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8" r:id="rId2"/>
    <p:sldId id="309" r:id="rId3"/>
    <p:sldId id="282" r:id="rId4"/>
    <p:sldId id="292" r:id="rId5"/>
    <p:sldId id="297" r:id="rId6"/>
    <p:sldId id="301" r:id="rId7"/>
    <p:sldId id="298" r:id="rId8"/>
    <p:sldId id="299" r:id="rId9"/>
    <p:sldId id="306" r:id="rId10"/>
    <p:sldId id="305" r:id="rId11"/>
    <p:sldId id="285" r:id="rId12"/>
    <p:sldId id="289" r:id="rId13"/>
    <p:sldId id="304" r:id="rId14"/>
    <p:sldId id="307" r:id="rId15"/>
    <p:sldId id="291" r:id="rId16"/>
    <p:sldId id="295" r:id="rId17"/>
    <p:sldId id="303" r:id="rId18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Mi" initials="SuM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194" autoAdjust="0"/>
  </p:normalViewPr>
  <p:slideViewPr>
    <p:cSldViewPr>
      <p:cViewPr varScale="1">
        <p:scale>
          <a:sx n="55" d="100"/>
          <a:sy n="55" d="100"/>
        </p:scale>
        <p:origin x="15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F9D89-24F0-4938-9393-7D63FC943FF7}" type="datetimeFigureOut">
              <a:rPr lang="de-DE" smtClean="0"/>
              <a:pPr/>
              <a:t>01.12.2016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82CA-2C8D-4702-A782-DF7B20C36A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082CA-2C8D-4702-A782-DF7B20C36AEE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E1B-370F-4326-AF3E-4AE2E1A3407C}" type="datetimeFigureOut">
              <a:rPr lang="de-DE" smtClean="0"/>
              <a:pPr/>
              <a:t>01.12.2016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85B-B1EB-4F00-9BD3-12C8F8B3DD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E1B-370F-4326-AF3E-4AE2E1A3407C}" type="datetimeFigureOut">
              <a:rPr lang="de-DE" smtClean="0"/>
              <a:pPr/>
              <a:t>01.12.2016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85B-B1EB-4F00-9BD3-12C8F8B3DD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E1B-370F-4326-AF3E-4AE2E1A3407C}" type="datetimeFigureOut">
              <a:rPr lang="de-DE" smtClean="0"/>
              <a:pPr/>
              <a:t>01.12.2016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85B-B1EB-4F00-9BD3-12C8F8B3DD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E1B-370F-4326-AF3E-4AE2E1A3407C}" type="datetimeFigureOut">
              <a:rPr lang="de-DE" smtClean="0"/>
              <a:pPr/>
              <a:t>01.12.2016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85B-B1EB-4F00-9BD3-12C8F8B3DD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E1B-370F-4326-AF3E-4AE2E1A3407C}" type="datetimeFigureOut">
              <a:rPr lang="de-DE" smtClean="0"/>
              <a:pPr/>
              <a:t>01.12.2016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85B-B1EB-4F00-9BD3-12C8F8B3DD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E1B-370F-4326-AF3E-4AE2E1A3407C}" type="datetimeFigureOut">
              <a:rPr lang="de-DE" smtClean="0"/>
              <a:pPr/>
              <a:t>01.12.2016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85B-B1EB-4F00-9BD3-12C8F8B3DD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E1B-370F-4326-AF3E-4AE2E1A3407C}" type="datetimeFigureOut">
              <a:rPr lang="de-DE" smtClean="0"/>
              <a:pPr/>
              <a:t>01.12.2016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85B-B1EB-4F00-9BD3-12C8F8B3DD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E1B-370F-4326-AF3E-4AE2E1A3407C}" type="datetimeFigureOut">
              <a:rPr lang="de-DE" smtClean="0"/>
              <a:pPr/>
              <a:t>01.12.2016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85B-B1EB-4F00-9BD3-12C8F8B3DD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E1B-370F-4326-AF3E-4AE2E1A3407C}" type="datetimeFigureOut">
              <a:rPr lang="de-DE" smtClean="0"/>
              <a:pPr/>
              <a:t>01.12.2016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85B-B1EB-4F00-9BD3-12C8F8B3DD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E1B-370F-4326-AF3E-4AE2E1A3407C}" type="datetimeFigureOut">
              <a:rPr lang="de-DE" smtClean="0"/>
              <a:pPr/>
              <a:t>01.12.2016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85B-B1EB-4F00-9BD3-12C8F8B3DD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2E1B-370F-4326-AF3E-4AE2E1A3407C}" type="datetimeFigureOut">
              <a:rPr lang="de-DE" smtClean="0"/>
              <a:pPr/>
              <a:t>01.12.2016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85B-B1EB-4F00-9BD3-12C8F8B3DD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22E1B-370F-4326-AF3E-4AE2E1A3407C}" type="datetimeFigureOut">
              <a:rPr lang="de-DE" smtClean="0"/>
              <a:pPr/>
              <a:t>01.12.2016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EC85B-B1EB-4F00-9BD3-12C8F8B3DD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3965"/>
            <a:ext cx="8229600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/>
              <a:t>Kreatives Gestalten als Ressource und didaktisches Mittel zur Umsetzung von Bildungsinhalten für erwachsene Menschen mit geistiger Beeinträchtigung – Evaluation eines Projektes in Kooperation mit einer Wohneinrichtung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u="sng" dirty="0" smtClean="0"/>
              <a:t>Voraussetzung</a:t>
            </a:r>
            <a:r>
              <a:rPr lang="de-DE" sz="2800" dirty="0" smtClean="0"/>
              <a:t>: Grundlagenwissen im Bereich Kreatives Gestalten, Projektmanagement</a:t>
            </a:r>
          </a:p>
          <a:p>
            <a:pPr marL="0" indent="0">
              <a:buNone/>
            </a:pPr>
            <a:r>
              <a:rPr lang="de-DE" sz="2800" dirty="0" err="1" smtClean="0"/>
              <a:t>Schlünz</a:t>
            </a:r>
            <a:endParaRPr lang="de-DE" sz="28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67544" y="260648"/>
            <a:ext cx="8229600" cy="149817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>
                <a:solidFill>
                  <a:schemeClr val="bg1"/>
                </a:solidFill>
              </a:rPr>
              <a:t>Kreatives Gestalten als Mittel zur Bildung für Menschen mit geistiger </a:t>
            </a:r>
            <a:r>
              <a:rPr lang="de-DE" sz="2800" dirty="0" smtClean="0">
                <a:solidFill>
                  <a:schemeClr val="bg1"/>
                </a:solidFill>
              </a:rPr>
              <a:t>Beeinträchtigung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BA</a:t>
            </a:r>
            <a:endParaRPr lang="de-DE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19361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body" idx="1"/>
          </p:nvPr>
        </p:nvSpPr>
        <p:spPr>
          <a:xfrm>
            <a:off x="755576" y="836712"/>
            <a:ext cx="7772400" cy="1500187"/>
          </a:xfrm>
          <a:solidFill>
            <a:schemeClr val="tx2">
              <a:lumMod val="75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Methoden und </a:t>
            </a:r>
            <a:r>
              <a:rPr lang="de-DE" sz="36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Konzepte der UK</a:t>
            </a:r>
            <a:endParaRPr lang="de-DE" sz="3600" dirty="0">
              <a:solidFill>
                <a:schemeClr val="bg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935088" y="2549128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de-DE" sz="3600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de-DE" sz="3600" dirty="0" smtClean="0">
                <a:solidFill>
                  <a:srgbClr val="00B0F0"/>
                </a:solidFill>
              </a:rPr>
              <a:t>UKAPO</a:t>
            </a:r>
          </a:p>
          <a:p>
            <a:pPr>
              <a:buFontTx/>
              <a:buChar char="-"/>
            </a:pPr>
            <a:r>
              <a:rPr lang="de-DE" sz="3600" dirty="0" smtClean="0">
                <a:solidFill>
                  <a:srgbClr val="00B0F0"/>
                </a:solidFill>
              </a:rPr>
              <a:t> (UK im klinischen Kontext/ Reha) </a:t>
            </a:r>
          </a:p>
          <a:p>
            <a:pPr>
              <a:buFontTx/>
              <a:buChar char="-"/>
            </a:pPr>
            <a:r>
              <a:rPr lang="de-DE" sz="3600" dirty="0" smtClean="0">
                <a:solidFill>
                  <a:srgbClr val="00B0F0"/>
                </a:solidFill>
              </a:rPr>
              <a:t>Förderfaktoren und Barrieren der Implementierung von UK</a:t>
            </a:r>
          </a:p>
          <a:p>
            <a:pPr>
              <a:buFontTx/>
              <a:buChar char="-"/>
            </a:pPr>
            <a:r>
              <a:rPr lang="de-DE" sz="3600" dirty="0" smtClean="0">
                <a:solidFill>
                  <a:srgbClr val="00B0F0"/>
                </a:solidFill>
              </a:rPr>
              <a:t>themenspezifische Einzelfallstudien</a:t>
            </a:r>
          </a:p>
          <a:p>
            <a:r>
              <a:rPr lang="de-DE" sz="3600" dirty="0" smtClean="0">
                <a:solidFill>
                  <a:srgbClr val="00B0F0"/>
                </a:solidFill>
              </a:rPr>
              <a:t>   </a:t>
            </a:r>
            <a:endParaRPr lang="de-DE" sz="36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860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de-DE" sz="40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UKAPO</a:t>
            </a:r>
            <a:br>
              <a:rPr lang="de-DE" sz="40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</a:br>
            <a:r>
              <a:rPr lang="de-DE" sz="40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BA</a:t>
            </a:r>
            <a:endParaRPr lang="de-DE" sz="40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8136904" cy="475252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è"/>
            </a:pPr>
            <a:r>
              <a:rPr lang="de-DE" sz="2800" dirty="0"/>
              <a:t>In einem vierjährigen Forschungsprojekt wurde die UKAPO als apothekenspezifisches Kommunikationsbuch entwickelt und evaluiert.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sz="2800" dirty="0"/>
              <a:t>Im Rahmen von Abschlussarbeiten soll eine Adaption der UKAPO mit Experten aus dem medizinischen, therapeutischen, pflegerischen und pädagogischen Kontext erforscht werden.</a:t>
            </a:r>
          </a:p>
          <a:p>
            <a:pPr marL="0" indent="0">
              <a:buNone/>
            </a:pPr>
            <a:endParaRPr lang="de-DE" sz="2800" dirty="0"/>
          </a:p>
          <a:p>
            <a:pPr>
              <a:buNone/>
            </a:pPr>
            <a:r>
              <a:rPr lang="de-DE" u="sng" dirty="0" smtClean="0"/>
              <a:t>Voraussetzung: </a:t>
            </a:r>
            <a:r>
              <a:rPr lang="de-DE" dirty="0" smtClean="0"/>
              <a:t>Grundlagenwissen Unterstützte Kommunikation</a:t>
            </a:r>
          </a:p>
          <a:p>
            <a:pPr>
              <a:buNone/>
            </a:pPr>
            <a:r>
              <a:rPr lang="de-DE" dirty="0" err="1" smtClean="0"/>
              <a:t>Erdélyi</a:t>
            </a:r>
            <a:r>
              <a:rPr lang="de-DE" dirty="0"/>
              <a:t>, Hennig, </a:t>
            </a:r>
            <a:r>
              <a:rPr lang="de-DE" dirty="0" err="1"/>
              <a:t>Mischo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022608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de-DE" sz="40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(UK im Klinischen Kontext/ Reha)</a:t>
            </a:r>
            <a:br>
              <a:rPr lang="de-DE" sz="40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</a:br>
            <a:r>
              <a:rPr lang="de-DE" sz="40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BA </a:t>
            </a:r>
            <a:endParaRPr lang="de-DE" sz="40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8136904" cy="475252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de-DE" sz="4000" dirty="0" smtClean="0"/>
              <a:t>Entwicklung und Evaluation von </a:t>
            </a:r>
            <a:r>
              <a:rPr lang="de-DE" sz="4000" dirty="0" err="1" smtClean="0"/>
              <a:t>bild</a:t>
            </a:r>
            <a:r>
              <a:rPr lang="de-DE" sz="4000" dirty="0" smtClean="0"/>
              <a:t>- und schriftbasierten Materialien für die Unterstützte Kommunikation in Mahlzeitsituationen</a:t>
            </a:r>
          </a:p>
          <a:p>
            <a:pPr lvl="0"/>
            <a:r>
              <a:rPr lang="de-DE" sz="4000" dirty="0" smtClean="0"/>
              <a:t>Entwicklung und Evaluation von </a:t>
            </a:r>
            <a:r>
              <a:rPr lang="de-DE" sz="4000" dirty="0" err="1" smtClean="0"/>
              <a:t>bild</a:t>
            </a:r>
            <a:r>
              <a:rPr lang="de-DE" sz="4000" dirty="0" smtClean="0"/>
              <a:t>- und schriftbasierten Materialien für die Unterstützte Kommunikation beim Wasch- und Anziehtraining</a:t>
            </a:r>
          </a:p>
          <a:p>
            <a:pPr lvl="0"/>
            <a:r>
              <a:rPr lang="de-DE" sz="4000" dirty="0" smtClean="0"/>
              <a:t>Entwicklung und Evaluation einer Kommunikationstafel für die Befundaufnahme in der Physiotherapie</a:t>
            </a:r>
          </a:p>
          <a:p>
            <a:pPr marL="0" indent="0">
              <a:buNone/>
            </a:pPr>
            <a:endParaRPr lang="de-DE" sz="2800" dirty="0"/>
          </a:p>
          <a:p>
            <a:pPr>
              <a:buNone/>
            </a:pPr>
            <a:r>
              <a:rPr lang="de-DE" u="sng" dirty="0" smtClean="0"/>
              <a:t>Voraussetzung: </a:t>
            </a:r>
            <a:r>
              <a:rPr lang="de-DE" dirty="0" smtClean="0"/>
              <a:t>Grundlagenwissen Unterstützte Kommunikation, von Vorteil: therapeutische oder pflegerische Vorausbildung</a:t>
            </a:r>
          </a:p>
          <a:p>
            <a:pPr>
              <a:buNone/>
            </a:pPr>
            <a:r>
              <a:rPr lang="de-DE" dirty="0" smtClean="0"/>
              <a:t>	ACHTUNG: für die Rahmenbedingungen der Durchführung kann noch keine Zusage gegeben werden. Bei Interesse trotzdem gern melden!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Hennig, </a:t>
            </a:r>
            <a:r>
              <a:rPr lang="de-DE" dirty="0" err="1" smtClean="0"/>
              <a:t>Erdélyi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22608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Förderfaktoren und Barrieren bei der Implementierung Unterstützter Kommunikation im sozialen Umfeld</a:t>
            </a:r>
          </a:p>
          <a:p>
            <a:pPr marL="0" indent="0">
              <a:buNone/>
            </a:pPr>
            <a:r>
              <a:rPr lang="de-DE" dirty="0"/>
              <a:t>(Mikrosystem)</a:t>
            </a:r>
          </a:p>
          <a:p>
            <a:pPr marL="0" indent="0">
              <a:buNone/>
            </a:pPr>
            <a:endParaRPr lang="de-DE" dirty="0"/>
          </a:p>
          <a:p>
            <a:pPr>
              <a:buNone/>
            </a:pPr>
            <a:r>
              <a:rPr lang="de-DE" u="sng" dirty="0" smtClean="0"/>
              <a:t>Voraussetzung: </a:t>
            </a:r>
            <a:r>
              <a:rPr lang="de-DE" dirty="0" smtClean="0"/>
              <a:t>Grundlagenwissen Unterstützte Kommunikation</a:t>
            </a:r>
          </a:p>
          <a:p>
            <a:pPr marL="0" indent="0">
              <a:buNone/>
            </a:pPr>
            <a:r>
              <a:rPr lang="de-DE" dirty="0" err="1" smtClean="0"/>
              <a:t>Schlünz</a:t>
            </a: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67544" y="260648"/>
            <a:ext cx="8229600" cy="149817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bg1"/>
                </a:solidFill>
                <a:latin typeface="Cambria"/>
                <a:cs typeface="Cambria"/>
              </a:rPr>
              <a:t>Implementierung Unterstützter Kommunikation in Wohneinrichtungen für Menschen mit </a:t>
            </a:r>
            <a:r>
              <a:rPr lang="de-DE" sz="2400" dirty="0" smtClean="0">
                <a:solidFill>
                  <a:schemeClr val="bg1"/>
                </a:solidFill>
                <a:latin typeface="Cambria"/>
                <a:cs typeface="Cambria"/>
              </a:rPr>
              <a:t>g. B.</a:t>
            </a:r>
          </a:p>
          <a:p>
            <a:r>
              <a:rPr lang="de-DE" sz="3600" dirty="0" smtClean="0">
                <a:solidFill>
                  <a:schemeClr val="bg1"/>
                </a:solidFill>
                <a:latin typeface="Cambria"/>
                <a:cs typeface="Cambria"/>
              </a:rPr>
              <a:t>BA</a:t>
            </a:r>
            <a:endParaRPr lang="de-DE" sz="24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99114965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Einzelfallstudie</a:t>
            </a:r>
            <a:br>
              <a:rPr lang="de-DE" sz="28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</a:br>
            <a:r>
              <a:rPr lang="de-DE" sz="28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BA oder MA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8352928" cy="4752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è"/>
            </a:pPr>
            <a:r>
              <a:rPr lang="de-DE" sz="2800" dirty="0"/>
              <a:t>Im Rahmen einer Abschlussarbeit können gezielte Einzelfallstudien im Themenspektrum UK verfasst </a:t>
            </a:r>
            <a:r>
              <a:rPr lang="de-DE" sz="2800" dirty="0" smtClean="0"/>
              <a:t>werden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sz="2800" dirty="0" smtClean="0"/>
              <a:t> Die Einzelfallstudie muss einen spezifischen Fokus  oder Anlass haben (z.B. </a:t>
            </a:r>
            <a:r>
              <a:rPr lang="de-DE" sz="2800" dirty="0" err="1" smtClean="0"/>
              <a:t>Talkergruppe</a:t>
            </a:r>
            <a:r>
              <a:rPr lang="de-DE" sz="2800" dirty="0" smtClean="0"/>
              <a:t>, Inklusion, ….)</a:t>
            </a:r>
            <a:endParaRPr lang="de-DE" sz="2800" dirty="0"/>
          </a:p>
          <a:p>
            <a:pPr marL="0" indent="0">
              <a:buNone/>
            </a:pPr>
            <a:endParaRPr lang="de-DE" sz="2800" dirty="0"/>
          </a:p>
          <a:p>
            <a:pPr>
              <a:buNone/>
            </a:pPr>
            <a:r>
              <a:rPr lang="de-DE" u="sng" dirty="0" smtClean="0"/>
              <a:t>Voraussetzung: </a:t>
            </a:r>
            <a:r>
              <a:rPr lang="de-DE" dirty="0" smtClean="0"/>
              <a:t>Grundlagenwissen Unterstützte Kommunikation</a:t>
            </a:r>
          </a:p>
          <a:p>
            <a:pPr lvl="0">
              <a:buNone/>
            </a:pPr>
            <a:r>
              <a:rPr lang="de-DE" dirty="0" err="1" smtClean="0"/>
              <a:t>Erdélyi</a:t>
            </a:r>
            <a:r>
              <a:rPr lang="de-DE" dirty="0"/>
              <a:t>, Klaus-</a:t>
            </a:r>
            <a:r>
              <a:rPr lang="de-DE" dirty="0" err="1"/>
              <a:t>Karwisch</a:t>
            </a:r>
            <a:r>
              <a:rPr lang="de-DE" dirty="0"/>
              <a:t>, Hennig, </a:t>
            </a:r>
            <a:r>
              <a:rPr lang="de-DE" dirty="0" err="1"/>
              <a:t>Schlünz</a:t>
            </a:r>
            <a:r>
              <a:rPr lang="de-DE" dirty="0"/>
              <a:t>, </a:t>
            </a:r>
            <a:r>
              <a:rPr lang="de-DE" dirty="0" err="1"/>
              <a:t>Mischo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096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755576" y="1196752"/>
            <a:ext cx="7772400" cy="15001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dirty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Besondere </a:t>
            </a:r>
            <a:r>
              <a:rPr lang="de-DE" sz="28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Zielgruppen oder Förderansätze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99592" y="3284984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e-DE" sz="4000" dirty="0" smtClean="0">
                <a:solidFill>
                  <a:srgbClr val="00B0F0"/>
                </a:solidFill>
              </a:rPr>
              <a:t>Umfrage Konzept „Kleiner Raum“ nach  Lilli Nielsen</a:t>
            </a:r>
            <a:endParaRPr lang="de-DE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6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/>
          </a:bodyPr>
          <a:lstStyle/>
          <a:p>
            <a:pPr marL="0" indent="0">
              <a:buFontTx/>
              <a:buChar char="-"/>
            </a:pPr>
            <a:r>
              <a:rPr lang="de-DE" sz="3300" b="1" dirty="0" smtClean="0"/>
              <a:t>Fragebogenerhebung </a:t>
            </a:r>
            <a:r>
              <a:rPr lang="de-DE" sz="3300" dirty="0" smtClean="0"/>
              <a:t>zur Bekanntheit und zur praktischen Umsetzung der Förderung mit dem Kleinen Raum an relevanten Förderschulen in </a:t>
            </a:r>
            <a:r>
              <a:rPr lang="de-DE" sz="3300" dirty="0" err="1" smtClean="0"/>
              <a:t>NieS</a:t>
            </a:r>
            <a:endParaRPr lang="de-DE" sz="3300" dirty="0" smtClean="0"/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2800" u="sng" dirty="0" smtClean="0"/>
              <a:t>Voraussetzungen: </a:t>
            </a:r>
            <a:r>
              <a:rPr lang="de-DE" sz="2800" dirty="0" smtClean="0"/>
              <a:t>Methodenkenntnis Fragebogen</a:t>
            </a:r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2800" dirty="0" smtClean="0"/>
              <a:t>Hennig, </a:t>
            </a:r>
            <a:r>
              <a:rPr lang="de-DE" sz="2800" dirty="0" err="1" smtClean="0"/>
              <a:t>Erdélyi</a:t>
            </a:r>
            <a:endParaRPr lang="de-DE" sz="28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539552" y="260648"/>
            <a:ext cx="7916416" cy="15001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2800" dirty="0" smtClean="0">
                <a:solidFill>
                  <a:schemeClr val="bg1"/>
                </a:solidFill>
              </a:rPr>
              <a:t>Förderung von </a:t>
            </a:r>
            <a:r>
              <a:rPr lang="de-DE" sz="2800" dirty="0" err="1" smtClean="0">
                <a:solidFill>
                  <a:schemeClr val="bg1"/>
                </a:solidFill>
              </a:rPr>
              <a:t>SuS</a:t>
            </a:r>
            <a:r>
              <a:rPr lang="de-DE" sz="2800" dirty="0" smtClean="0">
                <a:solidFill>
                  <a:schemeClr val="bg1"/>
                </a:solidFill>
              </a:rPr>
              <a:t> mit schwerster Behinderung nach dem Konzept des „Kleinen Raumes“ von Lilli Nielsen</a:t>
            </a:r>
          </a:p>
          <a:p>
            <a:pPr marL="0" indent="0" algn="ctr">
              <a:buNone/>
            </a:pPr>
            <a:r>
              <a:rPr lang="de-DE" b="1" dirty="0" smtClean="0">
                <a:solidFill>
                  <a:schemeClr val="bg1"/>
                </a:solidFill>
              </a:rPr>
              <a:t>BA oder MA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5616" y="4005064"/>
            <a:ext cx="6400800" cy="2328664"/>
          </a:xfrm>
        </p:spPr>
        <p:txBody>
          <a:bodyPr>
            <a:normAutofit fontScale="47500" lnSpcReduction="20000"/>
          </a:bodyPr>
          <a:lstStyle/>
          <a:p>
            <a:r>
              <a:rPr lang="de-DE" sz="3800" b="1" dirty="0" smtClean="0">
                <a:solidFill>
                  <a:schemeClr val="tx1"/>
                </a:solidFill>
              </a:rPr>
              <a:t>Team : 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Prof</a:t>
            </a:r>
            <a:r>
              <a:rPr lang="de-DE" dirty="0">
                <a:solidFill>
                  <a:schemeClr val="tx1"/>
                </a:solidFill>
              </a:rPr>
              <a:t>. Dr. Andrea </a:t>
            </a:r>
            <a:r>
              <a:rPr lang="de-DE" dirty="0" err="1">
                <a:solidFill>
                  <a:schemeClr val="tx1"/>
                </a:solidFill>
              </a:rPr>
              <a:t>Erdelyi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Dr. Carin de Vries</a:t>
            </a:r>
          </a:p>
          <a:p>
            <a:r>
              <a:rPr lang="de-DE" dirty="0">
                <a:solidFill>
                  <a:schemeClr val="tx1"/>
                </a:solidFill>
              </a:rPr>
              <a:t>Gabriele </a:t>
            </a:r>
            <a:r>
              <a:rPr lang="de-DE" dirty="0" err="1">
                <a:solidFill>
                  <a:schemeClr val="tx1"/>
                </a:solidFill>
              </a:rPr>
              <a:t>Schlünz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Birgit Hennig</a:t>
            </a:r>
          </a:p>
          <a:p>
            <a:r>
              <a:rPr lang="de-DE" dirty="0">
                <a:solidFill>
                  <a:schemeClr val="tx1"/>
                </a:solidFill>
              </a:rPr>
              <a:t>Barbara  Klaus-</a:t>
            </a:r>
            <a:r>
              <a:rPr lang="de-DE" dirty="0" err="1">
                <a:solidFill>
                  <a:schemeClr val="tx1"/>
                </a:solidFill>
              </a:rPr>
              <a:t>Karwisch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 err="1">
                <a:solidFill>
                  <a:schemeClr val="tx1"/>
                </a:solidFill>
              </a:rPr>
              <a:t>Apl</a:t>
            </a:r>
            <a:r>
              <a:rPr lang="de-DE" dirty="0">
                <a:solidFill>
                  <a:schemeClr val="tx1"/>
                </a:solidFill>
              </a:rPr>
              <a:t>. Prof. Ingeborg Thümmel</a:t>
            </a:r>
          </a:p>
          <a:p>
            <a:r>
              <a:rPr lang="de-DE" dirty="0" err="1">
                <a:solidFill>
                  <a:schemeClr val="tx1"/>
                </a:solidFill>
              </a:rPr>
              <a:t>Apl</a:t>
            </a:r>
            <a:r>
              <a:rPr lang="de-DE" dirty="0">
                <a:solidFill>
                  <a:schemeClr val="tx1"/>
                </a:solidFill>
              </a:rPr>
              <a:t>. Prof. Christel </a:t>
            </a:r>
            <a:r>
              <a:rPr lang="de-DE" dirty="0" err="1">
                <a:solidFill>
                  <a:schemeClr val="tx1"/>
                </a:solidFill>
              </a:rPr>
              <a:t>Rittmeyer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Susanne </a:t>
            </a:r>
            <a:r>
              <a:rPr lang="de-DE" dirty="0" err="1">
                <a:solidFill>
                  <a:schemeClr val="tx1"/>
                </a:solidFill>
              </a:rPr>
              <a:t>Mischo</a:t>
            </a:r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2030" y="764704"/>
            <a:ext cx="8229600" cy="2592288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de-DE" sz="3200" b="1" dirty="0">
                <a:solidFill>
                  <a:schemeClr val="bg1"/>
                </a:solidFill>
                <a:effectLst/>
              </a:rPr>
              <a:t>Themen für Abschlussarbeiten </a:t>
            </a:r>
            <a:r>
              <a:rPr lang="de-DE" sz="3200" b="1" dirty="0" smtClean="0">
                <a:solidFill>
                  <a:schemeClr val="bg1"/>
                </a:solidFill>
                <a:effectLst/>
              </a:rPr>
              <a:t>BA</a:t>
            </a:r>
            <a:r>
              <a:rPr lang="de-DE" sz="3200" b="1" dirty="0">
                <a:solidFill>
                  <a:schemeClr val="bg1"/>
                </a:solidFill>
                <a:effectLst/>
              </a:rPr>
              <a:t/>
            </a:r>
            <a:br>
              <a:rPr lang="de-DE" sz="3200" b="1" dirty="0">
                <a:solidFill>
                  <a:schemeClr val="bg1"/>
                </a:solidFill>
                <a:effectLst/>
              </a:rPr>
            </a:br>
            <a:r>
              <a:rPr lang="de-DE" sz="3200" b="1" dirty="0">
                <a:solidFill>
                  <a:schemeClr val="bg1"/>
                </a:solidFill>
                <a:effectLst/>
              </a:rPr>
              <a:t>im Fachgebiet Pädagogik und Didaktik bei Beeinträchtigungen der geistigen </a:t>
            </a:r>
            <a:r>
              <a:rPr lang="de-DE" sz="3200" b="1" dirty="0" smtClean="0">
                <a:solidFill>
                  <a:schemeClr val="bg1"/>
                </a:solidFill>
                <a:effectLst/>
              </a:rPr>
              <a:t>Entwicklung</a:t>
            </a:r>
            <a:br>
              <a:rPr lang="de-DE" sz="3200" b="1" dirty="0" smtClean="0">
                <a:solidFill>
                  <a:schemeClr val="bg1"/>
                </a:solidFill>
                <a:effectLst/>
              </a:rPr>
            </a:br>
            <a:r>
              <a:rPr lang="de-DE" sz="3200" b="1" dirty="0" smtClean="0">
                <a:solidFill>
                  <a:schemeClr val="bg1"/>
                </a:solidFill>
              </a:rPr>
              <a:t>2016</a:t>
            </a:r>
            <a:endParaRPr lang="de-D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8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body" idx="1"/>
          </p:nvPr>
        </p:nvSpPr>
        <p:spPr>
          <a:xfrm>
            <a:off x="755576" y="1268760"/>
            <a:ext cx="7772400" cy="1872208"/>
          </a:xfrm>
          <a:solidFill>
            <a:schemeClr val="tx2">
              <a:lumMod val="75000"/>
            </a:schemeClr>
          </a:solidFill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de-DE" sz="48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Übergänge</a:t>
            </a:r>
            <a:endParaRPr lang="de-DE" sz="4800" dirty="0">
              <a:solidFill>
                <a:schemeClr val="bg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619672" y="3717032"/>
            <a:ext cx="65527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e-DE" sz="4000" dirty="0" smtClean="0">
                <a:solidFill>
                  <a:srgbClr val="00B0F0"/>
                </a:solidFill>
              </a:rPr>
              <a:t> Zukunftsplanung Wohnen</a:t>
            </a:r>
          </a:p>
          <a:p>
            <a:pPr>
              <a:buFontTx/>
              <a:buChar char="-"/>
            </a:pPr>
            <a:r>
              <a:rPr lang="de-DE" sz="4000" dirty="0" smtClean="0">
                <a:solidFill>
                  <a:srgbClr val="00B0F0"/>
                </a:solidFill>
              </a:rPr>
              <a:t> Neues KC </a:t>
            </a:r>
            <a:r>
              <a:rPr lang="de-DE" sz="4000" dirty="0" err="1" smtClean="0">
                <a:solidFill>
                  <a:srgbClr val="00B0F0"/>
                </a:solidFill>
              </a:rPr>
              <a:t>gE</a:t>
            </a:r>
            <a:r>
              <a:rPr lang="de-DE" sz="4000" dirty="0" smtClean="0">
                <a:solidFill>
                  <a:srgbClr val="00B0F0"/>
                </a:solidFill>
              </a:rPr>
              <a:t> Sek II</a:t>
            </a:r>
          </a:p>
          <a:p>
            <a:endParaRPr lang="de-DE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22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44005"/>
            <a:ext cx="8229600" cy="3849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Erhebung der Förderfaktoren und Barrieren im Rahmen der persönlichen Zukunftsplanung zum Lebensbereich Wohnen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 err="1" smtClean="0"/>
              <a:t>Schlünz</a:t>
            </a: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49817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Übergänge: Zukunftsplanung </a:t>
            </a:r>
          </a:p>
          <a:p>
            <a:r>
              <a:rPr lang="de-DE" sz="28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zum </a:t>
            </a:r>
            <a:r>
              <a:rPr lang="de-DE" sz="2800" b="1" dirty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Lebensbereich </a:t>
            </a:r>
            <a:r>
              <a:rPr lang="de-DE" sz="28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Wohnen</a:t>
            </a:r>
          </a:p>
          <a:p>
            <a:r>
              <a:rPr lang="de-DE" sz="3600" b="1" dirty="0" smtClean="0">
                <a:solidFill>
                  <a:schemeClr val="bg1"/>
                </a:solidFill>
                <a:latin typeface="Cambria"/>
                <a:cs typeface="Times New Roman"/>
              </a:rPr>
              <a:t>BA oder MA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2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Neues KC GE Sek II und </a:t>
            </a:r>
            <a:r>
              <a:rPr lang="de-DE" sz="28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Implementierung</a:t>
            </a:r>
            <a:br>
              <a:rPr lang="de-DE" sz="28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</a:br>
            <a:r>
              <a:rPr lang="de-DE" sz="36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BA oder MA</a:t>
            </a:r>
            <a:endParaRPr lang="de-DE" sz="3600" dirty="0">
              <a:solidFill>
                <a:schemeClr val="bg1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2068488"/>
            <a:ext cx="8291264" cy="445685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0"/>
              <a:buChar char="è"/>
            </a:pPr>
            <a:r>
              <a:rPr lang="de-DE" dirty="0"/>
              <a:t> </a:t>
            </a:r>
            <a:r>
              <a:rPr lang="de-DE" sz="3800" dirty="0"/>
              <a:t>Implementierung der neuen Inhaltsbereiche des KC GE Sek II im Förderschwerpunkt GE </a:t>
            </a:r>
          </a:p>
          <a:p>
            <a:pPr marL="0" indent="0">
              <a:buNone/>
            </a:pPr>
            <a:r>
              <a:rPr lang="de-DE" sz="2800" i="1" dirty="0"/>
              <a:t>(z.B.: Aufbau von Schlüsselkompetenzen durch Schülerfirmen; neue Tätigkeitsfelder im Assistenzbereich; Kooperation BBS </a:t>
            </a:r>
            <a:r>
              <a:rPr lang="de-DE" sz="2800" i="1" dirty="0" err="1"/>
              <a:t>u.ä.</a:t>
            </a:r>
            <a:r>
              <a:rPr lang="de-DE" sz="2800" i="1" dirty="0"/>
              <a:t>)</a:t>
            </a:r>
          </a:p>
          <a:p>
            <a:pPr marL="0" indent="0">
              <a:buNone/>
            </a:pPr>
            <a:r>
              <a:rPr lang="de-DE" sz="1500" i="1" dirty="0"/>
              <a:t> </a:t>
            </a:r>
          </a:p>
          <a:p>
            <a:pPr>
              <a:buFont typeface="Wingdings" charset="0"/>
              <a:buChar char="è"/>
            </a:pPr>
            <a:r>
              <a:rPr lang="de-DE" sz="3800" dirty="0"/>
              <a:t>Entwicklung einer Lernverlaufsdokumentation zu den Kompetenzbereichen des neuen KC GE Sek II </a:t>
            </a:r>
            <a:r>
              <a:rPr lang="de-DE" sz="2800" i="1" dirty="0"/>
              <a:t>(z.B.: interaktives Portfolio)</a:t>
            </a:r>
          </a:p>
          <a:p>
            <a:pPr marL="0" indent="0">
              <a:buFont typeface="Arial" pitchFamily="34" charset="0"/>
              <a:buNone/>
            </a:pPr>
            <a:endParaRPr lang="de-DE" dirty="0"/>
          </a:p>
          <a:p>
            <a:pPr>
              <a:buFont typeface="Arial" pitchFamily="34" charset="0"/>
              <a:buNone/>
            </a:pPr>
            <a:r>
              <a:rPr lang="de-DE" sz="3500" dirty="0" smtClean="0"/>
              <a:t>De </a:t>
            </a:r>
            <a:r>
              <a:rPr lang="de-DE" sz="3500" dirty="0"/>
              <a:t>Vries</a:t>
            </a:r>
          </a:p>
        </p:txBody>
      </p:sp>
    </p:spTree>
    <p:extLst>
      <p:ext uri="{BB962C8B-B14F-4D97-AF65-F5344CB8AC3E}">
        <p14:creationId xmlns:p14="http://schemas.microsoft.com/office/powerpoint/2010/main" val="111834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body" idx="1"/>
          </p:nvPr>
        </p:nvSpPr>
        <p:spPr>
          <a:xfrm>
            <a:off x="755576" y="1268760"/>
            <a:ext cx="7772400" cy="1872208"/>
          </a:xfrm>
          <a:solidFill>
            <a:schemeClr val="tx2">
              <a:lumMod val="75000"/>
            </a:schemeClr>
          </a:solidFill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de-DE" sz="48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Weitere Themenfelder Schule</a:t>
            </a:r>
            <a:endParaRPr lang="de-DE" sz="4800" dirty="0">
              <a:solidFill>
                <a:schemeClr val="bg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619672" y="3717032"/>
            <a:ext cx="65527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e-DE" sz="4000" dirty="0" smtClean="0">
                <a:solidFill>
                  <a:srgbClr val="00B0F0"/>
                </a:solidFill>
              </a:rPr>
              <a:t> Schulbegleiter</a:t>
            </a:r>
          </a:p>
          <a:p>
            <a:pPr>
              <a:buFontTx/>
              <a:buChar char="-"/>
            </a:pPr>
            <a:r>
              <a:rPr lang="de-DE" sz="4000" dirty="0" smtClean="0">
                <a:solidFill>
                  <a:srgbClr val="00B0F0"/>
                </a:solidFill>
              </a:rPr>
              <a:t> </a:t>
            </a:r>
            <a:r>
              <a:rPr lang="de-DE" sz="4000" dirty="0" err="1" smtClean="0">
                <a:solidFill>
                  <a:srgbClr val="00B0F0"/>
                </a:solidFill>
              </a:rPr>
              <a:t>DIFMaB</a:t>
            </a:r>
            <a:endParaRPr lang="de-DE" sz="4000" dirty="0" smtClean="0">
              <a:solidFill>
                <a:srgbClr val="00B0F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6422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Aufgabenfelder und Qualifikationen von Schulbegleitern im Förderschwerpunkt </a:t>
            </a:r>
            <a:r>
              <a:rPr lang="de-DE" sz="28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GE</a:t>
            </a:r>
            <a:br>
              <a:rPr lang="de-DE" sz="28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</a:br>
            <a:r>
              <a:rPr lang="de-DE" sz="36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BA oder MA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2068488"/>
            <a:ext cx="8291264" cy="445685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0"/>
              <a:buChar char="è"/>
            </a:pPr>
            <a:r>
              <a:rPr lang="de-DE" sz="3500" dirty="0"/>
              <a:t> Schulbegleitung als unterstützende Maßnahme in inklusiven Bildungsprozessen   </a:t>
            </a:r>
            <a:r>
              <a:rPr lang="de-DE" sz="2600" i="1" dirty="0"/>
              <a:t>(Bestandsaufnahme, Sichtweisen und Erfahrungen in unterschiedlichen Schulformen)</a:t>
            </a:r>
          </a:p>
          <a:p>
            <a:pPr marL="0" indent="0">
              <a:buNone/>
            </a:pPr>
            <a:r>
              <a:rPr lang="de-DE" sz="1500" i="1" dirty="0"/>
              <a:t> </a:t>
            </a:r>
          </a:p>
          <a:p>
            <a:pPr>
              <a:buFont typeface="Wingdings" charset="0"/>
              <a:buChar char="è"/>
            </a:pPr>
            <a:r>
              <a:rPr lang="de-DE" sz="3500" dirty="0" smtClean="0"/>
              <a:t>Tätigkeitsfelder von Schulbegleitern und  Erwartungen </a:t>
            </a:r>
            <a:r>
              <a:rPr lang="de-DE" sz="3500" dirty="0"/>
              <a:t>an eine bedarfsgerechte Qualifikation </a:t>
            </a:r>
            <a:r>
              <a:rPr lang="de-DE" sz="2600" i="1" dirty="0" smtClean="0"/>
              <a:t>(Sichtweise Lehrkräfte &amp; Schulbegleiter; SL)</a:t>
            </a:r>
          </a:p>
          <a:p>
            <a:pPr marL="0" indent="0">
              <a:buFont typeface="Arial" pitchFamily="34" charset="0"/>
              <a:buNone/>
            </a:pPr>
            <a:endParaRPr lang="de-DE" dirty="0" smtClean="0"/>
          </a:p>
          <a:p>
            <a:pPr>
              <a:buFont typeface="Arial" pitchFamily="34" charset="0"/>
              <a:buNone/>
            </a:pPr>
            <a:r>
              <a:rPr lang="de-DE" sz="3500" dirty="0" smtClean="0"/>
              <a:t>De </a:t>
            </a:r>
            <a:r>
              <a:rPr lang="de-DE" sz="3500" dirty="0"/>
              <a:t>Vries</a:t>
            </a:r>
          </a:p>
        </p:txBody>
      </p:sp>
    </p:spTree>
    <p:extLst>
      <p:ext uri="{BB962C8B-B14F-4D97-AF65-F5344CB8AC3E}">
        <p14:creationId xmlns:p14="http://schemas.microsoft.com/office/powerpoint/2010/main" val="81442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Evaluation und Weiterentwicklung eines förderdiagnostischen Inventars </a:t>
            </a:r>
            <a:r>
              <a:rPr lang="de-DE" sz="28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/>
            </a:r>
            <a:br>
              <a:rPr lang="de-DE" sz="28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</a:br>
            <a:r>
              <a:rPr lang="de-DE" sz="36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BA oder MA</a:t>
            </a:r>
            <a:endParaRPr lang="de-DE" sz="3600" dirty="0">
              <a:solidFill>
                <a:schemeClr val="bg1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2068488"/>
            <a:ext cx="8291264" cy="445685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0"/>
              <a:buChar char="è"/>
            </a:pPr>
            <a:r>
              <a:rPr lang="de-DE" dirty="0"/>
              <a:t> </a:t>
            </a:r>
            <a:r>
              <a:rPr lang="de-DE" sz="3800" dirty="0"/>
              <a:t>Evaluation des </a:t>
            </a:r>
            <a:r>
              <a:rPr lang="de-DE" sz="3800" b="1" dirty="0" err="1"/>
              <a:t>DIFMaB</a:t>
            </a:r>
            <a:r>
              <a:rPr lang="de-DE" sz="3800" b="1" dirty="0"/>
              <a:t>*</a:t>
            </a:r>
            <a:r>
              <a:rPr lang="de-DE" sz="3800" dirty="0"/>
              <a:t> im Lernbereich Mathematik </a:t>
            </a:r>
            <a:r>
              <a:rPr lang="de-DE" sz="2800" i="1" dirty="0"/>
              <a:t>als Einzelfallstudie / in Kleingruppe</a:t>
            </a:r>
          </a:p>
          <a:p>
            <a:pPr marL="0" indent="0">
              <a:buNone/>
            </a:pPr>
            <a:r>
              <a:rPr lang="de-DE" sz="2800" i="1" dirty="0"/>
              <a:t>(*</a:t>
            </a:r>
            <a:r>
              <a:rPr lang="de-DE" sz="2800" b="1" i="1" dirty="0"/>
              <a:t>D</a:t>
            </a:r>
            <a:r>
              <a:rPr lang="de-DE" sz="2800" i="1" dirty="0"/>
              <a:t>iagnostisches </a:t>
            </a:r>
            <a:r>
              <a:rPr lang="de-DE" sz="2800" b="1" i="1" dirty="0"/>
              <a:t>I</a:t>
            </a:r>
            <a:r>
              <a:rPr lang="de-DE" sz="2800" i="1" dirty="0"/>
              <a:t>nventar zur </a:t>
            </a:r>
            <a:r>
              <a:rPr lang="de-DE" sz="2800" b="1" i="1" dirty="0"/>
              <a:t>F</a:t>
            </a:r>
            <a:r>
              <a:rPr lang="de-DE" sz="2800" i="1" dirty="0"/>
              <a:t>örderung </a:t>
            </a:r>
            <a:r>
              <a:rPr lang="de-DE" sz="2800" b="1" i="1" dirty="0"/>
              <a:t>Ma</a:t>
            </a:r>
            <a:r>
              <a:rPr lang="de-DE" sz="2800" i="1" dirty="0"/>
              <a:t>thematischer </a:t>
            </a:r>
            <a:r>
              <a:rPr lang="de-DE" sz="2800" b="1" i="1" dirty="0"/>
              <a:t>B</a:t>
            </a:r>
            <a:r>
              <a:rPr lang="de-DE" sz="2800" i="1" dirty="0"/>
              <a:t>asiskompetenzen)</a:t>
            </a:r>
          </a:p>
          <a:p>
            <a:pPr marL="0" indent="0">
              <a:buNone/>
            </a:pPr>
            <a:r>
              <a:rPr lang="de-DE" sz="1500" i="1" dirty="0"/>
              <a:t> </a:t>
            </a:r>
          </a:p>
          <a:p>
            <a:pPr>
              <a:buFont typeface="Wingdings" charset="0"/>
              <a:buChar char="è"/>
            </a:pPr>
            <a:r>
              <a:rPr lang="de-DE" sz="3800" dirty="0"/>
              <a:t>Entwicklung eines förderdiagnostischen Inventars im Bereich „Basiskompetenzen Schriftsprache“ </a:t>
            </a:r>
            <a:r>
              <a:rPr lang="de-DE" sz="2800" i="1" dirty="0"/>
              <a:t>(inklusive erster Erprobung)</a:t>
            </a:r>
          </a:p>
          <a:p>
            <a:pPr marL="0" indent="0">
              <a:buFont typeface="Arial" pitchFamily="34" charset="0"/>
              <a:buNone/>
            </a:pPr>
            <a:endParaRPr lang="de-DE" dirty="0"/>
          </a:p>
          <a:p>
            <a:pPr>
              <a:buFont typeface="Arial" pitchFamily="34" charset="0"/>
              <a:buNone/>
            </a:pPr>
            <a:r>
              <a:rPr lang="de-DE" sz="3500" dirty="0" smtClean="0"/>
              <a:t>De </a:t>
            </a:r>
            <a:r>
              <a:rPr lang="de-DE" sz="3500" dirty="0"/>
              <a:t>Vries</a:t>
            </a:r>
          </a:p>
        </p:txBody>
      </p:sp>
    </p:spTree>
    <p:extLst>
      <p:ext uri="{BB962C8B-B14F-4D97-AF65-F5344CB8AC3E}">
        <p14:creationId xmlns:p14="http://schemas.microsoft.com/office/powerpoint/2010/main" val="360580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body" idx="1"/>
          </p:nvPr>
        </p:nvSpPr>
        <p:spPr>
          <a:xfrm>
            <a:off x="755576" y="1268760"/>
            <a:ext cx="7772400" cy="1872208"/>
          </a:xfrm>
          <a:solidFill>
            <a:schemeClr val="tx2">
              <a:lumMod val="75000"/>
            </a:schemeClr>
          </a:solidFill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de-DE" sz="3600" b="1" dirty="0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Weitere Themen außerschulische Handlungsfelder </a:t>
            </a:r>
            <a:r>
              <a:rPr lang="de-DE" sz="3600" b="1" dirty="0" err="1" smtClean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>gE</a:t>
            </a:r>
            <a:endParaRPr lang="de-DE" sz="3600" dirty="0">
              <a:solidFill>
                <a:schemeClr val="bg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619672" y="3717032"/>
            <a:ext cx="655272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e-DE" sz="4000" dirty="0" smtClean="0">
                <a:solidFill>
                  <a:srgbClr val="00B0F0"/>
                </a:solidFill>
              </a:rPr>
              <a:t> Kreatives Gestalten als Mittel zur Bildung bei Menschen mit </a:t>
            </a:r>
            <a:r>
              <a:rPr lang="de-DE" sz="4000" dirty="0" err="1" smtClean="0">
                <a:solidFill>
                  <a:srgbClr val="00B0F0"/>
                </a:solidFill>
              </a:rPr>
              <a:t>gB</a:t>
            </a:r>
            <a:r>
              <a:rPr lang="de-DE" sz="4000" dirty="0" smtClean="0">
                <a:solidFill>
                  <a:srgbClr val="00B0F0"/>
                </a:solidFill>
              </a:rPr>
              <a:t>.</a:t>
            </a:r>
          </a:p>
          <a:p>
            <a:endParaRPr lang="de-DE" sz="4000" dirty="0" smtClean="0">
              <a:solidFill>
                <a:srgbClr val="00B0F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6422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Office PowerPoint</Application>
  <PresentationFormat>Bildschirmpräsentation (4:3)</PresentationFormat>
  <Paragraphs>97</Paragraphs>
  <Slides>17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</vt:lpstr>
      <vt:lpstr>Times New Roman</vt:lpstr>
      <vt:lpstr>Wingdings</vt:lpstr>
      <vt:lpstr>Larissa-Design</vt:lpstr>
      <vt:lpstr>PowerPoint-Präsentation</vt:lpstr>
      <vt:lpstr>Themen für Abschlussarbeiten BA im Fachgebiet Pädagogik und Didaktik bei Beeinträchtigungen der geistigen Entwicklung 2016</vt:lpstr>
      <vt:lpstr>PowerPoint-Präsentation</vt:lpstr>
      <vt:lpstr>PowerPoint-Präsentation</vt:lpstr>
      <vt:lpstr>Neues KC GE Sek II und Implementierung BA oder MA</vt:lpstr>
      <vt:lpstr>PowerPoint-Präsentation</vt:lpstr>
      <vt:lpstr>Aufgabenfelder und Qualifikationen von Schulbegleitern im Förderschwerpunkt GE BA oder MA</vt:lpstr>
      <vt:lpstr>Evaluation und Weiterentwicklung eines förderdiagnostischen Inventars  BA oder MA</vt:lpstr>
      <vt:lpstr>PowerPoint-Präsentation</vt:lpstr>
      <vt:lpstr>PowerPoint-Präsentation</vt:lpstr>
      <vt:lpstr>PowerPoint-Präsentation</vt:lpstr>
      <vt:lpstr>UKAPO BA</vt:lpstr>
      <vt:lpstr>(UK im Klinischen Kontext/ Reha) BA </vt:lpstr>
      <vt:lpstr>PowerPoint-Präsentation</vt:lpstr>
      <vt:lpstr>Einzelfallstudie BA oder MA</vt:lpstr>
      <vt:lpstr>PowerPoint-Präsentation</vt:lpstr>
      <vt:lpstr>PowerPoint-Präsentation</vt:lpstr>
    </vt:vector>
  </TitlesOfParts>
  <Company>Universität Oldenburg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UniOL</dc:creator>
  <cp:lastModifiedBy>Birgit Kynass</cp:lastModifiedBy>
  <cp:revision>65</cp:revision>
  <dcterms:created xsi:type="dcterms:W3CDTF">2012-11-09T08:30:03Z</dcterms:created>
  <dcterms:modified xsi:type="dcterms:W3CDTF">2016-12-01T08:57:13Z</dcterms:modified>
</cp:coreProperties>
</file>