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2"/>
  </p:notesMasterIdLst>
  <p:sldIdLst>
    <p:sldId id="256" r:id="rId2"/>
    <p:sldId id="262" r:id="rId3"/>
    <p:sldId id="283" r:id="rId4"/>
    <p:sldId id="284" r:id="rId5"/>
    <p:sldId id="285" r:id="rId6"/>
    <p:sldId id="286" r:id="rId7"/>
    <p:sldId id="290" r:id="rId8"/>
    <p:sldId id="294" r:id="rId9"/>
    <p:sldId id="311" r:id="rId10"/>
    <p:sldId id="291" r:id="rId11"/>
    <p:sldId id="308" r:id="rId12"/>
    <p:sldId id="296" r:id="rId13"/>
    <p:sldId id="297" r:id="rId14"/>
    <p:sldId id="303" r:id="rId15"/>
    <p:sldId id="304" r:id="rId16"/>
    <p:sldId id="309" r:id="rId17"/>
    <p:sldId id="305" r:id="rId18"/>
    <p:sldId id="312" r:id="rId19"/>
    <p:sldId id="313" r:id="rId20"/>
    <p:sldId id="316" r:id="rId21"/>
    <p:sldId id="314" r:id="rId22"/>
    <p:sldId id="317" r:id="rId23"/>
    <p:sldId id="306" r:id="rId24"/>
    <p:sldId id="319" r:id="rId25"/>
    <p:sldId id="298" r:id="rId26"/>
    <p:sldId id="318" r:id="rId27"/>
    <p:sldId id="315" r:id="rId28"/>
    <p:sldId id="307" r:id="rId29"/>
    <p:sldId id="320" r:id="rId30"/>
    <p:sldId id="300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3399"/>
    <a:srgbClr val="CC0000"/>
    <a:srgbClr val="CC6600"/>
    <a:srgbClr val="669900"/>
    <a:srgbClr val="808000"/>
    <a:srgbClr val="CC00CC"/>
    <a:srgbClr val="CCFF66"/>
    <a:srgbClr val="4F7921"/>
    <a:srgbClr val="6194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24328-A181-4CFC-8DE3-4E89316606CB}" type="datetimeFigureOut">
              <a:rPr lang="de-DE" smtClean="0"/>
              <a:pPr/>
              <a:t>13.02.2017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B9523-D59D-41AD-B49A-48EFE7EEEC0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B1F-F819-4D54-8276-B67D5BD35126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5059-811B-4705-8779-41FBB3950437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7745-AFD6-4DB0-8ADB-BAA9D46EF8DF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B670-6E3C-4E4B-84EA-0043B7381FF2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09320"/>
            <a:ext cx="9144000" cy="360040"/>
          </a:xfrm>
          <a:prstGeom prst="rect">
            <a:avLst/>
          </a:prstGeom>
          <a:solidFill>
            <a:srgbClr val="003399">
              <a:alpha val="6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032448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de-DE" smtClean="0"/>
              <a:t>Kandinsky Music Painter II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1052736"/>
            <a:ext cx="9144000" cy="360040"/>
          </a:xfrm>
          <a:prstGeom prst="rect">
            <a:avLst/>
          </a:prstGeom>
          <a:solidFill>
            <a:srgbClr val="003399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555776" cy="3651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fld id="{FE36E3F1-1D37-4259-AD0A-B7A0D77DA9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2555776" cy="3651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fld id="{027FFCF6-F478-4D2E-9862-7A802022A81E}" type="datetime1">
              <a:rPr lang="de-DE" smtClean="0"/>
              <a:pPr/>
              <a:t>13.02.2017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9CD4-CDCD-4D6C-8547-53EA588B3D1C}" type="datetime1">
              <a:rPr lang="de-DE" smtClean="0"/>
              <a:pPr/>
              <a:t>13.02.2017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F195-0A94-47D7-8354-AE30B414CD33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052736"/>
            <a:ext cx="9144000" cy="360040"/>
          </a:xfrm>
          <a:prstGeom prst="rect">
            <a:avLst/>
          </a:prstGeom>
          <a:solidFill>
            <a:srgbClr val="669900">
              <a:alpha val="6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4A7-FCDA-4CF1-9D98-D6BABDD6BD38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1052736"/>
            <a:ext cx="9144000" cy="360040"/>
          </a:xfrm>
          <a:prstGeom prst="rect">
            <a:avLst/>
          </a:prstGeom>
          <a:solidFill>
            <a:srgbClr val="669900">
              <a:alpha val="6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FB4-3CDF-4294-BC49-C9B68F750BC7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1052736"/>
            <a:ext cx="9144000" cy="360040"/>
          </a:xfrm>
          <a:prstGeom prst="rect">
            <a:avLst/>
          </a:prstGeom>
          <a:solidFill>
            <a:srgbClr val="669900">
              <a:alpha val="6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928-CF26-4D33-893F-AD39CEA395A8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1052736"/>
            <a:ext cx="9144000" cy="360040"/>
          </a:xfrm>
          <a:prstGeom prst="rect">
            <a:avLst/>
          </a:prstGeom>
          <a:solidFill>
            <a:srgbClr val="669900">
              <a:alpha val="6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6B0-C740-4E16-9F24-713E7CE7CED8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1052736"/>
            <a:ext cx="9144000" cy="360040"/>
          </a:xfrm>
          <a:prstGeom prst="rect">
            <a:avLst/>
          </a:prstGeom>
          <a:solidFill>
            <a:srgbClr val="669900">
              <a:alpha val="6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870D-EA13-4C8D-A9FD-AA23EE8A21C2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5908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2E319CD4-CDCD-4D6C-8547-53EA588B3D1C}" type="datetime1">
              <a:rPr lang="de-DE" smtClean="0"/>
              <a:pPr/>
              <a:t>13.02.2017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4032448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Kandinsky Music </a:t>
            </a:r>
            <a:r>
              <a:rPr lang="de-DE" dirty="0" err="1" smtClean="0"/>
              <a:t>Painter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5908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E36E3F1-1D37-4259-AD0A-B7A0D77DA94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470025"/>
          </a:xfrm>
          <a:solidFill>
            <a:srgbClr val="003399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de-DE" sz="5400" dirty="0" smtClean="0">
                <a:latin typeface="Arial" pitchFamily="34" charset="0"/>
                <a:cs typeface="Arial" pitchFamily="34" charset="0"/>
              </a:rPr>
              <a:t>Kandinsky Music </a:t>
            </a:r>
            <a:r>
              <a:rPr lang="de-DE" sz="5400" dirty="0" err="1" smtClean="0">
                <a:latin typeface="Arial" pitchFamily="34" charset="0"/>
                <a:cs typeface="Arial" pitchFamily="34" charset="0"/>
              </a:rPr>
              <a:t>Painter</a:t>
            </a:r>
            <a:r>
              <a:rPr lang="de-DE" sz="5400" dirty="0" smtClean="0">
                <a:latin typeface="Arial" pitchFamily="34" charset="0"/>
                <a:cs typeface="Arial" pitchFamily="34" charset="0"/>
              </a:rPr>
              <a:t> II</a:t>
            </a:r>
            <a:endParaRPr lang="de-DE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 zur grafischen Komposition musikalischer Strukturen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51571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cs typeface="Arial" pitchFamily="34" charset="0"/>
              </a:rPr>
              <a:t>02.12.2016</a:t>
            </a:r>
          </a:p>
          <a:p>
            <a:pPr algn="ctr"/>
            <a:r>
              <a:rPr lang="de-DE" dirty="0">
                <a:cs typeface="Arial" pitchFamily="34" charset="0"/>
              </a:rPr>
              <a:t>v</a:t>
            </a:r>
            <a:r>
              <a:rPr lang="de-DE" dirty="0" smtClean="0">
                <a:cs typeface="Arial" pitchFamily="34" charset="0"/>
              </a:rPr>
              <a:t>on Tobias </a:t>
            </a:r>
            <a:r>
              <a:rPr lang="de-DE" dirty="0" err="1" smtClean="0">
                <a:cs typeface="Arial" pitchFamily="34" charset="0"/>
              </a:rPr>
              <a:t>Kölker</a:t>
            </a:r>
            <a:endParaRPr lang="de-DE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Grundlagen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Klangerzeugung mit MIDI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 anchor="ctr" anchorCtr="0">
            <a:normAutofit/>
          </a:bodyPr>
          <a:lstStyle/>
          <a:p>
            <a:r>
              <a:rPr lang="de-DE" sz="2600" dirty="0"/>
              <a:t>Ton = </a:t>
            </a:r>
            <a:r>
              <a:rPr lang="de-DE" sz="2600" dirty="0" smtClean="0"/>
              <a:t>Tonh</a:t>
            </a:r>
            <a:r>
              <a:rPr lang="de-DE" sz="2600" dirty="0"/>
              <a:t>ö</a:t>
            </a:r>
            <a:r>
              <a:rPr lang="de-DE" sz="2600" dirty="0" smtClean="0"/>
              <a:t>he </a:t>
            </a:r>
            <a:r>
              <a:rPr lang="de-DE" sz="2600" dirty="0"/>
              <a:t>+ </a:t>
            </a:r>
            <a:r>
              <a:rPr lang="de-DE" sz="2600" dirty="0" smtClean="0"/>
              <a:t>Tonst</a:t>
            </a:r>
            <a:r>
              <a:rPr lang="de-DE" sz="2600" dirty="0"/>
              <a:t>ä</a:t>
            </a:r>
            <a:r>
              <a:rPr lang="de-DE" sz="2600" dirty="0" smtClean="0"/>
              <a:t>rke </a:t>
            </a:r>
            <a:r>
              <a:rPr lang="de-DE" sz="2600" dirty="0"/>
              <a:t>+ Tondauer + Klangfarbe</a:t>
            </a:r>
          </a:p>
          <a:p>
            <a:r>
              <a:rPr lang="de-DE" sz="2600" dirty="0"/>
              <a:t>Klang = Zusammensetzung mehrerer </a:t>
            </a:r>
            <a:r>
              <a:rPr lang="de-DE" sz="2600" dirty="0" smtClean="0"/>
              <a:t>Töne</a:t>
            </a:r>
            <a:endParaRPr lang="de-DE" sz="2600" dirty="0"/>
          </a:p>
          <a:p>
            <a:r>
              <a:rPr lang="de-DE" sz="2600" dirty="0"/>
              <a:t>Klangsynthese: </a:t>
            </a:r>
            <a:r>
              <a:rPr lang="de-DE" sz="2600" dirty="0" smtClean="0"/>
              <a:t>Zusammenf</a:t>
            </a:r>
            <a:r>
              <a:rPr lang="de-DE" sz="2600" dirty="0"/>
              <a:t>ü</a:t>
            </a:r>
            <a:r>
              <a:rPr lang="de-DE" sz="2600" dirty="0" smtClean="0"/>
              <a:t>gen </a:t>
            </a:r>
            <a:r>
              <a:rPr lang="de-DE" sz="2600" dirty="0"/>
              <a:t>eines Klangs </a:t>
            </a:r>
            <a:r>
              <a:rPr lang="de-DE" sz="2600" dirty="0" smtClean="0"/>
              <a:t>auf elektronischem Wege</a:t>
            </a:r>
            <a:endParaRPr lang="de-DE" sz="2600" dirty="0"/>
          </a:p>
        </p:txBody>
      </p:sp>
      <p:pic>
        <p:nvPicPr>
          <p:cNvPr id="3075" name="Picture 3" descr="C:\Users\Toko\Documents\Uni\Master Ol\Masterarbeit\Git Uni-Server\git\documents\Vortraege\Abschlussvortrag\BeispielKMPuS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68" y="3861049"/>
            <a:ext cx="8605464" cy="185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Planung des SW-Projekts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Arbeitsschritte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 anchor="ctr" anchorCtr="0">
            <a:normAutofit/>
          </a:bodyPr>
          <a:lstStyle/>
          <a:p>
            <a:r>
              <a:rPr lang="de-DE" sz="2600" dirty="0" smtClean="0"/>
              <a:t>Anforderungsdefinition</a:t>
            </a:r>
          </a:p>
          <a:p>
            <a:pPr lvl="2"/>
            <a:r>
              <a:rPr lang="de-DE" sz="2000" dirty="0" smtClean="0"/>
              <a:t>Analyse des KMP</a:t>
            </a:r>
          </a:p>
          <a:p>
            <a:pPr lvl="2"/>
            <a:r>
              <a:rPr lang="de-DE" sz="2000" dirty="0" smtClean="0"/>
              <a:t>Erhebung, </a:t>
            </a:r>
            <a:r>
              <a:rPr lang="de-DE" sz="2000" dirty="0" err="1" smtClean="0"/>
              <a:t>Priorisierung</a:t>
            </a:r>
            <a:r>
              <a:rPr lang="de-DE" sz="2000" dirty="0" smtClean="0"/>
              <a:t> und Definition</a:t>
            </a:r>
          </a:p>
          <a:p>
            <a:r>
              <a:rPr lang="de-DE" sz="2600" dirty="0" smtClean="0">
                <a:sym typeface="Wingdings" pitchFamily="2" charset="2"/>
              </a:rPr>
              <a:t> Entwurf</a:t>
            </a:r>
          </a:p>
          <a:p>
            <a:pPr lvl="2"/>
            <a:r>
              <a:rPr lang="de-DE" sz="2000" dirty="0" smtClean="0">
                <a:sym typeface="Wingdings" pitchFamily="2" charset="2"/>
              </a:rPr>
              <a:t>Technologien &amp; Werkzeuge</a:t>
            </a:r>
          </a:p>
          <a:p>
            <a:pPr lvl="2"/>
            <a:r>
              <a:rPr lang="de-DE" sz="2000" dirty="0" smtClean="0">
                <a:sym typeface="Wingdings" pitchFamily="2" charset="2"/>
              </a:rPr>
              <a:t>Architektur</a:t>
            </a:r>
          </a:p>
          <a:p>
            <a:r>
              <a:rPr lang="de-DE" sz="2600" dirty="0" smtClean="0">
                <a:sym typeface="Wingdings" pitchFamily="2" charset="2"/>
              </a:rPr>
              <a:t>Realisierung</a:t>
            </a:r>
          </a:p>
          <a:p>
            <a:pPr lvl="2"/>
            <a:r>
              <a:rPr lang="de-DE" sz="2000" dirty="0" smtClean="0">
                <a:sym typeface="Wingdings" pitchFamily="2" charset="2"/>
              </a:rPr>
              <a:t>Implementierung der Software</a:t>
            </a:r>
          </a:p>
          <a:p>
            <a:r>
              <a:rPr lang="de-DE" sz="2600" dirty="0" smtClean="0">
                <a:sym typeface="Wingdings" pitchFamily="2" charset="2"/>
              </a:rPr>
              <a:t>Evaluierung</a:t>
            </a:r>
          </a:p>
          <a:p>
            <a:pPr lvl="2"/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Planung des SW-Projekts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Zeitplan</a:t>
            </a:r>
          </a:p>
        </p:txBody>
      </p:sp>
      <p:pic>
        <p:nvPicPr>
          <p:cNvPr id="1026" name="Picture 2" descr="C:\Users\Toko\Documents\Uni\Master Ol\Masterarbeit\Git Uni-Server\git\documents\Vortraege\Abschlussvortrag\Zeit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8928992" cy="346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SW-Projekt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1468760"/>
          </a:xfrm>
        </p:spPr>
        <p:txBody>
          <a:bodyPr anchor="ctr" anchorCtr="0">
            <a:noAutofit/>
          </a:bodyPr>
          <a:lstStyle/>
          <a:p>
            <a:r>
              <a:rPr lang="de-DE" sz="2600" dirty="0" smtClean="0"/>
              <a:t>Anforderungsanalyse in Zusammenarbeit mit Frank Rein, Clemens von </a:t>
            </a:r>
            <a:r>
              <a:rPr lang="de-DE" sz="2600" dirty="0" err="1" smtClean="0"/>
              <a:t>Reusner</a:t>
            </a:r>
            <a:r>
              <a:rPr lang="de-DE" sz="2600" dirty="0" smtClean="0"/>
              <a:t> und in Absprache mit den Gutachtern</a:t>
            </a:r>
            <a:endParaRPr lang="de-DE" sz="2600" dirty="0"/>
          </a:p>
          <a:p>
            <a:r>
              <a:rPr lang="de-DE" sz="2600" dirty="0" smtClean="0"/>
              <a:t>Nach der Anforderungsschablone von RUPP</a:t>
            </a:r>
            <a:endParaRPr lang="de-DE" sz="2600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Anforderungen</a:t>
            </a:r>
          </a:p>
        </p:txBody>
      </p:sp>
      <p:pic>
        <p:nvPicPr>
          <p:cNvPr id="2050" name="Picture 2" descr="C:\Users\Toko\Documents\Uni\Master Ol\Masterarbeit\Git Uni-Server\git\documents\Vortraege\Zweiter Zwischenbericht\AnforderungsschabloneRu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664" y="3212977"/>
            <a:ext cx="7160673" cy="290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SW-Projekt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349079"/>
          </a:xfrm>
        </p:spPr>
        <p:txBody>
          <a:bodyPr anchor="ctr" anchorCtr="0">
            <a:noAutofit/>
          </a:bodyPr>
          <a:lstStyle/>
          <a:p>
            <a:pPr>
              <a:buNone/>
            </a:pPr>
            <a:r>
              <a:rPr lang="de-DE" sz="2800" dirty="0" smtClean="0"/>
              <a:t>Beispiele aus dem Anforderungskatalog:</a:t>
            </a:r>
          </a:p>
          <a:p>
            <a:endParaRPr lang="de-DE" sz="2400" dirty="0" smtClean="0"/>
          </a:p>
          <a:p>
            <a:r>
              <a:rPr lang="de-DE" sz="2400" b="1" dirty="0" smtClean="0"/>
              <a:t>FA01</a:t>
            </a:r>
            <a:r>
              <a:rPr lang="de-DE" sz="2400" dirty="0" smtClean="0"/>
              <a:t>: Der KMP II muss dem Anwender die Möglichkeit bieten, eine Grafik aus verschiedenen Spuren zu erstellen.</a:t>
            </a:r>
          </a:p>
          <a:p>
            <a:r>
              <a:rPr lang="de-DE" sz="2400" b="1" dirty="0" smtClean="0"/>
              <a:t>FA04</a:t>
            </a:r>
            <a:r>
              <a:rPr lang="de-DE" sz="2400" dirty="0" smtClean="0"/>
              <a:t>: Der KMP II muss dem Anwender die Möglichkeit bieten, Grafiken mit einer Auswahl an Werkzeugen zu zeichnen.</a:t>
            </a:r>
          </a:p>
          <a:p>
            <a:r>
              <a:rPr lang="de-DE" sz="2400" b="1" dirty="0" smtClean="0"/>
              <a:t>FA18</a:t>
            </a:r>
            <a:r>
              <a:rPr lang="de-DE" sz="2400" dirty="0" smtClean="0"/>
              <a:t>: Der KMP II muss eine fortlaufende Zeichenfläche zur Verfügung stellen.</a:t>
            </a:r>
          </a:p>
          <a:p>
            <a:endParaRPr lang="de-DE" sz="2400" dirty="0" smtClean="0"/>
          </a:p>
          <a:p>
            <a:r>
              <a:rPr lang="de-DE" sz="2400" b="1" dirty="0" smtClean="0"/>
              <a:t>NFA01</a:t>
            </a:r>
            <a:r>
              <a:rPr lang="de-DE" sz="2400" dirty="0" smtClean="0"/>
              <a:t>: Der KMP II muss im Stand-</a:t>
            </a:r>
            <a:r>
              <a:rPr lang="de-DE" sz="2400" dirty="0" err="1" smtClean="0"/>
              <a:t>Alone</a:t>
            </a:r>
            <a:r>
              <a:rPr lang="de-DE" sz="2400" dirty="0" smtClean="0"/>
              <a:t>-Betrieb lauffähig sein.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Anforderungen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 anchor="ctr" anchorCtr="0">
            <a:normAutofit/>
          </a:bodyPr>
          <a:lstStyle/>
          <a:p>
            <a:pPr>
              <a:buNone/>
            </a:pPr>
            <a:r>
              <a:rPr lang="de-DE" sz="2800" dirty="0" smtClean="0"/>
              <a:t>Identifikation der Anwendungsbereiche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Entwurf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57200" y="2492896"/>
            <a:ext cx="4114800" cy="3600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Grafikanwendung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Erzeugung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mehrerer Spuren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Zeichnen von grafischen Objekten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Verschieben,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Kopieren und Löschen von Objekten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baseline="0" dirty="0" smtClean="0"/>
              <a:t>Zeichnung</a:t>
            </a:r>
            <a:r>
              <a:rPr lang="de-DE" sz="2000" dirty="0" smtClean="0"/>
              <a:t> eines Graphen für die Anschlagstärke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716016" y="2492896"/>
            <a:ext cx="4114800" cy="3600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Musikanwendung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Abtasten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Zeichenfläche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baseline="0" dirty="0" smtClean="0"/>
              <a:t>Abtasten</a:t>
            </a:r>
            <a:r>
              <a:rPr lang="de-DE" sz="2000" dirty="0" smtClean="0"/>
              <a:t> des Graphs für die Anschlagstärke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dirty="0" smtClean="0"/>
              <a:t>Schnittpunktberechnung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/>
              <a:t>Erzeugung von MIDI-Nachrichten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/>
              <a:t>Versenden an MIDI-Output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de-DE" sz="2800" dirty="0" smtClean="0"/>
              <a:t>Verwendung des </a:t>
            </a:r>
            <a:r>
              <a:rPr lang="de-DE" sz="2800" b="1" dirty="0" smtClean="0"/>
              <a:t>JUCE Frameworks</a:t>
            </a:r>
          </a:p>
          <a:p>
            <a:pPr>
              <a:buNone/>
            </a:pPr>
            <a:endParaRPr lang="de-DE" sz="1800" dirty="0" smtClean="0"/>
          </a:p>
          <a:p>
            <a:r>
              <a:rPr lang="de-DE" sz="2000" dirty="0" smtClean="0"/>
              <a:t>Plattformunabhängige C++ Anwendungen</a:t>
            </a:r>
          </a:p>
          <a:p>
            <a:r>
              <a:rPr lang="de-DE" sz="2000" dirty="0" smtClean="0"/>
              <a:t>Framework mit Schwerpunkt Audio</a:t>
            </a:r>
          </a:p>
          <a:p>
            <a:pPr lvl="3"/>
            <a:r>
              <a:rPr lang="de-DE" sz="1800" dirty="0" smtClean="0"/>
              <a:t>Thread-Verwaltung zum Erstellen von Real-Time Anwendungen</a:t>
            </a:r>
          </a:p>
          <a:p>
            <a:pPr lvl="3"/>
            <a:r>
              <a:rPr lang="de-DE" sz="1800" dirty="0" smtClean="0"/>
              <a:t>Kommunikation mit Soundkarte</a:t>
            </a:r>
          </a:p>
          <a:p>
            <a:pPr lvl="3"/>
            <a:r>
              <a:rPr lang="de-DE" sz="1800" dirty="0" smtClean="0"/>
              <a:t>Erstellen und Versenden von </a:t>
            </a:r>
            <a:r>
              <a:rPr lang="de-DE" sz="1800" i="1" dirty="0" err="1" smtClean="0"/>
              <a:t>MidiMessages</a:t>
            </a:r>
            <a:endParaRPr lang="de-DE" sz="1800" i="1" dirty="0" smtClean="0"/>
          </a:p>
          <a:p>
            <a:r>
              <a:rPr lang="de-DE" sz="2000" dirty="0" smtClean="0"/>
              <a:t>Ebenfalls unterstützend: Grafik und Benutzeroberflächen</a:t>
            </a:r>
          </a:p>
          <a:p>
            <a:pPr lvl="3"/>
            <a:r>
              <a:rPr lang="de-DE" sz="1800" dirty="0" smtClean="0"/>
              <a:t>z. B. Klasse </a:t>
            </a:r>
            <a:r>
              <a:rPr lang="de-DE" sz="1800" i="1" dirty="0" smtClean="0"/>
              <a:t>Path </a:t>
            </a:r>
            <a:endParaRPr lang="de-DE" sz="1800" dirty="0" smtClean="0"/>
          </a:p>
          <a:p>
            <a:pPr lvl="3"/>
            <a:r>
              <a:rPr lang="de-DE" sz="1800" i="1" dirty="0" err="1" smtClean="0"/>
              <a:t>Broadcaster</a:t>
            </a:r>
            <a:r>
              <a:rPr lang="de-DE" sz="1800" i="1" dirty="0" smtClean="0"/>
              <a:t>/</a:t>
            </a:r>
            <a:r>
              <a:rPr lang="de-DE" sz="1800" i="1" dirty="0" err="1" smtClean="0"/>
              <a:t>Listener</a:t>
            </a:r>
            <a:r>
              <a:rPr lang="de-DE" sz="1800" dirty="0" smtClean="0"/>
              <a:t>  System</a:t>
            </a:r>
          </a:p>
          <a:p>
            <a:r>
              <a:rPr lang="de-DE" sz="2000" dirty="0" smtClean="0"/>
              <a:t>Implementierung </a:t>
            </a:r>
            <a:r>
              <a:rPr lang="de-DE" sz="2000" dirty="0"/>
              <a:t>als </a:t>
            </a:r>
            <a:r>
              <a:rPr lang="de-DE" sz="2000" dirty="0" smtClean="0"/>
              <a:t>Audio </a:t>
            </a:r>
            <a:r>
              <a:rPr lang="de-DE" sz="2000" dirty="0" err="1" smtClean="0"/>
              <a:t>Plugin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Erzeugung einer </a:t>
            </a:r>
            <a:r>
              <a:rPr lang="de-DE" sz="2000" b="1" dirty="0" smtClean="0">
                <a:sym typeface="Wingdings" pitchFamily="2" charset="2"/>
              </a:rPr>
              <a:t>DLL</a:t>
            </a:r>
          </a:p>
          <a:p>
            <a:r>
              <a:rPr lang="de-DE" sz="2000" dirty="0" smtClean="0">
                <a:sym typeface="Wingdings" pitchFamily="2" charset="2"/>
              </a:rPr>
              <a:t>Implementierung eines Stand-</a:t>
            </a:r>
            <a:r>
              <a:rPr lang="de-DE" sz="2000" dirty="0" err="1" smtClean="0">
                <a:sym typeface="Wingdings" pitchFamily="2" charset="2"/>
              </a:rPr>
              <a:t>Alone</a:t>
            </a:r>
            <a:r>
              <a:rPr lang="de-DE" sz="2000" dirty="0" smtClean="0">
                <a:sym typeface="Wingdings" pitchFamily="2" charset="2"/>
              </a:rPr>
              <a:t>-Wrappers  Erzeugung einer </a:t>
            </a:r>
            <a:r>
              <a:rPr lang="de-DE" sz="2000" b="1" dirty="0" smtClean="0">
                <a:sym typeface="Wingdings" pitchFamily="2" charset="2"/>
              </a:rPr>
              <a:t>EXE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Entwurf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Architektur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3" descr="C:\Users\Toko\Documents\Uni\Master Ol\Masterarbeit\Git Uni-Server\git\documents\Vortraege\Abschlussvortrag\Architekt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7666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Architektur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C:\Users\Toko\Documents\Uni\Master Ol\Masterarbeit\Git Uni-Server\git\documents\Vortraege\Abschlussvortrag\ArchitekturMitUnterscheid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483" y="1628800"/>
            <a:ext cx="642303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Realisierung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2692896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de-DE" sz="2800" dirty="0" smtClean="0"/>
              <a:t>Grafikanwendung</a:t>
            </a:r>
          </a:p>
          <a:p>
            <a:endParaRPr lang="de-DE" sz="2400" dirty="0" smtClean="0"/>
          </a:p>
          <a:p>
            <a:r>
              <a:rPr lang="de-DE" sz="2400" dirty="0" smtClean="0"/>
              <a:t>Für jede Spur (Modell) eine Schicht (Zeichenfläche)</a:t>
            </a:r>
          </a:p>
          <a:p>
            <a:r>
              <a:rPr lang="de-DE" sz="2400" dirty="0" smtClean="0"/>
              <a:t>Werkzeuge zum Malen: Linie, Rechteck, Ellipse, Bézierkurve, Sprühdose und Zeigertool</a:t>
            </a:r>
          </a:p>
          <a:p>
            <a:r>
              <a:rPr lang="de-DE" sz="2400" dirty="0" smtClean="0"/>
              <a:t>Realisiert mit </a:t>
            </a:r>
            <a:r>
              <a:rPr lang="de-DE" sz="2400" i="1" dirty="0" err="1" smtClean="0"/>
              <a:t>MouseEvents</a:t>
            </a:r>
            <a:r>
              <a:rPr lang="de-DE" sz="2400" dirty="0" smtClean="0"/>
              <a:t> (z. B.: </a:t>
            </a:r>
            <a:r>
              <a:rPr lang="de-DE" sz="2400" i="1" dirty="0" err="1" smtClean="0"/>
              <a:t>MouseDrag</a:t>
            </a:r>
            <a:r>
              <a:rPr lang="de-DE" sz="2400" dirty="0" smtClean="0"/>
              <a:t>)</a:t>
            </a:r>
          </a:p>
          <a:p>
            <a:pPr>
              <a:buNone/>
            </a:pPr>
            <a:endParaRPr lang="de-DE" sz="1800" dirty="0" smtClean="0"/>
          </a:p>
        </p:txBody>
      </p:sp>
      <p:pic>
        <p:nvPicPr>
          <p:cNvPr id="1026" name="Picture 2" descr="C:\Users\Toko\Documents\Uni\Master Ol\Masterarbeit\Git Uni-Server\git\documents\Vortraege\Abschlussvortrag\GrafikanwendungRealisierungLay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37112"/>
            <a:ext cx="7344816" cy="1714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Inhaltsverzeichnis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2" anchor="ctr">
            <a:normAutofit/>
          </a:bodyPr>
          <a:lstStyle/>
          <a:p>
            <a:pPr>
              <a:buNone/>
            </a:pPr>
            <a:r>
              <a:rPr lang="de-DE" sz="3600" b="1" dirty="0" smtClean="0"/>
              <a:t>Rückblick</a:t>
            </a:r>
          </a:p>
          <a:p>
            <a:endParaRPr lang="de-DE" sz="2800" dirty="0" smtClean="0"/>
          </a:p>
          <a:p>
            <a:r>
              <a:rPr lang="de-DE" sz="2800" dirty="0" smtClean="0"/>
              <a:t>Motivation</a:t>
            </a:r>
          </a:p>
          <a:p>
            <a:r>
              <a:rPr lang="de-DE" sz="2800" dirty="0" smtClean="0"/>
              <a:t>Kandinsky Music </a:t>
            </a:r>
            <a:r>
              <a:rPr lang="de-DE" sz="2800" dirty="0" err="1" smtClean="0"/>
              <a:t>Painter</a:t>
            </a:r>
            <a:endParaRPr lang="de-DE" sz="2800" dirty="0" smtClean="0"/>
          </a:p>
          <a:p>
            <a:r>
              <a:rPr lang="de-DE" sz="2800" dirty="0" smtClean="0"/>
              <a:t>Grundlagen</a:t>
            </a:r>
          </a:p>
          <a:p>
            <a:pPr lvl="2"/>
            <a:r>
              <a:rPr lang="de-DE" dirty="0" smtClean="0"/>
              <a:t>Grafische Notation</a:t>
            </a:r>
          </a:p>
          <a:p>
            <a:pPr lvl="2"/>
            <a:r>
              <a:rPr lang="de-DE" dirty="0" smtClean="0"/>
              <a:t>MIDI</a:t>
            </a:r>
          </a:p>
          <a:p>
            <a:endParaRPr lang="de-DE" dirty="0" smtClean="0"/>
          </a:p>
          <a:p>
            <a:pPr>
              <a:buNone/>
            </a:pPr>
            <a:r>
              <a:rPr lang="de-DE" sz="3600" b="1" dirty="0" smtClean="0"/>
              <a:t>Softwareprojekt</a:t>
            </a:r>
          </a:p>
          <a:p>
            <a:endParaRPr lang="de-DE" sz="2800" dirty="0" smtClean="0"/>
          </a:p>
          <a:p>
            <a:r>
              <a:rPr lang="de-DE" sz="2800" dirty="0" smtClean="0"/>
              <a:t>Planung</a:t>
            </a:r>
          </a:p>
          <a:p>
            <a:r>
              <a:rPr lang="de-DE" sz="2800" dirty="0" smtClean="0"/>
              <a:t>Projektschritte</a:t>
            </a:r>
          </a:p>
          <a:p>
            <a:pPr lvl="2"/>
            <a:r>
              <a:rPr lang="de-DE" dirty="0" smtClean="0"/>
              <a:t>Anforderungen</a:t>
            </a:r>
          </a:p>
          <a:p>
            <a:pPr lvl="2"/>
            <a:r>
              <a:rPr lang="de-DE" dirty="0" smtClean="0"/>
              <a:t>Entwurf</a:t>
            </a:r>
          </a:p>
          <a:p>
            <a:pPr lvl="2"/>
            <a:r>
              <a:rPr lang="de-DE" dirty="0" smtClean="0"/>
              <a:t>Realisierung</a:t>
            </a:r>
          </a:p>
          <a:p>
            <a:r>
              <a:rPr lang="de-DE" sz="2800" dirty="0" smtClean="0"/>
              <a:t>Demo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Realisierung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2692896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de-DE" sz="2800" dirty="0" smtClean="0"/>
              <a:t>Grafikanwendung</a:t>
            </a:r>
          </a:p>
          <a:p>
            <a:endParaRPr lang="de-DE" sz="2400" dirty="0" smtClean="0"/>
          </a:p>
          <a:p>
            <a:r>
              <a:rPr lang="de-DE" sz="2400" dirty="0" smtClean="0"/>
              <a:t>Beispiel: Quadratische Bézierkurve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pPr>
              <a:buNone/>
            </a:pPr>
            <a:endParaRPr lang="de-DE" sz="1800" dirty="0" smtClean="0"/>
          </a:p>
        </p:txBody>
      </p:sp>
      <p:sp>
        <p:nvSpPr>
          <p:cNvPr id="18" name="Rechteck 17"/>
          <p:cNvSpPr/>
          <p:nvPr/>
        </p:nvSpPr>
        <p:spPr>
          <a:xfrm>
            <a:off x="6444208" y="3429000"/>
            <a:ext cx="2304256" cy="2160240"/>
          </a:xfrm>
          <a:prstGeom prst="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6876256" y="3645024"/>
            <a:ext cx="1224136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7092280" y="4365104"/>
            <a:ext cx="1008112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reihandform 27"/>
          <p:cNvSpPr/>
          <p:nvPr/>
        </p:nvSpPr>
        <p:spPr>
          <a:xfrm>
            <a:off x="6875929" y="3648635"/>
            <a:ext cx="793377" cy="1792941"/>
          </a:xfrm>
          <a:custGeom>
            <a:avLst/>
            <a:gdLst>
              <a:gd name="connsiteX0" fmla="*/ 0 w 793377"/>
              <a:gd name="connsiteY0" fmla="*/ 0 h 1792941"/>
              <a:gd name="connsiteX1" fmla="*/ 753036 w 793377"/>
              <a:gd name="connsiteY1" fmla="*/ 717177 h 1792941"/>
              <a:gd name="connsiteX2" fmla="*/ 242047 w 793377"/>
              <a:gd name="connsiteY2" fmla="*/ 1792941 h 17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377" h="1792941">
                <a:moveTo>
                  <a:pt x="0" y="0"/>
                </a:moveTo>
                <a:cubicBezTo>
                  <a:pt x="356347" y="209177"/>
                  <a:pt x="712695" y="418354"/>
                  <a:pt x="753036" y="717177"/>
                </a:cubicBezTo>
                <a:cubicBezTo>
                  <a:pt x="793377" y="1016001"/>
                  <a:pt x="517712" y="1404471"/>
                  <a:pt x="242047" y="179294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6588224" y="3501008"/>
            <a:ext cx="20882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            </a:t>
            </a:r>
            <a:r>
              <a:rPr lang="de-DE" sz="1000" dirty="0" err="1" smtClean="0"/>
              <a:t>start</a:t>
            </a:r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r>
              <a:rPr lang="de-DE" sz="1000" dirty="0" smtClean="0"/>
              <a:t>	                   </a:t>
            </a:r>
            <a:r>
              <a:rPr lang="de-DE" sz="1000" dirty="0" err="1" smtClean="0"/>
              <a:t>control</a:t>
            </a:r>
            <a:endParaRPr lang="de-DE" sz="1000" dirty="0" smtClean="0"/>
          </a:p>
          <a:p>
            <a:r>
              <a:rPr lang="de-DE" sz="1000" dirty="0" smtClean="0"/>
              <a:t>	                     </a:t>
            </a:r>
            <a:r>
              <a:rPr lang="de-DE" sz="1000" dirty="0" err="1" smtClean="0"/>
              <a:t>point</a:t>
            </a:r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r>
              <a:rPr lang="de-DE" sz="1000" dirty="0" smtClean="0"/>
              <a:t>       end</a:t>
            </a:r>
            <a:endParaRPr lang="de-DE" sz="1000" dirty="0"/>
          </a:p>
        </p:txBody>
      </p:sp>
      <p:pic>
        <p:nvPicPr>
          <p:cNvPr id="2052" name="Picture 4" descr="C:\Users\Toko\Documents\Uni\Master Ol\Masterarbeit\Git Uni-Server\git\documents\Vortraege\Abschlussvortrag\CodeSnippetBez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38004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Realisierung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de-DE" sz="2800" dirty="0" smtClean="0"/>
              <a:t>Musikanwendung</a:t>
            </a:r>
          </a:p>
          <a:p>
            <a:pPr>
              <a:buNone/>
            </a:pPr>
            <a:endParaRPr lang="de-DE" sz="2800" b="1" dirty="0" smtClean="0"/>
          </a:p>
          <a:p>
            <a:r>
              <a:rPr lang="de-DE" sz="2000" dirty="0" smtClean="0"/>
              <a:t>Abtasten der Zeichenfläche in Abhängigkeit </a:t>
            </a:r>
          </a:p>
          <a:p>
            <a:pPr>
              <a:buNone/>
            </a:pPr>
            <a:r>
              <a:rPr lang="de-DE" sz="2000" dirty="0" smtClean="0"/>
              <a:t>	der </a:t>
            </a:r>
            <a:r>
              <a:rPr lang="de-DE" sz="2000" i="1" dirty="0" err="1" smtClean="0"/>
              <a:t>bpm</a:t>
            </a:r>
            <a:endParaRPr lang="de-DE" sz="2000" i="1" dirty="0" smtClean="0"/>
          </a:p>
          <a:p>
            <a:r>
              <a:rPr lang="de-DE" sz="2000" dirty="0" smtClean="0"/>
              <a:t>Schnittpunktberechnung mit	</a:t>
            </a:r>
          </a:p>
          <a:p>
            <a:pPr>
              <a:buNone/>
            </a:pPr>
            <a:r>
              <a:rPr lang="de-DE" sz="2000" dirty="0" smtClean="0"/>
              <a:t>	grafischen Objekten</a:t>
            </a:r>
          </a:p>
          <a:p>
            <a:r>
              <a:rPr lang="de-DE" sz="2000" dirty="0" smtClean="0"/>
              <a:t>Bestimmung der Anschlagstärke</a:t>
            </a:r>
          </a:p>
          <a:p>
            <a:r>
              <a:rPr lang="de-DE" sz="2000" dirty="0" smtClean="0"/>
              <a:t>Erzeugung von MIDI Nachrichten</a:t>
            </a:r>
          </a:p>
          <a:p>
            <a:pPr lvl="2"/>
            <a:r>
              <a:rPr lang="de-DE" sz="1700" dirty="0" smtClean="0"/>
              <a:t>Y-Koordinate bestimmt die Tonhöhe</a:t>
            </a:r>
          </a:p>
          <a:p>
            <a:pPr lvl="2"/>
            <a:r>
              <a:rPr lang="de-DE" sz="1700" dirty="0" smtClean="0"/>
              <a:t>X-Koordinate entspricht dem Zeitstempel</a:t>
            </a:r>
          </a:p>
          <a:p>
            <a:r>
              <a:rPr lang="de-DE" sz="2000" dirty="0" smtClean="0"/>
              <a:t>MIDI Nachricht an MIDI-Output versenden</a:t>
            </a:r>
          </a:p>
        </p:txBody>
      </p:sp>
      <p:pic>
        <p:nvPicPr>
          <p:cNvPr id="3074" name="Picture 2" descr="C:\Users\Toko\Documents\Uni\Master Ol\Masterarbeit\Git Uni-Server\git\documents\Vortraege\Abschlussvortrag\MusikanwendungPlay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3312368" cy="1548532"/>
          </a:xfrm>
          <a:prstGeom prst="rect">
            <a:avLst/>
          </a:prstGeom>
          <a:noFill/>
        </p:spPr>
      </p:pic>
      <p:pic>
        <p:nvPicPr>
          <p:cNvPr id="3075" name="Picture 3" descr="C:\Users\Toko\Documents\Uni\Master Ol\Masterarbeit\Git Uni-Server\git\documents\Vortraege\Abschlussvortrag\MusikanwendungPlayerVeloc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312368" cy="154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Realisierung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57200" y="1600201"/>
            <a:ext cx="4906888" cy="4205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Musikanwendung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Schnittpunktberechnung im KMP2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dirty="0" smtClean="0"/>
              <a:t>Implementierung des </a:t>
            </a:r>
            <a:r>
              <a:rPr lang="de-DE" sz="2000" i="1" dirty="0" err="1" smtClean="0"/>
              <a:t>PathFlattenings</a:t>
            </a:r>
            <a:endParaRPr lang="de-DE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dirty="0" smtClean="0">
                <a:sym typeface="Wingdings" pitchFamily="2" charset="2"/>
              </a:rPr>
              <a:t>Unterteilt „krumme“ Objekte in geradlinige Segmente</a:t>
            </a:r>
            <a:endParaRPr lang="de-DE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dirty="0" smtClean="0"/>
              <a:t>Danach Schnittpunktberechnung zwischen zwei Geraden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Toko\Documents\Uni\Master Ol\Masterarbeit\Git Uni-Server\git\documents\Vortraege\Abschlussvortrag\PathFlattening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3215221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Thread Datenaustausch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3" name="Picture 3" descr="C:\Users\Toko\Documents\Uni\Master Ol\Masterarbeit\Git Uni-Server\git\documents\Vortraege\Abschlussvortrag\Thread Datenaustaus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01" y="1556792"/>
            <a:ext cx="735019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Realisierung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332656"/>
            <a:ext cx="9144000" cy="7780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 SW-Projekt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57200" y="1600201"/>
            <a:ext cx="8147248" cy="4205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Weitere Tools: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DE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 smtClean="0"/>
              <a:t>Konfigurationsmöglichkeiten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900" dirty="0" smtClean="0"/>
              <a:t>Projektbezogen: Tonalität, Länge und Abspielgeschwindigkeit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900" dirty="0" smtClean="0"/>
              <a:t>Spurbezogen: Instrument, Kanal, Farbe, Sicht- und Hörbarkeit</a:t>
            </a:r>
            <a:endParaRPr kumimoji="0" lang="de-DE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MIDI-Monitor zur Ansicht aller ausgehenden MIDI-Nachrichten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Persistente Datensicherung des Modells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900" dirty="0" smtClean="0"/>
              <a:t>Speichern als </a:t>
            </a:r>
            <a:r>
              <a:rPr lang="de-DE" sz="1900" i="1" dirty="0" smtClean="0"/>
              <a:t>XML-File</a:t>
            </a:r>
            <a:r>
              <a:rPr lang="de-DE" sz="1900" dirty="0" smtClean="0"/>
              <a:t> in Baumstruktur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</a:t>
            </a:r>
            <a:r>
              <a:rPr kumimoji="0" lang="de-DE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dazu das Laden</a:t>
            </a:r>
            <a:endParaRPr kumimoji="0" lang="de-DE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/>
              <a:t>Einlesen von </a:t>
            </a:r>
            <a:r>
              <a:rPr lang="de-DE" sz="2400" i="1" dirty="0" smtClean="0"/>
              <a:t>MIDI-Files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900" dirty="0" smtClean="0"/>
              <a:t>In Spuren unterteilt (abhängig vom Format des MIDI-Files)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900" dirty="0" smtClean="0"/>
              <a:t>Spuren enthalten Sequenzen von MIDI-Nachrichten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900" dirty="0" smtClean="0"/>
              <a:t>Umwandlung in grafische Objekte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900" dirty="0" smtClean="0"/>
              <a:t>Aus Note On und Note Off resultieren horizontale Geraden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>
              <a:defRPr/>
            </a:pPr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SW-Projekt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Programmdemo</a:t>
            </a:r>
            <a:endParaRPr lang="de-DE" dirty="0"/>
          </a:p>
        </p:txBody>
      </p:sp>
      <p:pic>
        <p:nvPicPr>
          <p:cNvPr id="1026" name="Picture 2" descr="C:\Users\Toko\Documents\Uni\Master Ol\Masterarbeit\Git Uni-Server\git\documents\Vortraege\Abschlussvortrag\ScreenshotKM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556792"/>
            <a:ext cx="7272808" cy="459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>
              <a:defRPr/>
            </a:pPr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SW-Projekt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Anwendung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349079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de-DE" sz="2800" dirty="0" smtClean="0"/>
              <a:t>Wie kann mit dem KMPII gearbeitet werden?</a:t>
            </a:r>
          </a:p>
          <a:p>
            <a:endParaRPr lang="de-DE" sz="2400" dirty="0" smtClean="0"/>
          </a:p>
          <a:p>
            <a:r>
              <a:rPr lang="de-DE" sz="2200" dirty="0" smtClean="0"/>
              <a:t>Schulprojekte:</a:t>
            </a:r>
          </a:p>
          <a:p>
            <a:pPr lvl="2"/>
            <a:r>
              <a:rPr lang="de-DE" sz="1800" dirty="0" smtClean="0"/>
              <a:t>Erlernen eine anderen Art der Notation von Musik</a:t>
            </a:r>
          </a:p>
          <a:p>
            <a:pPr lvl="2"/>
            <a:r>
              <a:rPr lang="de-DE" sz="1800" dirty="0" smtClean="0"/>
              <a:t>Zuordnung von Partituren zu Klangbeispielen</a:t>
            </a:r>
          </a:p>
          <a:p>
            <a:pPr lvl="2"/>
            <a:r>
              <a:rPr lang="de-DE" sz="1800" dirty="0" smtClean="0"/>
              <a:t>Bearbeiten von lückenhaften Partituren</a:t>
            </a:r>
          </a:p>
          <a:p>
            <a:pPr lvl="2"/>
            <a:r>
              <a:rPr lang="de-DE" sz="1800" dirty="0" smtClean="0"/>
              <a:t>Interdisziplinärer Unterricht: Verknüpfung von Kunst und Musik</a:t>
            </a:r>
          </a:p>
          <a:p>
            <a:r>
              <a:rPr lang="de-DE" sz="2200" dirty="0" smtClean="0"/>
              <a:t>Untersuchung von rhythmischen Strukturen bei eingelesenen MIDI-Files</a:t>
            </a:r>
          </a:p>
          <a:p>
            <a:r>
              <a:rPr lang="de-DE" sz="2200" dirty="0" smtClean="0"/>
              <a:t>Experimentelles und spielerisches Musizieren</a:t>
            </a:r>
          </a:p>
          <a:p>
            <a:r>
              <a:rPr lang="de-DE" sz="2200" dirty="0" smtClean="0"/>
              <a:t>Musizieren für Menschen mit Beeinträchtigungen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>
              <a:defRPr/>
            </a:pPr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SW-Projekt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Evaluierung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349079"/>
          </a:xfrm>
        </p:spPr>
        <p:txBody>
          <a:bodyPr anchor="t" anchorCtr="0">
            <a:normAutofit/>
          </a:bodyPr>
          <a:lstStyle/>
          <a:p>
            <a:endParaRPr lang="de-DE" sz="2400" dirty="0" smtClean="0"/>
          </a:p>
          <a:p>
            <a:r>
              <a:rPr lang="de-DE" sz="2400" dirty="0" smtClean="0"/>
              <a:t>Präzision der Abtastung</a:t>
            </a:r>
          </a:p>
          <a:p>
            <a:r>
              <a:rPr lang="de-DE" sz="2400" dirty="0" smtClean="0"/>
              <a:t>Nicht alle Anforderungen im Rahmen der Masterarbeit erfüllt</a:t>
            </a:r>
          </a:p>
          <a:p>
            <a:pPr lvl="2"/>
            <a:r>
              <a:rPr lang="de-DE" sz="1800" dirty="0" smtClean="0"/>
              <a:t>Implementierung einer Zufallsfunktion</a:t>
            </a:r>
          </a:p>
          <a:p>
            <a:pPr lvl="2"/>
            <a:r>
              <a:rPr lang="de-DE" sz="1800" dirty="0" smtClean="0"/>
              <a:t>Kopieren von grafischen Objekten</a:t>
            </a:r>
          </a:p>
          <a:p>
            <a:pPr lvl="2"/>
            <a:r>
              <a:rPr lang="de-DE" sz="1800" dirty="0" smtClean="0"/>
              <a:t>Erzeugung von </a:t>
            </a:r>
            <a:r>
              <a:rPr lang="de-DE" sz="1800" i="1" dirty="0" smtClean="0"/>
              <a:t>MIDI Files</a:t>
            </a:r>
            <a:endParaRPr lang="de-DE" sz="1800" dirty="0" smtClean="0"/>
          </a:p>
          <a:p>
            <a:pPr lvl="2"/>
            <a:r>
              <a:rPr lang="de-DE" sz="1800" dirty="0" smtClean="0"/>
              <a:t>Export der Zeichenfläche in Grafikdatei</a:t>
            </a:r>
          </a:p>
          <a:p>
            <a:r>
              <a:rPr lang="de-DE" sz="2400" dirty="0" smtClean="0"/>
              <a:t>Optimierung der </a:t>
            </a:r>
            <a:r>
              <a:rPr lang="de-DE" sz="2400" dirty="0" err="1" smtClean="0"/>
              <a:t>Usability</a:t>
            </a:r>
            <a:endParaRPr lang="de-DE" sz="2400" dirty="0" smtClean="0"/>
          </a:p>
          <a:p>
            <a:r>
              <a:rPr lang="de-DE" sz="2400" dirty="0" smtClean="0"/>
              <a:t>Programmoptimierung</a:t>
            </a:r>
          </a:p>
          <a:p>
            <a:pPr lvl="2"/>
            <a:r>
              <a:rPr lang="de-DE" sz="1800" dirty="0" smtClean="0"/>
              <a:t>Effizienz</a:t>
            </a:r>
            <a:endParaRPr lang="de-DE" sz="2400" dirty="0" smtClean="0"/>
          </a:p>
          <a:p>
            <a:endParaRPr lang="de-DE" sz="24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SW-Projekt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349079"/>
          </a:xfrm>
        </p:spPr>
        <p:txBody>
          <a:bodyPr anchor="ctr" anchorCtr="0">
            <a:noAutofit/>
          </a:bodyPr>
          <a:lstStyle/>
          <a:p>
            <a:pPr>
              <a:buNone/>
            </a:pPr>
            <a:r>
              <a:rPr lang="de-DE" sz="2600" dirty="0" smtClean="0"/>
              <a:t>Ideen für die weitere Entwicklung:</a:t>
            </a:r>
          </a:p>
          <a:p>
            <a:pPr>
              <a:buNone/>
            </a:pPr>
            <a:endParaRPr lang="de-DE" sz="2600" dirty="0" smtClean="0"/>
          </a:p>
          <a:p>
            <a:r>
              <a:rPr lang="de-DE" sz="2600" dirty="0" smtClean="0"/>
              <a:t>Implementierung des OSC-Protokolls</a:t>
            </a:r>
          </a:p>
          <a:p>
            <a:r>
              <a:rPr lang="de-DE" sz="2600" dirty="0" smtClean="0"/>
              <a:t>Entwicklung eines Moduls zur eigenen Sound-Synthese</a:t>
            </a:r>
          </a:p>
          <a:p>
            <a:r>
              <a:rPr lang="de-DE" sz="2600" dirty="0" smtClean="0"/>
              <a:t>Anwendung im Musikunterricht</a:t>
            </a:r>
          </a:p>
          <a:p>
            <a:pPr lvl="1"/>
            <a:r>
              <a:rPr lang="de-DE" sz="2200" dirty="0" smtClean="0"/>
              <a:t>Planung und Durchführung einer Unterrichtseinheit als Praxistest</a:t>
            </a:r>
          </a:p>
          <a:p>
            <a:r>
              <a:rPr lang="de-DE" sz="2600" dirty="0" smtClean="0"/>
              <a:t>Modul zur Übersetzung der grafischen Notation in die klassische Notenschrift</a:t>
            </a:r>
          </a:p>
          <a:p>
            <a:r>
              <a:rPr lang="de-DE" sz="2600" dirty="0" smtClean="0"/>
              <a:t>Entwicklung für mobile Geräte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Werbung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pic>
        <p:nvPicPr>
          <p:cNvPr id="1026" name="Picture 2" descr="C:\Users\Toko\Documents\Uni\Master Ol\Masterarbeit\Git Uni-Server\git\documents\Vortraege\Abschlussvortrag\csm_Onlinebanner_hjm.de_web_32f13b7d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1772816"/>
            <a:ext cx="5544616" cy="2101175"/>
          </a:xfrm>
          <a:prstGeom prst="rect">
            <a:avLst/>
          </a:prstGeom>
          <a:noFill/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3717032"/>
            <a:ext cx="8435280" cy="2232248"/>
          </a:xfrm>
        </p:spPr>
        <p:txBody>
          <a:bodyPr anchor="ctr" anchorCtr="0">
            <a:noAutofit/>
          </a:bodyPr>
          <a:lstStyle/>
          <a:p>
            <a:pPr>
              <a:buNone/>
            </a:pPr>
            <a:r>
              <a:rPr lang="de-DE" sz="2600" dirty="0" smtClean="0"/>
              <a:t>Ausstellung im Horst-</a:t>
            </a:r>
            <a:r>
              <a:rPr lang="de-DE" sz="2600" dirty="0" err="1" smtClean="0"/>
              <a:t>Janssen</a:t>
            </a:r>
            <a:r>
              <a:rPr lang="de-DE" sz="2600" dirty="0" smtClean="0"/>
              <a:t>-Museum</a:t>
            </a:r>
          </a:p>
          <a:p>
            <a:pPr>
              <a:buNone/>
            </a:pPr>
            <a:endParaRPr lang="de-DE" sz="2600" dirty="0" smtClean="0"/>
          </a:p>
          <a:p>
            <a:r>
              <a:rPr lang="de-DE" sz="2200" dirty="0" smtClean="0"/>
              <a:t>Sound </a:t>
            </a:r>
            <a:r>
              <a:rPr lang="de-DE" sz="2200" dirty="0" err="1" smtClean="0"/>
              <a:t>goes</a:t>
            </a:r>
            <a:r>
              <a:rPr lang="de-DE" sz="2200" dirty="0" smtClean="0"/>
              <a:t> Image – Partituren zwischen Musik und Bildender Kunst</a:t>
            </a:r>
          </a:p>
          <a:p>
            <a:r>
              <a:rPr lang="de-DE" sz="2200" dirty="0" smtClean="0"/>
              <a:t>Phänomene der musikalischen Grafik</a:t>
            </a:r>
          </a:p>
          <a:p>
            <a:r>
              <a:rPr lang="de-DE" sz="2200" dirty="0" smtClean="0"/>
              <a:t>„Kunst wird Musik und Partituren werden malerisch“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/>
          </a:bodyPr>
          <a:lstStyle/>
          <a:p>
            <a:r>
              <a:rPr lang="de-DE" sz="2600" dirty="0" smtClean="0"/>
              <a:t>Verknüpfung von Computer und Musik</a:t>
            </a:r>
          </a:p>
          <a:p>
            <a:r>
              <a:rPr lang="de-DE" sz="2600" dirty="0" smtClean="0"/>
              <a:t>Wie kann man das Lernen von Musik durch Software unterstützen?</a:t>
            </a:r>
          </a:p>
          <a:p>
            <a:r>
              <a:rPr lang="de-DE" sz="2600" dirty="0" smtClean="0"/>
              <a:t>Welche alternativen Zugangsformen gibt es?</a:t>
            </a:r>
          </a:p>
          <a:p>
            <a:r>
              <a:rPr lang="de-DE" sz="2600" dirty="0" smtClean="0"/>
              <a:t>Gibt es bereits Software?</a:t>
            </a: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470025"/>
          </a:xfrm>
          <a:solidFill>
            <a:srgbClr val="003399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de-DE" sz="5400" dirty="0" smtClean="0">
                <a:latin typeface="Arial" pitchFamily="34" charset="0"/>
                <a:cs typeface="Arial" pitchFamily="34" charset="0"/>
              </a:rPr>
              <a:t>Danke für die      Aufmerksamkeit</a:t>
            </a:r>
            <a:endParaRPr lang="de-DE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Kandinsky Music </a:t>
            </a:r>
            <a:r>
              <a:rPr lang="de-DE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Painter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 anchorCtr="0">
            <a:normAutofit/>
          </a:bodyPr>
          <a:lstStyle/>
          <a:p>
            <a:r>
              <a:rPr lang="de-DE" sz="2600" dirty="0"/>
              <a:t>Entwickelt im Jahre 1989</a:t>
            </a:r>
          </a:p>
          <a:p>
            <a:r>
              <a:rPr lang="de-DE" sz="2600" dirty="0"/>
              <a:t>Von Clemens von </a:t>
            </a:r>
            <a:r>
              <a:rPr lang="de-DE" sz="2600" dirty="0" err="1"/>
              <a:t>Reusner</a:t>
            </a:r>
            <a:r>
              <a:rPr lang="de-DE" sz="2600" dirty="0"/>
              <a:t> und Frank Rein</a:t>
            </a:r>
          </a:p>
          <a:p>
            <a:r>
              <a:rPr lang="de-DE" sz="2600" dirty="0" smtClean="0"/>
              <a:t>F</a:t>
            </a:r>
            <a:r>
              <a:rPr lang="de-DE" sz="2600" dirty="0"/>
              <a:t>ü</a:t>
            </a:r>
            <a:r>
              <a:rPr lang="de-DE" sz="2600" dirty="0" smtClean="0"/>
              <a:t>r </a:t>
            </a:r>
            <a:r>
              <a:rPr lang="de-DE" sz="2600" dirty="0"/>
              <a:t>Atari-Computer</a:t>
            </a:r>
          </a:p>
          <a:p>
            <a:r>
              <a:rPr lang="de-DE" sz="2600" dirty="0" smtClean="0"/>
              <a:t>Grafische </a:t>
            </a:r>
            <a:r>
              <a:rPr lang="de-DE" sz="2600" dirty="0"/>
              <a:t>Komposition musikalischer Strukturen</a:t>
            </a:r>
          </a:p>
          <a:p>
            <a:r>
              <a:rPr lang="de-DE" sz="2600" dirty="0"/>
              <a:t>Namensgebend war der Maler Kandinsky</a:t>
            </a:r>
          </a:p>
          <a:p>
            <a:r>
              <a:rPr lang="de-DE" sz="2600" dirty="0" smtClean="0"/>
              <a:t>Prim</a:t>
            </a:r>
            <a:r>
              <a:rPr lang="de-DE" sz="2600" dirty="0"/>
              <a:t>ä</a:t>
            </a:r>
            <a:r>
              <a:rPr lang="de-DE" sz="2600" dirty="0" smtClean="0"/>
              <a:t>r </a:t>
            </a:r>
            <a:r>
              <a:rPr lang="de-DE" sz="2600" dirty="0"/>
              <a:t>entwickelt zum Einsatz an </a:t>
            </a:r>
            <a:r>
              <a:rPr lang="de-DE" sz="2600" dirty="0" smtClean="0"/>
              <a:t>(</a:t>
            </a:r>
            <a:r>
              <a:rPr lang="de-DE" sz="2600" dirty="0"/>
              <a:t>Hoch-)Schulen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9512" y="10527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Allgemeines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Kandinsky Music </a:t>
            </a:r>
            <a:r>
              <a:rPr lang="de-DE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Painter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79512" y="10527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Funktionsweise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 anchorCtr="0">
            <a:normAutofit/>
          </a:bodyPr>
          <a:lstStyle/>
          <a:p>
            <a:r>
              <a:rPr lang="de-DE" sz="2600" dirty="0"/>
              <a:t>Grundidee: Verbindung der </a:t>
            </a:r>
            <a:r>
              <a:rPr lang="de-DE" sz="2600" dirty="0" smtClean="0"/>
              <a:t>grafischen </a:t>
            </a:r>
            <a:r>
              <a:rPr lang="de-DE" sz="2600" dirty="0"/>
              <a:t>Notation </a:t>
            </a:r>
            <a:r>
              <a:rPr lang="de-DE" sz="2600" dirty="0" smtClean="0"/>
              <a:t>mit musikbezogener </a:t>
            </a:r>
            <a:r>
              <a:rPr lang="de-DE" sz="2600" dirty="0"/>
              <a:t>Datenverarbeitung</a:t>
            </a:r>
          </a:p>
          <a:p>
            <a:r>
              <a:rPr lang="de-DE" sz="2600" dirty="0"/>
              <a:t>Zeichenprogramm, vergleichbar mit </a:t>
            </a:r>
            <a:r>
              <a:rPr lang="de-DE" sz="2600" dirty="0" smtClean="0"/>
              <a:t>Paint</a:t>
            </a:r>
          </a:p>
          <a:p>
            <a:r>
              <a:rPr lang="de-DE" sz="2600" dirty="0" smtClean="0"/>
              <a:t>Abtastung </a:t>
            </a:r>
            <a:r>
              <a:rPr lang="de-DE" sz="2600" dirty="0"/>
              <a:t>der </a:t>
            </a:r>
            <a:r>
              <a:rPr lang="de-DE" sz="2600" dirty="0" smtClean="0"/>
              <a:t>Zeichenfläche</a:t>
            </a:r>
          </a:p>
          <a:p>
            <a:pPr lvl="2"/>
            <a:r>
              <a:rPr lang="de-DE" sz="2000" dirty="0" smtClean="0"/>
              <a:t>Y-Achse = Tonhöhe</a:t>
            </a:r>
          </a:p>
          <a:p>
            <a:pPr lvl="2"/>
            <a:r>
              <a:rPr lang="de-DE" sz="2000" dirty="0" smtClean="0"/>
              <a:t>X-Achse = Zeit</a:t>
            </a:r>
          </a:p>
          <a:p>
            <a:endParaRPr lang="de-DE" sz="2600" dirty="0"/>
          </a:p>
          <a:p>
            <a:r>
              <a:rPr lang="de-DE" sz="2600" dirty="0"/>
              <a:t>Umwandlung in </a:t>
            </a:r>
            <a:r>
              <a:rPr lang="de-DE" sz="2600" dirty="0" smtClean="0"/>
              <a:t>MIDI</a:t>
            </a: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Kandinsky Music </a:t>
            </a:r>
            <a:r>
              <a:rPr lang="de-DE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Painter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79512" y="10527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Screenshot</a:t>
            </a:r>
            <a:endParaRPr lang="de-DE" dirty="0"/>
          </a:p>
        </p:txBody>
      </p:sp>
      <p:pic>
        <p:nvPicPr>
          <p:cNvPr id="10" name="Picture 2" descr="C:\Users\Helikopter\Documents\Uni Oldenburg\Masterarbeit\GIT-Repository auf Uni-Server\git\documents\Vortraege\Zwischenbericht\KMP_Hauptse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056784" cy="4410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Grundlagen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Grafische Notation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anchor="ctr" anchorCtr="0">
            <a:normAutofit fontScale="92500" lnSpcReduction="10000"/>
          </a:bodyPr>
          <a:lstStyle/>
          <a:p>
            <a:r>
              <a:rPr lang="de-DE" sz="2800" dirty="0"/>
              <a:t>Keine exakte Notierung</a:t>
            </a:r>
          </a:p>
          <a:p>
            <a:r>
              <a:rPr lang="de-DE" sz="2800" dirty="0"/>
              <a:t>Transformation in </a:t>
            </a:r>
            <a:r>
              <a:rPr lang="de-DE" sz="2800" dirty="0" smtClean="0"/>
              <a:t>den visuellen Bereich</a:t>
            </a:r>
          </a:p>
          <a:p>
            <a:r>
              <a:rPr lang="de-DE" sz="2800" dirty="0" smtClean="0"/>
              <a:t>Aspekte der Wahrnehmung</a:t>
            </a:r>
            <a:endParaRPr lang="de-DE" sz="2800" dirty="0"/>
          </a:p>
          <a:p>
            <a:r>
              <a:rPr lang="de-DE" sz="2800" dirty="0" smtClean="0"/>
              <a:t>Verkn</a:t>
            </a:r>
            <a:r>
              <a:rPr lang="de-DE" sz="2800" dirty="0"/>
              <a:t>ü</a:t>
            </a:r>
            <a:r>
              <a:rPr lang="de-DE" sz="2800" dirty="0" smtClean="0"/>
              <a:t>pfung von Musik </a:t>
            </a:r>
            <a:r>
              <a:rPr lang="de-DE" sz="2800" dirty="0"/>
              <a:t>und Malerei</a:t>
            </a:r>
          </a:p>
          <a:p>
            <a:r>
              <a:rPr lang="de-DE" sz="2800" dirty="0" smtClean="0"/>
              <a:t>Ber</a:t>
            </a:r>
            <a:r>
              <a:rPr lang="de-DE" sz="2800" dirty="0"/>
              <a:t>ü</a:t>
            </a:r>
            <a:r>
              <a:rPr lang="de-DE" sz="2800" dirty="0" smtClean="0"/>
              <a:t>hmte K</a:t>
            </a:r>
            <a:r>
              <a:rPr lang="de-DE" sz="2800" dirty="0"/>
              <a:t>ü</a:t>
            </a:r>
            <a:r>
              <a:rPr lang="de-DE" sz="2800" dirty="0" smtClean="0"/>
              <a:t>nstler</a:t>
            </a:r>
            <a:endParaRPr lang="de-DE" sz="2800" dirty="0"/>
          </a:p>
          <a:p>
            <a:pPr lvl="2"/>
            <a:r>
              <a:rPr lang="de-DE" sz="2000" dirty="0"/>
              <a:t>Kandinsky</a:t>
            </a:r>
          </a:p>
          <a:p>
            <a:pPr lvl="2"/>
            <a:r>
              <a:rPr lang="de-DE" sz="2000" dirty="0" err="1"/>
              <a:t>Skrjabin</a:t>
            </a:r>
            <a:endParaRPr lang="de-DE" sz="2000" dirty="0"/>
          </a:p>
          <a:p>
            <a:r>
              <a:rPr lang="de-DE" sz="2800" dirty="0" smtClean="0"/>
              <a:t>Syn</a:t>
            </a:r>
            <a:r>
              <a:rPr lang="de-DE" sz="2800" dirty="0"/>
              <a:t>ä</a:t>
            </a:r>
            <a:r>
              <a:rPr lang="de-DE" sz="2800" dirty="0" smtClean="0"/>
              <a:t>sthesie</a:t>
            </a:r>
            <a:endParaRPr lang="de-DE" sz="3000" dirty="0"/>
          </a:p>
        </p:txBody>
      </p:sp>
      <p:pic>
        <p:nvPicPr>
          <p:cNvPr id="12" name="Picture 2" descr="C:\Users\Helikopter\Documents\Uni Oldenburg\Masterarbeit\GIT-Repository auf Uni-Server\git\documents\Vortraege\Zwischenbericht\Scriabin_key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97152"/>
            <a:ext cx="2710119" cy="1296144"/>
          </a:xfrm>
          <a:prstGeom prst="rect">
            <a:avLst/>
          </a:prstGeom>
          <a:noFill/>
        </p:spPr>
      </p:pic>
      <p:pic>
        <p:nvPicPr>
          <p:cNvPr id="13" name="Picture 3" descr="C:\Users\Helikopter\Documents\Uni Oldenburg\Masterarbeit\GIT-Repository auf Uni-Server\git\documents\Vortraege\Zwischenbericht\Kandinsky_NotationPunk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52839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5076056" y="4437112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Wassily Kandinsky. Punkt und Linie zu Fläche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Grundlagen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MIDI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 anchor="ctr" anchorCtr="0">
            <a:normAutofit lnSpcReduction="10000"/>
          </a:bodyPr>
          <a:lstStyle/>
          <a:p>
            <a:pPr>
              <a:buNone/>
            </a:pPr>
            <a:r>
              <a:rPr lang="de-DE" sz="2800" dirty="0" smtClean="0"/>
              <a:t>MIDI-Spezifikation</a:t>
            </a:r>
          </a:p>
          <a:p>
            <a:r>
              <a:rPr lang="de-DE" sz="2800" dirty="0" smtClean="0"/>
              <a:t>Musical Instrument Digital Interface</a:t>
            </a:r>
          </a:p>
          <a:p>
            <a:r>
              <a:rPr lang="de-DE" sz="2800" dirty="0" smtClean="0"/>
              <a:t>Einführung: 1982</a:t>
            </a:r>
          </a:p>
          <a:p>
            <a:r>
              <a:rPr lang="de-DE" sz="2800" dirty="0" smtClean="0"/>
              <a:t>MIDI ist kein Audio!</a:t>
            </a:r>
          </a:p>
          <a:p>
            <a:r>
              <a:rPr lang="de-DE" sz="2800" dirty="0" smtClean="0"/>
              <a:t>Definiert:</a:t>
            </a:r>
            <a:endParaRPr lang="de-DE" sz="2800" dirty="0"/>
          </a:p>
          <a:p>
            <a:pPr lvl="2"/>
            <a:r>
              <a:rPr lang="de-DE" sz="2000" dirty="0"/>
              <a:t>1. </a:t>
            </a:r>
            <a:r>
              <a:rPr lang="de-DE" sz="2000" dirty="0" smtClean="0"/>
              <a:t>Beschaffenheit </a:t>
            </a:r>
            <a:r>
              <a:rPr lang="de-DE" sz="2000" dirty="0"/>
              <a:t>der HW</a:t>
            </a:r>
          </a:p>
          <a:p>
            <a:pPr lvl="2"/>
            <a:r>
              <a:rPr lang="de-DE" sz="2000" b="1" dirty="0"/>
              <a:t>2. </a:t>
            </a:r>
            <a:r>
              <a:rPr lang="de-DE" sz="2000" b="1" dirty="0" smtClean="0"/>
              <a:t>Definition </a:t>
            </a:r>
            <a:r>
              <a:rPr lang="de-DE" sz="2000" b="1" dirty="0"/>
              <a:t>des Kommunikationsprotokolls</a:t>
            </a:r>
          </a:p>
          <a:p>
            <a:r>
              <a:rPr lang="de-DE" sz="2800" dirty="0"/>
              <a:t>Aufbau des Protokolls:</a:t>
            </a:r>
          </a:p>
          <a:p>
            <a:pPr lvl="2"/>
            <a:r>
              <a:rPr lang="de-DE" sz="2000" dirty="0"/>
              <a:t>Status- und Datenbyte</a:t>
            </a:r>
          </a:p>
          <a:p>
            <a:pPr lvl="2"/>
            <a:r>
              <a:rPr lang="de-DE" sz="2000" dirty="0" smtClean="0"/>
              <a:t>Kanalbasierte Nachrichten-Übermittlung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Grundlagen</a:t>
            </a:r>
            <a:endParaRPr lang="de-D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62E-2C49-49DB-97F4-1CB790E2EFB0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E3F1-1D37-4259-AD0A-B7A0D77DA94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Kandinsky Music Painter II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MIDI-Nachrichten</a:t>
            </a:r>
            <a:endParaRPr lang="de-DE" dirty="0"/>
          </a:p>
        </p:txBody>
      </p:sp>
      <p:pic>
        <p:nvPicPr>
          <p:cNvPr id="2051" name="Picture 3" descr="C:\Users\Toko\Documents\Uni\Master Ol\Masterarbeit\Git Uni-Server\git\documents\Vortraege\Abschlussvortrag\MIDI Note 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6270354" cy="1620000"/>
          </a:xfrm>
          <a:prstGeom prst="rect">
            <a:avLst/>
          </a:prstGeom>
          <a:noFill/>
        </p:spPr>
      </p:pic>
      <p:pic>
        <p:nvPicPr>
          <p:cNvPr id="2052" name="Picture 4" descr="C:\Users\Toko\Documents\Uni\Master Ol\Masterarbeit\Git Uni-Server\git\documents\Vortraege\Abschlussvortrag\MIDI Program Ch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49080"/>
            <a:ext cx="4111413" cy="162000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251520" y="23488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MIDI </a:t>
            </a:r>
            <a:r>
              <a:rPr lang="de-DE" b="1" dirty="0" smtClean="0"/>
              <a:t>Note On </a:t>
            </a:r>
            <a:r>
              <a:rPr lang="de-DE" dirty="0" smtClean="0"/>
              <a:t>Nachricht: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0" y="458112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MIDI </a:t>
            </a:r>
            <a:r>
              <a:rPr lang="de-DE" b="1" dirty="0" smtClean="0"/>
              <a:t>Program Change </a:t>
            </a:r>
            <a:r>
              <a:rPr lang="de-DE" dirty="0" smtClean="0"/>
              <a:t>Nachricht: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9900">
            <a:alpha val="60784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960</Words>
  <Application>Microsoft Office PowerPoint</Application>
  <PresentationFormat>Bildschirmpräsentation (4:3)</PresentationFormat>
  <Paragraphs>329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Larissa-Design</vt:lpstr>
      <vt:lpstr>Kandinsky Music Painter II</vt:lpstr>
      <vt:lpstr>Inhaltsverzeichnis</vt:lpstr>
      <vt:lpstr>Motivation</vt:lpstr>
      <vt:lpstr>Kandinsky Music Painter</vt:lpstr>
      <vt:lpstr>Kandinsky Music Painter</vt:lpstr>
      <vt:lpstr>Kandinsky Music Painter</vt:lpstr>
      <vt:lpstr>Grundlagen</vt:lpstr>
      <vt:lpstr>Grundlagen</vt:lpstr>
      <vt:lpstr>Grundlagen</vt:lpstr>
      <vt:lpstr>Grundlagen</vt:lpstr>
      <vt:lpstr>Planung des SW-Projekts</vt:lpstr>
      <vt:lpstr>Planung des SW-Projekts</vt:lpstr>
      <vt:lpstr>Das SW-Projekt</vt:lpstr>
      <vt:lpstr>Das SW-Projekt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Das SW-Projekt</vt:lpstr>
      <vt:lpstr>Das SW-Projekt</vt:lpstr>
      <vt:lpstr>Das SW-Projekt</vt:lpstr>
      <vt:lpstr>Das SW-Projekt</vt:lpstr>
      <vt:lpstr>Werbung</vt:lpstr>
      <vt:lpstr>Danke für die     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Helikopter</dc:creator>
  <cp:lastModifiedBy>Toko</cp:lastModifiedBy>
  <cp:revision>76</cp:revision>
  <dcterms:created xsi:type="dcterms:W3CDTF">2016-01-20T13:57:25Z</dcterms:created>
  <dcterms:modified xsi:type="dcterms:W3CDTF">2017-02-13T11:24:01Z</dcterms:modified>
</cp:coreProperties>
</file>