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32" r:id="rId2"/>
    <p:sldMasterId id="2147483820" r:id="rId3"/>
  </p:sldMasterIdLst>
  <p:notesMasterIdLst>
    <p:notesMasterId r:id="rId19"/>
  </p:notesMasterIdLst>
  <p:handoutMasterIdLst>
    <p:handoutMasterId r:id="rId20"/>
  </p:handoutMasterIdLst>
  <p:sldIdLst>
    <p:sldId id="316" r:id="rId4"/>
    <p:sldId id="345" r:id="rId5"/>
    <p:sldId id="330" r:id="rId6"/>
    <p:sldId id="319" r:id="rId7"/>
    <p:sldId id="335" r:id="rId8"/>
    <p:sldId id="321" r:id="rId9"/>
    <p:sldId id="336" r:id="rId10"/>
    <p:sldId id="333" r:id="rId11"/>
    <p:sldId id="328" r:id="rId12"/>
    <p:sldId id="332" r:id="rId13"/>
    <p:sldId id="346" r:id="rId14"/>
    <p:sldId id="337" r:id="rId15"/>
    <p:sldId id="338" r:id="rId16"/>
    <p:sldId id="342" r:id="rId17"/>
    <p:sldId id="348" r:id="rId18"/>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6699"/>
    <a:srgbClr val="9999FF"/>
    <a:srgbClr val="66FF33"/>
    <a:srgbClr val="FFCC66"/>
    <a:srgbClr val="3F5F21"/>
    <a:srgbClr val="3366CC"/>
    <a:srgbClr val="CC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4237" autoAdjust="0"/>
  </p:normalViewPr>
  <p:slideViewPr>
    <p:cSldViewPr>
      <p:cViewPr>
        <p:scale>
          <a:sx n="81" d="100"/>
          <a:sy n="81" d="100"/>
        </p:scale>
        <p:origin x="-822"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EA33FBA-A03B-4980-BB4E-156A4CB7166D}" type="datetimeFigureOut">
              <a:rPr lang="de-DE" smtClean="0"/>
              <a:t>17.09.2014</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388874D-B9AA-4EE9-8774-8D5E036A7EBB}" type="slidenum">
              <a:rPr lang="de-DE" smtClean="0"/>
              <a:t>‹Nr.›</a:t>
            </a:fld>
            <a:endParaRPr lang="de-DE"/>
          </a:p>
        </p:txBody>
      </p:sp>
    </p:spTree>
    <p:extLst>
      <p:ext uri="{BB962C8B-B14F-4D97-AF65-F5344CB8AC3E}">
        <p14:creationId xmlns:p14="http://schemas.microsoft.com/office/powerpoint/2010/main" val="199074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de-DE"/>
          </a:p>
        </p:txBody>
      </p:sp>
      <p:sp>
        <p:nvSpPr>
          <p:cNvPr id="3789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de-DE"/>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789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de-DE"/>
          </a:p>
        </p:txBody>
      </p:sp>
      <p:sp>
        <p:nvSpPr>
          <p:cNvPr id="3789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162D27EE-A7D1-4887-8B32-B536FCEAB7F3}" type="slidenum">
              <a:rPr lang="de-DE"/>
              <a:pPr>
                <a:defRPr/>
              </a:pPr>
              <a:t>‹Nr.›</a:t>
            </a:fld>
            <a:endParaRPr lang="de-DE"/>
          </a:p>
        </p:txBody>
      </p:sp>
    </p:spTree>
    <p:extLst>
      <p:ext uri="{BB962C8B-B14F-4D97-AF65-F5344CB8AC3E}">
        <p14:creationId xmlns:p14="http://schemas.microsoft.com/office/powerpoint/2010/main" val="2195255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de-DE" dirty="0" smtClean="0"/>
              <a:t>Herzlichen</a:t>
            </a:r>
            <a:r>
              <a:rPr lang="de-DE" baseline="0" dirty="0" smtClean="0"/>
              <a:t> Dank, ich freue mich als klinische Neuropsychologin zu Ihnen heute sprechen zu dürfen</a:t>
            </a:r>
            <a:endParaRPr lang="de-DE" dirty="0" smtClean="0"/>
          </a:p>
          <a:p>
            <a:endParaRPr lang="de-DE" dirty="0" smtClean="0"/>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F66241-4053-48BA-A185-195429484A71}" type="slidenum">
              <a:rPr lang="de-DE" sz="1200" smtClean="0">
                <a:latin typeface="Arial" pitchFamily="34" charset="0"/>
              </a:rPr>
              <a:pPr eaLnBrk="1" hangingPunct="1"/>
              <a:t>1</a:t>
            </a:fld>
            <a:endParaRPr lang="de-DE" sz="12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smtClean="0"/>
              <a:t>In den </a:t>
            </a:r>
            <a:r>
              <a:rPr lang="de-DE" b="1" dirty="0" smtClean="0"/>
              <a:t>westlichen Industrienationen out </a:t>
            </a:r>
            <a:r>
              <a:rPr lang="de-DE" b="1" dirty="0" err="1" smtClean="0"/>
              <a:t>of</a:t>
            </a:r>
            <a:r>
              <a:rPr lang="de-DE" b="1" dirty="0" smtClean="0"/>
              <a:t> </a:t>
            </a:r>
            <a:r>
              <a:rPr lang="de-DE" b="1" dirty="0" err="1" smtClean="0"/>
              <a:t>hospital</a:t>
            </a:r>
            <a:r>
              <a:rPr lang="de-DE" b="1" dirty="0" smtClean="0"/>
              <a:t>  </a:t>
            </a:r>
            <a:r>
              <a:rPr lang="de-DE" dirty="0" smtClean="0"/>
              <a:t>ist eine </a:t>
            </a:r>
            <a:r>
              <a:rPr lang="de-DE" dirty="0" err="1" smtClean="0"/>
              <a:t>Hypoxische</a:t>
            </a:r>
            <a:r>
              <a:rPr lang="de-DE" dirty="0" smtClean="0"/>
              <a:t> Hirnschädigung zu 82% auf eine kardiale Genese zurückzuführen</a:t>
            </a:r>
          </a:p>
          <a:p>
            <a:pPr eaLnBrk="1" hangingPunct="1">
              <a:spcBef>
                <a:spcPct val="0"/>
              </a:spcBef>
            </a:pPr>
            <a:endParaRPr lang="de-DE" dirty="0" smtClean="0"/>
          </a:p>
          <a:p>
            <a:pPr eaLnBrk="1" hangingPunct="1">
              <a:spcBef>
                <a:spcPct val="0"/>
              </a:spcBef>
            </a:pPr>
            <a:r>
              <a:rPr lang="de-DE" dirty="0" smtClean="0"/>
              <a:t>Durch die extreme Sensibilität spezifischer Zellen für den O2 Mangel, Bei z.B.</a:t>
            </a:r>
            <a:r>
              <a:rPr lang="de-DE" baseline="0" dirty="0" smtClean="0"/>
              <a:t> </a:t>
            </a:r>
            <a:r>
              <a:rPr lang="de-DE" dirty="0" smtClean="0"/>
              <a:t>Bilaterale Läsionen der</a:t>
            </a:r>
            <a:r>
              <a:rPr lang="de-DE" baseline="0" dirty="0" smtClean="0"/>
              <a:t> Ca1 Region des </a:t>
            </a:r>
            <a:r>
              <a:rPr lang="de-DE" baseline="0" dirty="0" err="1" smtClean="0"/>
              <a:t>Hippocampus</a:t>
            </a:r>
            <a:r>
              <a:rPr lang="de-DE" baseline="0" dirty="0" smtClean="0"/>
              <a:t>, des </a:t>
            </a:r>
            <a:r>
              <a:rPr lang="de-DE" baseline="0" dirty="0" err="1" smtClean="0"/>
              <a:t>Occipitalpols</a:t>
            </a:r>
            <a:r>
              <a:rPr lang="de-DE" dirty="0" smtClean="0"/>
              <a:t> oder der Kleinhirns </a:t>
            </a:r>
          </a:p>
          <a:p>
            <a:pPr eaLnBrk="1" hangingPunct="1">
              <a:spcBef>
                <a:spcPct val="0"/>
              </a:spcBef>
            </a:pPr>
            <a:endParaRPr lang="de-DE"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Mnestische Störungen können natürlich auch nach </a:t>
            </a:r>
            <a:r>
              <a:rPr lang="de-DE" dirty="0" err="1" smtClean="0"/>
              <a:t>cerebralen</a:t>
            </a:r>
            <a:r>
              <a:rPr lang="de-DE" dirty="0" smtClean="0"/>
              <a:t> Blutungen und Ischämien, insbesondere bei ACA, und </a:t>
            </a:r>
            <a:r>
              <a:rPr lang="de-DE" dirty="0" err="1" smtClean="0"/>
              <a:t>posterior</a:t>
            </a:r>
            <a:r>
              <a:rPr lang="de-DE" dirty="0" smtClean="0"/>
              <a:t> und subkortikalen Läsionen</a:t>
            </a:r>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So sind 26,6% der Schlaganfälle kardiale</a:t>
            </a:r>
            <a:r>
              <a:rPr lang="de-DE" baseline="0" dirty="0" smtClean="0"/>
              <a:t> Embolien, </a:t>
            </a:r>
            <a:r>
              <a:rPr lang="de-DE" dirty="0" smtClean="0"/>
              <a:t>Herzinsuffizienz, Kammerflimmern und </a:t>
            </a:r>
            <a:r>
              <a:rPr lang="de-DE" dirty="0" err="1" smtClean="0"/>
              <a:t>Markumarisierung</a:t>
            </a:r>
            <a:r>
              <a:rPr lang="de-DE" dirty="0" smtClean="0"/>
              <a:t> </a:t>
            </a:r>
          </a:p>
          <a:p>
            <a:pPr marL="0" marR="0" indent="0" algn="l" defTabSz="914400" rtl="0" eaLnBrk="1" fontAlgn="base" latinLnBrk="0" hangingPunct="1">
              <a:lnSpc>
                <a:spcPct val="100000"/>
              </a:lnSpc>
              <a:spcBef>
                <a:spcPct val="0"/>
              </a:spcBef>
              <a:spcAft>
                <a:spcPct val="0"/>
              </a:spcAft>
              <a:buClrTx/>
              <a:buSzTx/>
              <a:buFontTx/>
              <a:buNone/>
              <a:tabLst/>
              <a:defRPr/>
            </a:pPr>
            <a:endParaRPr lang="de-DE"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Mnestische Defizite stellen im präoperativen Entscheidungsprozess, für oder</a:t>
            </a:r>
            <a:r>
              <a:rPr lang="de-DE" baseline="0" dirty="0" smtClean="0"/>
              <a:t> gegen ein VAD,</a:t>
            </a:r>
            <a:r>
              <a:rPr lang="de-DE" dirty="0" smtClean="0"/>
              <a:t> schafft</a:t>
            </a:r>
            <a:r>
              <a:rPr lang="de-DE" baseline="0" dirty="0" smtClean="0"/>
              <a:t> die Patientin das?, </a:t>
            </a:r>
            <a:r>
              <a:rPr lang="de-DE" dirty="0" smtClean="0"/>
              <a:t>sowie im postoperativen Alltag nach VAD Implantation eine große Herausforderung dar</a:t>
            </a:r>
          </a:p>
          <a:p>
            <a:pPr marL="0" marR="0" indent="0" algn="l" defTabSz="914400" rtl="0" eaLnBrk="1" fontAlgn="base" latinLnBrk="0" hangingPunct="1">
              <a:lnSpc>
                <a:spcPct val="100000"/>
              </a:lnSpc>
              <a:spcBef>
                <a:spcPct val="0"/>
              </a:spcBef>
              <a:spcAft>
                <a:spcPct val="0"/>
              </a:spcAft>
              <a:buClrTx/>
              <a:buSzTx/>
              <a:buFontTx/>
              <a:buNone/>
              <a:tabLst/>
              <a:defRPr/>
            </a:pPr>
            <a:endParaRPr lang="de-DE"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Zusätzlich</a:t>
            </a:r>
            <a:r>
              <a:rPr lang="de-DE" baseline="0" dirty="0" smtClean="0"/>
              <a:t> können treten </a:t>
            </a:r>
            <a:r>
              <a:rPr lang="de-DE" baseline="0" dirty="0" err="1" smtClean="0"/>
              <a:t>peri</a:t>
            </a:r>
            <a:r>
              <a:rPr lang="de-DE" baseline="0" dirty="0" smtClean="0"/>
              <a:t> oder postoperative </a:t>
            </a:r>
            <a:r>
              <a:rPr lang="de-DE" baseline="0" dirty="0" err="1" smtClean="0"/>
              <a:t>cerebrale</a:t>
            </a:r>
            <a:r>
              <a:rPr lang="de-DE" baseline="0" dirty="0" smtClean="0"/>
              <a:t> Ereignisse on </a:t>
            </a:r>
            <a:r>
              <a:rPr lang="de-DE" baseline="0" dirty="0" err="1" smtClean="0"/>
              <a:t>device</a:t>
            </a:r>
            <a:r>
              <a:rPr lang="de-DE" baseline="0" dirty="0" smtClean="0"/>
              <a:t> je nach Typ des </a:t>
            </a:r>
            <a:r>
              <a:rPr lang="de-DE" baseline="0" dirty="0" err="1" smtClean="0"/>
              <a:t>Deices</a:t>
            </a:r>
            <a:r>
              <a:rPr lang="de-DE" baseline="0" dirty="0" smtClean="0"/>
              <a:t> und Komplikation zwischen 1.9 und 57</a:t>
            </a:r>
          </a:p>
          <a:p>
            <a:pPr marL="0" marR="0" indent="0" algn="l" defTabSz="914400" rtl="0" eaLnBrk="1" fontAlgn="base" latinLnBrk="0" hangingPunct="1">
              <a:lnSpc>
                <a:spcPct val="100000"/>
              </a:lnSpc>
              <a:spcBef>
                <a:spcPct val="0"/>
              </a:spcBef>
              <a:spcAft>
                <a:spcPct val="0"/>
              </a:spcAft>
              <a:buClrTx/>
              <a:buSzTx/>
              <a:buFontTx/>
              <a:buNone/>
              <a:tabLst/>
              <a:defRPr/>
            </a:pPr>
            <a:endParaRPr lang="de-DE"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Im HDZ NRW in den ersten 3 </a:t>
            </a:r>
            <a:r>
              <a:rPr lang="de-DE" dirty="0" err="1" smtClean="0"/>
              <a:t>quartalen</a:t>
            </a:r>
            <a:r>
              <a:rPr lang="de-DE" baseline="0" dirty="0" smtClean="0"/>
              <a:t> 96 MCS implantiert worden, davon 3 TAH, und zu</a:t>
            </a:r>
            <a:r>
              <a:rPr lang="de-DE" dirty="0" smtClean="0"/>
              <a:t>rzeit </a:t>
            </a:r>
            <a:r>
              <a:rPr lang="de-DE" dirty="0" err="1" smtClean="0"/>
              <a:t>ongoing</a:t>
            </a:r>
            <a:r>
              <a:rPr lang="de-DE" dirty="0" smtClean="0"/>
              <a:t> 158 VADs, BVADs und 4</a:t>
            </a:r>
            <a:r>
              <a:rPr lang="de-DE" baseline="0" dirty="0" smtClean="0"/>
              <a:t> </a:t>
            </a:r>
            <a:r>
              <a:rPr lang="de-DE" dirty="0" smtClean="0"/>
              <a:t>TAHs implantiert, Zahlen von VADs Anstieg als Brücke zur</a:t>
            </a:r>
          </a:p>
          <a:p>
            <a:pPr eaLnBrk="1" hangingPunct="1">
              <a:spcBef>
                <a:spcPct val="0"/>
              </a:spcBef>
            </a:pPr>
            <a:endParaRPr lang="de-DE" dirty="0" smtClean="0"/>
          </a:p>
          <a:p>
            <a:pPr eaLnBrk="1" hangingPunct="1">
              <a:spcBef>
                <a:spcPct val="0"/>
              </a:spcBef>
            </a:pPr>
            <a:endParaRPr lang="de-DE" dirty="0" smtClean="0"/>
          </a:p>
          <a:p>
            <a:pPr eaLnBrk="1" hangingPunct="1">
              <a:spcBef>
                <a:spcPct val="0"/>
              </a:spcBef>
            </a:pPr>
            <a:r>
              <a:rPr lang="de-DE" dirty="0" smtClean="0"/>
              <a:t>Anhand dieses Case </a:t>
            </a:r>
            <a:r>
              <a:rPr lang="de-DE" dirty="0" err="1" smtClean="0"/>
              <a:t>reports</a:t>
            </a:r>
            <a:r>
              <a:rPr lang="de-DE" dirty="0" smtClean="0"/>
              <a:t> möchten wir eine erste Darstellung eines bei uns durchgeführten Behandlungsprozesses darstellen</a:t>
            </a:r>
          </a:p>
          <a:p>
            <a:endParaRPr lang="de-DE" dirty="0" smtClean="0"/>
          </a:p>
        </p:txBody>
      </p:sp>
      <p:sp>
        <p:nvSpPr>
          <p:cNvPr id="19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40947E73-EF28-471A-8058-91F4A94A6D16}" type="slidenum">
              <a:rPr lang="de-DE" smtClean="0"/>
              <a:pPr/>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dirty="0" smtClean="0"/>
              <a:t>Seit 10/2011 im Langzeitprogramm, Aufnahme 04/2013 bei Dekompensation</a:t>
            </a:r>
          </a:p>
          <a:p>
            <a:pPr>
              <a:defRPr/>
            </a:pPr>
            <a:endParaRPr lang="de-DE" dirty="0" smtClean="0"/>
          </a:p>
          <a:p>
            <a:pPr>
              <a:defRPr/>
            </a:pPr>
            <a:r>
              <a:rPr lang="de-DE" dirty="0" smtClean="0"/>
              <a:t>ICD seit 1995</a:t>
            </a:r>
          </a:p>
          <a:p>
            <a:pPr>
              <a:defRPr/>
            </a:pPr>
            <a:endParaRPr lang="de-DE" dirty="0" smtClean="0"/>
          </a:p>
          <a:p>
            <a:pPr>
              <a:defRPr/>
            </a:pPr>
            <a:r>
              <a:rPr lang="de-DE" dirty="0" smtClean="0"/>
              <a:t>Diagnostik:</a:t>
            </a:r>
          </a:p>
          <a:p>
            <a:pPr>
              <a:defRPr/>
            </a:pPr>
            <a:r>
              <a:rPr lang="de-DE" dirty="0" smtClean="0"/>
              <a:t>Pat war motiviert,</a:t>
            </a:r>
            <a:r>
              <a:rPr lang="de-DE" baseline="0" dirty="0" smtClean="0"/>
              <a:t> keine Anzeichen von Simulation oder </a:t>
            </a:r>
            <a:r>
              <a:rPr lang="de-DE" baseline="0" dirty="0" err="1" smtClean="0"/>
              <a:t>aggravation</a:t>
            </a:r>
            <a:endParaRPr lang="de-DE" baseline="0" dirty="0" smtClean="0"/>
          </a:p>
          <a:p>
            <a:pPr>
              <a:defRPr/>
            </a:pPr>
            <a:r>
              <a:rPr lang="de-DE" baseline="0" dirty="0" smtClean="0"/>
              <a:t>Gestört waren folgende Bereiche:</a:t>
            </a:r>
          </a:p>
          <a:p>
            <a:pPr>
              <a:defRPr/>
            </a:pPr>
            <a:r>
              <a:rPr lang="de-DE" dirty="0" smtClean="0"/>
              <a:t>Gefühle von Überforderung und Unsicherheit </a:t>
            </a:r>
            <a:r>
              <a:rPr lang="de-DE" dirty="0" err="1" smtClean="0"/>
              <a:t>resulierten</a:t>
            </a:r>
            <a:r>
              <a:rPr lang="de-DE" dirty="0" smtClean="0"/>
              <a:t> in einer </a:t>
            </a:r>
            <a:r>
              <a:rPr lang="de-DE" baseline="0" dirty="0" smtClean="0"/>
              <a:t>Anpassungsstörungen  - verließ seit 2 Jahren die Wohnung nur in Begleitung, Haushälterin kocht und wäscht</a:t>
            </a:r>
          </a:p>
          <a:p>
            <a:pPr>
              <a:defRPr/>
            </a:pPr>
            <a:r>
              <a:rPr lang="de-DE" baseline="0" dirty="0" smtClean="0"/>
              <a:t>Aufmerksamkeit schwankend (bei durchaus guten Leistungen in anspruchsvollen Aufgaben zur Geteilten Aufmerksamkeit)</a:t>
            </a:r>
          </a:p>
          <a:p>
            <a:pPr>
              <a:defRPr/>
            </a:pPr>
            <a:r>
              <a:rPr lang="de-DE" baseline="0" dirty="0" smtClean="0"/>
              <a:t>Gedächtnis: Kurzfristiges Merken, Arbeitsgedächtnis und Lernen waren durchschnittlich, der eigeneständiger Abruf nach </a:t>
            </a:r>
            <a:r>
              <a:rPr lang="de-DE" baseline="0" dirty="0" err="1" smtClean="0"/>
              <a:t>verzögerung</a:t>
            </a:r>
            <a:r>
              <a:rPr lang="de-DE" baseline="0" dirty="0" smtClean="0"/>
              <a:t> von 30 min. verbal, also Wörtern oder Texten, und figural defizitär aber weniges möglich, das </a:t>
            </a:r>
            <a:r>
              <a:rPr lang="de-DE" baseline="0" dirty="0" err="1" smtClean="0"/>
              <a:t>Wiedererkannen</a:t>
            </a:r>
            <a:r>
              <a:rPr lang="de-DE" baseline="0" dirty="0" smtClean="0"/>
              <a:t> von Wörter war hingegen in Ordnung, sodass von einer guten Konsolidierung ausgegangen werden kann – im 24 h </a:t>
            </a:r>
            <a:r>
              <a:rPr lang="de-DE" baseline="0" dirty="0" err="1" smtClean="0"/>
              <a:t>selsbtändigen</a:t>
            </a:r>
            <a:r>
              <a:rPr lang="de-DE" baseline="0" dirty="0" smtClean="0"/>
              <a:t> Abruf waren minimale Erinnerungen möglich </a:t>
            </a:r>
          </a:p>
          <a:p>
            <a:pPr>
              <a:defRPr/>
            </a:pPr>
            <a:r>
              <a:rPr lang="de-DE" baseline="0" dirty="0" smtClean="0"/>
              <a:t>Das </a:t>
            </a:r>
            <a:r>
              <a:rPr lang="de-DE" baseline="0" dirty="0" err="1" smtClean="0"/>
              <a:t>epiusodische</a:t>
            </a:r>
            <a:r>
              <a:rPr lang="de-DE" baseline="0" dirty="0" smtClean="0"/>
              <a:t> Altgedächtnis gilt als gestört (Erlebnisse der </a:t>
            </a:r>
            <a:r>
              <a:rPr lang="de-DE" baseline="0" dirty="0" err="1" smtClean="0"/>
              <a:t>jugend</a:t>
            </a:r>
            <a:r>
              <a:rPr lang="de-DE" baseline="0" dirty="0" smtClean="0"/>
              <a:t> etc.), </a:t>
            </a:r>
            <a:r>
              <a:rPr lang="de-DE" baseline="0" dirty="0" err="1" smtClean="0"/>
              <a:t>emantisch</a:t>
            </a:r>
            <a:r>
              <a:rPr lang="de-DE" baseline="0" dirty="0" smtClean="0"/>
              <a:t> waren keine Einschränkungen beobachtbar (Was ist Hauptstadt von Frankreich)</a:t>
            </a:r>
          </a:p>
          <a:p>
            <a:pPr>
              <a:defRPr/>
            </a:pPr>
            <a:r>
              <a:rPr lang="de-DE" baseline="0" dirty="0" smtClean="0"/>
              <a:t>Exekutive Störungen zeigte sich in der </a:t>
            </a:r>
            <a:r>
              <a:rPr lang="de-DE" baseline="0" dirty="0" err="1" smtClean="0"/>
              <a:t>flüssigkeit</a:t>
            </a:r>
            <a:r>
              <a:rPr lang="de-DE" baseline="0" dirty="0" smtClean="0"/>
              <a:t> und der Flexibilität in diesem Bereich, Kategorisierungsfähigkeit, Planung und Problemlösen waren auf niedrigem Niveau unauffällig</a:t>
            </a:r>
          </a:p>
          <a:p>
            <a:pPr>
              <a:defRPr/>
            </a:pPr>
            <a:r>
              <a:rPr lang="de-DE" baseline="0" dirty="0" smtClean="0"/>
              <a:t>Gesunde Leistungen waren beobachtbar in räumlich Konstruktiven Leistungen , die im Umgang mit der Pumpe auch wichtig sind (Stecken der Akkus und Stecker)</a:t>
            </a:r>
          </a:p>
          <a:p>
            <a:pPr>
              <a:defRPr/>
            </a:pPr>
            <a:endParaRPr lang="de-DE" baseline="0" dirty="0" smtClean="0"/>
          </a:p>
          <a:p>
            <a:pPr>
              <a:defRPr/>
            </a:pPr>
            <a:r>
              <a:rPr lang="de-DE" baseline="0" dirty="0" smtClean="0"/>
              <a:t>Fazit: </a:t>
            </a:r>
          </a:p>
          <a:p>
            <a:pPr>
              <a:defRPr/>
            </a:pPr>
            <a:r>
              <a:rPr lang="de-DE" baseline="0" dirty="0" smtClean="0"/>
              <a:t>Auch Planung und Problemlösen sind für akute Situationen am VAD wichtig , und sprachen für </a:t>
            </a:r>
            <a:r>
              <a:rPr lang="de-DE" baseline="0" dirty="0" err="1" smtClean="0"/>
              <a:t>dioe</a:t>
            </a:r>
            <a:r>
              <a:rPr lang="de-DE" baseline="0" dirty="0" smtClean="0"/>
              <a:t> Implantation</a:t>
            </a:r>
          </a:p>
          <a:p>
            <a:pPr>
              <a:defRPr/>
            </a:pPr>
            <a:endParaRPr lang="de-DE" dirty="0" smtClean="0"/>
          </a:p>
        </p:txBody>
      </p:sp>
      <p:sp>
        <p:nvSpPr>
          <p:cNvPr id="19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40947E73-EF28-471A-8058-91F4A94A6D16}" type="slidenum">
              <a:rPr lang="de-DE" smtClean="0"/>
              <a:pPr/>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baseline="0" dirty="0" smtClean="0"/>
              <a:t>Nutzung der vorhandenen </a:t>
            </a:r>
          </a:p>
          <a:p>
            <a:r>
              <a:rPr lang="de-DE" baseline="0" dirty="0" smtClean="0"/>
              <a:t>Wir haben uns bei der Patientin  daher für das Führen eines Gedächtnistagebuchs, da hier die Entwicklung einer </a:t>
            </a:r>
            <a:r>
              <a:rPr lang="de-DE" baseline="0" dirty="0" err="1" smtClean="0"/>
              <a:t>biographie</a:t>
            </a:r>
            <a:r>
              <a:rPr lang="de-DE" baseline="0" dirty="0" smtClean="0"/>
              <a:t> und die Selbständigkeit der Patientin durch Nutzen vorhandener Ressourcen  </a:t>
            </a:r>
            <a:r>
              <a:rPr lang="de-DE" baseline="0" dirty="0" err="1" smtClean="0"/>
              <a:t>gleichzeitg</a:t>
            </a:r>
            <a:r>
              <a:rPr lang="de-DE" baseline="0" dirty="0" smtClean="0"/>
              <a:t> gestärkt werden, an PC, Handy, </a:t>
            </a:r>
            <a:r>
              <a:rPr lang="de-DE" baseline="0" dirty="0" err="1" smtClean="0"/>
              <a:t>Smartphones</a:t>
            </a:r>
            <a:r>
              <a:rPr lang="de-DE" baseline="0" dirty="0" smtClean="0"/>
              <a:t> etc. war die Patientin leider bis 94 nicht gewöhnt (ängstlich, </a:t>
            </a:r>
            <a:r>
              <a:rPr lang="de-DE" baseline="0" dirty="0" err="1" smtClean="0"/>
              <a:t>ablehned</a:t>
            </a:r>
            <a:r>
              <a:rPr lang="de-DE" baseline="0" dirty="0" smtClean="0"/>
              <a:t>)  - sonst bessere Wahl, Erlernen des regelmäßigen Eintrags immer große Hürde!!!!, Dafür das ganze Team notwendig</a:t>
            </a:r>
          </a:p>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Generell gilt bei schweren Gedächtnisstörung zum Erlernen von domänenspezifischen</a:t>
            </a:r>
            <a:r>
              <a:rPr lang="de-DE" baseline="0" dirty="0" smtClean="0"/>
              <a:t> </a:t>
            </a:r>
            <a:r>
              <a:rPr lang="de-DE" baseline="0" dirty="0" err="1" smtClean="0"/>
              <a:t>Wissen“vanishing</a:t>
            </a:r>
            <a:r>
              <a:rPr lang="de-DE" baseline="0" dirty="0" smtClean="0"/>
              <a:t> </a:t>
            </a:r>
            <a:r>
              <a:rPr lang="de-DE" baseline="0" dirty="0" err="1" smtClean="0"/>
              <a:t>Cues</a:t>
            </a:r>
            <a:r>
              <a:rPr lang="de-DE" baseline="0" dirty="0" smtClean="0"/>
              <a:t>“, </a:t>
            </a:r>
            <a:r>
              <a:rPr lang="de-DE" baseline="0" dirty="0" err="1" smtClean="0"/>
              <a:t>spaced</a:t>
            </a:r>
            <a:r>
              <a:rPr lang="de-DE" baseline="0" dirty="0" smtClean="0"/>
              <a:t> </a:t>
            </a:r>
            <a:r>
              <a:rPr lang="de-DE" baseline="0" dirty="0" err="1" smtClean="0"/>
              <a:t>retrieval</a:t>
            </a:r>
            <a:r>
              <a:rPr lang="de-DE" baseline="0" dirty="0" smtClean="0"/>
              <a:t>, </a:t>
            </a:r>
            <a:r>
              <a:rPr lang="de-DE" baseline="0" dirty="0" err="1" smtClean="0"/>
              <a:t>errorless</a:t>
            </a:r>
            <a:r>
              <a:rPr lang="de-DE" baseline="0" dirty="0" smtClean="0"/>
              <a:t> </a:t>
            </a:r>
            <a:r>
              <a:rPr lang="de-DE" baseline="0" dirty="0" err="1" smtClean="0"/>
              <a:t>learning</a:t>
            </a:r>
            <a:r>
              <a:rPr lang="de-DE" baseline="0" dirty="0" smtClean="0"/>
              <a:t> als Methoden der Wahl, auch das Notieren der persönlichen Biographie ist als wirksam beschrieben, </a:t>
            </a:r>
          </a:p>
          <a:p>
            <a:endParaRPr lang="de-DE" baseline="0" dirty="0" smtClean="0"/>
          </a:p>
          <a:p>
            <a:r>
              <a:rPr lang="de-DE" baseline="0" dirty="0" err="1" smtClean="0"/>
              <a:t>Spaced</a:t>
            </a:r>
            <a:r>
              <a:rPr lang="de-DE" baseline="0" dirty="0" smtClean="0"/>
              <a:t> </a:t>
            </a:r>
            <a:r>
              <a:rPr lang="de-DE" baseline="0" dirty="0" err="1" smtClean="0"/>
              <a:t>retrieval</a:t>
            </a:r>
            <a:r>
              <a:rPr lang="de-DE" baseline="0" dirty="0" smtClean="0"/>
              <a:t> bedeutet, dass die immer größer werdenden Abständen wiederholt wird, wobei das Intervall erst vergrößert wird, wenn die Info korrekt wiedergegeben wurde, es wird immer nur ein Trainingsabschnitt gelernt, Vermeidung von Fehlern!!! (lieber „weiß nicht „sagen lassen, da implizites </a:t>
            </a:r>
            <a:r>
              <a:rPr lang="de-DE" baseline="0" dirty="0" err="1" smtClean="0"/>
              <a:t>ged</a:t>
            </a:r>
            <a:r>
              <a:rPr lang="de-DE" baseline="0" dirty="0" smtClean="0"/>
              <a:t>. Intakt und dies falsche Infos nicht als solche markieren kann, viele sehr kurze aber tägliche Termine statt einer großen Schulung</a:t>
            </a:r>
          </a:p>
          <a:p>
            <a:endParaRPr lang="de-DE" dirty="0" smtClean="0"/>
          </a:p>
          <a:p>
            <a:r>
              <a:rPr lang="de-DE" dirty="0" smtClean="0"/>
              <a:t>Texte erfassen längerer Texte wie Anleitung INR-Gerät: P=Preview,</a:t>
            </a:r>
            <a:r>
              <a:rPr lang="de-DE" baseline="0" dirty="0" smtClean="0"/>
              <a:t> Q=</a:t>
            </a:r>
            <a:r>
              <a:rPr lang="de-DE" baseline="0" dirty="0" err="1" smtClean="0"/>
              <a:t>Question</a:t>
            </a:r>
            <a:r>
              <a:rPr lang="de-DE" baseline="0" dirty="0" smtClean="0"/>
              <a:t>, R=Read, S=</a:t>
            </a:r>
            <a:r>
              <a:rPr lang="de-DE" baseline="0" dirty="0" err="1" smtClean="0"/>
              <a:t>Self</a:t>
            </a:r>
            <a:r>
              <a:rPr lang="de-DE" baseline="0" dirty="0" smtClean="0"/>
              <a:t> </a:t>
            </a:r>
            <a:r>
              <a:rPr lang="de-DE" baseline="0" dirty="0" err="1" smtClean="0"/>
              <a:t>recitation</a:t>
            </a:r>
            <a:r>
              <a:rPr lang="de-DE" baseline="0" dirty="0" smtClean="0"/>
              <a:t>, T=</a:t>
            </a:r>
            <a:r>
              <a:rPr lang="de-DE" baseline="0" dirty="0" err="1" smtClean="0"/>
              <a:t>test</a:t>
            </a:r>
            <a:endParaRPr lang="de-DE" dirty="0" smtClean="0"/>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Externe </a:t>
            </a:r>
            <a:r>
              <a:rPr lang="de-DE" baseline="0" dirty="0" err="1" smtClean="0"/>
              <a:t>hilfen</a:t>
            </a:r>
            <a:r>
              <a:rPr lang="de-DE" baseline="0" dirty="0" smtClean="0"/>
              <a:t>, Kompensations- und </a:t>
            </a:r>
            <a:r>
              <a:rPr lang="de-DE" baseline="0" dirty="0" err="1" smtClean="0"/>
              <a:t>Strategietreining</a:t>
            </a:r>
            <a:r>
              <a:rPr lang="de-DE" baseline="0" dirty="0" smtClean="0"/>
              <a:t> sind mit mehreren </a:t>
            </a:r>
            <a:r>
              <a:rPr lang="de-DE" baseline="0" dirty="0" err="1" smtClean="0"/>
              <a:t>randomiosierten</a:t>
            </a:r>
            <a:r>
              <a:rPr lang="de-DE" baseline="0" dirty="0" smtClean="0"/>
              <a:t> Klasse 1 Studien belegt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Reduzieren der Information: </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Notfallnummern auf den Geräten und der Tasche angebracht</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err="1" smtClean="0"/>
              <a:t>checklisten</a:t>
            </a:r>
            <a:r>
              <a:rPr lang="de-DE" baseline="0" dirty="0" smtClean="0"/>
              <a:t> an Haustür, neben VAD Gerät, am Bett, INR Gerät</a:t>
            </a:r>
          </a:p>
          <a:p>
            <a:endParaRPr lang="de-DE" dirty="0" smtClean="0"/>
          </a:p>
          <a:p>
            <a:endParaRPr lang="de-DE" dirty="0" smtClean="0"/>
          </a:p>
          <a:p>
            <a:r>
              <a:rPr lang="de-DE" dirty="0" smtClean="0"/>
              <a:t>Als Therapie wurden ein Gedächtnistagebuch und Checklisten implementiert, die Nutzung von residualen Funktionen  gefördert (Technik des verteilten Übens, die PQRST- Methode). Die Schulung der VAD-Koordinatoren wurde störungsspezifisch angepasst. Gefühle von Überforderung und Unsicherheit resultierten in einer depressiv-ängstlichen Anpassungsstörung und wurden begleitend psychotherapeutisch behandelt.</a:t>
            </a:r>
          </a:p>
          <a:p>
            <a:endParaRPr lang="de-DE" dirty="0" smtClean="0"/>
          </a:p>
          <a:p>
            <a:r>
              <a:rPr lang="de-DE" dirty="0" smtClean="0"/>
              <a:t>6 </a:t>
            </a:r>
            <a:r>
              <a:rPr lang="de-DE" dirty="0" err="1" smtClean="0"/>
              <a:t>wochen</a:t>
            </a:r>
            <a:r>
              <a:rPr lang="de-DE" dirty="0" smtClean="0"/>
              <a:t> postoperative Behandlung</a:t>
            </a:r>
          </a:p>
          <a:p>
            <a:r>
              <a:rPr lang="de-DE" sz="1200" dirty="0" smtClean="0"/>
              <a:t>3 kurze psych. Telefonkontakte, Ambulanzuntersuchungstermine, </a:t>
            </a:r>
            <a:endParaRPr lang="de-DE" dirty="0" smtClean="0"/>
          </a:p>
        </p:txBody>
      </p:sp>
      <p:sp>
        <p:nvSpPr>
          <p:cNvPr id="215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36C170-1CD6-42E7-BB07-D50D159090AC}" type="slidenum">
              <a:rPr lang="de-DE" sz="1200" smtClean="0">
                <a:latin typeface="Arial" pitchFamily="34" charset="0"/>
              </a:rPr>
              <a:pPr eaLnBrk="1" hangingPunct="1"/>
              <a:t>4</a:t>
            </a:fld>
            <a:endParaRPr lang="de-DE" sz="12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Es gibt doch REHAS: sie entlassen die Pat. Ohne wissen vom </a:t>
            </a:r>
            <a:r>
              <a:rPr lang="de-DE" dirty="0" err="1" smtClean="0"/>
              <a:t>system</a:t>
            </a:r>
            <a:r>
              <a:rPr lang="de-DE" dirty="0" smtClean="0"/>
              <a:t> in eine </a:t>
            </a:r>
            <a:r>
              <a:rPr lang="de-DE" dirty="0" err="1" smtClean="0"/>
              <a:t>reha</a:t>
            </a:r>
            <a:r>
              <a:rPr lang="de-DE" dirty="0" smtClean="0"/>
              <a:t> </a:t>
            </a:r>
            <a:r>
              <a:rPr lang="de-DE" dirty="0" err="1" smtClean="0"/>
              <a:t>ebensfalls</a:t>
            </a:r>
            <a:r>
              <a:rPr lang="de-DE" dirty="0" smtClean="0"/>
              <a:t> ohne wissen , wenn sie eine </a:t>
            </a:r>
            <a:r>
              <a:rPr lang="de-DE" dirty="0" err="1" smtClean="0"/>
              <a:t>reha</a:t>
            </a:r>
            <a:r>
              <a:rPr lang="de-DE" dirty="0" smtClean="0"/>
              <a:t> finden, die die Patienten nimmt, </a:t>
            </a:r>
          </a:p>
          <a:p>
            <a:r>
              <a:rPr lang="de-DE" dirty="0" smtClean="0"/>
              <a:t>Kognitive wie affektive Belastungen der Patientin spiegeln die Erfahrungen mit dieser Patientengruppe wider. Therapien müssen störungsspezifisch evidenzbasiert angepasst werden, um die Selbständigkeit und psychische Stabilität der Patienten zu unterstützen.</a:t>
            </a:r>
          </a:p>
          <a:p>
            <a:endParaRPr lang="de-DE" sz="1200" b="0" i="0" u="none" strike="noStrike" kern="1200" baseline="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pitchFamily="34" charset="0"/>
                <a:ea typeface="+mn-ea"/>
                <a:cs typeface="+mn-cs"/>
              </a:rPr>
              <a:t>Diskussion: Kognitive wie affektive Belastungen der Patientin spiegeln die Erfahrungen mit dieser Patientengruppe wider. Therapien müssen störungsspezifisch evidenzbasiert angepasst werden, um die Selbständigkeit und psychische Stabilität der Patienten zu unterstützen.</a:t>
            </a:r>
          </a:p>
          <a:p>
            <a:endParaRPr lang="de-DE" sz="1200" b="0" i="0" u="none" strike="noStrike" kern="1200" baseline="0" dirty="0" smtClean="0">
              <a:solidFill>
                <a:schemeClr val="tx1"/>
              </a:solidFill>
              <a:latin typeface="Arial" pitchFamily="34" charset="0"/>
              <a:ea typeface="+mn-ea"/>
              <a:cs typeface="+mn-cs"/>
            </a:endParaRPr>
          </a:p>
          <a:p>
            <a:endParaRPr lang="de-DE"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 </a:t>
            </a:r>
            <a:r>
              <a:rPr lang="en-US" sz="1200" b="1" i="0" u="none" strike="noStrike" kern="1200" baseline="0" dirty="0" smtClean="0">
                <a:solidFill>
                  <a:schemeClr val="tx1"/>
                </a:solidFill>
                <a:latin typeface="Arial" pitchFamily="34" charset="0"/>
                <a:ea typeface="+mn-ea"/>
                <a:cs typeface="+mn-cs"/>
              </a:rPr>
              <a:t>Cognitive functions like attention, memory, spatial perception, executive functions and language are fundamental for supporting normality, self-assurance and emotional stability. Therefore the perceived control, which is the indicator for quality of life in patients with MCS, is strengthened by the neuropsychological diagnostics and therapy. Important information is supplied for adaptation of the education program for handling of TAH or INR-measurement as well. Consequently patients with neurological deficits with MCS should always have a neuropsychological treatment. </a:t>
            </a:r>
            <a:endParaRPr lang="de-DE" dirty="0" smtClean="0"/>
          </a:p>
        </p:txBody>
      </p:sp>
      <p:sp>
        <p:nvSpPr>
          <p:cNvPr id="225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0C8F1C-8524-437B-9FBE-41852E23C979}" type="slidenum">
              <a:rPr lang="de-DE" sz="1200" smtClean="0">
                <a:latin typeface="Arial" pitchFamily="34" charset="0"/>
              </a:rPr>
              <a:pPr eaLnBrk="1" hangingPunct="1"/>
              <a:t>5</a:t>
            </a:fld>
            <a:endParaRPr lang="de-DE" sz="12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00150" lvl="1" indent="-457200"/>
            <a:r>
              <a:rPr lang="de-DE" altLang="de-DE" smtClean="0">
                <a:latin typeface="Arial" charset="0"/>
              </a:rPr>
              <a:t>Selbstkotrollen wie Gewicht, Temperatur, </a:t>
            </a:r>
          </a:p>
          <a:p>
            <a:pPr marL="1200150" lvl="1" indent="-457200"/>
            <a:r>
              <a:rPr lang="de-DE" altLang="de-DE" smtClean="0">
                <a:latin typeface="Arial" charset="0"/>
              </a:rPr>
              <a:t>Sandimmun – Vorsicht: mit Umverpackung in die Tablettenbox legen</a:t>
            </a:r>
          </a:p>
          <a:p>
            <a:pPr marL="1200150" lvl="1" indent="-457200"/>
            <a:r>
              <a:rPr lang="de-DE" altLang="de-DE" smtClean="0">
                <a:latin typeface="Arial" charset="0"/>
              </a:rPr>
              <a:t>Flüssiges Sandimmun in einem </a:t>
            </a:r>
            <a:r>
              <a:rPr lang="de-DE" altLang="de-DE" u="sng" smtClean="0">
                <a:latin typeface="Arial" charset="0"/>
              </a:rPr>
              <a:t>Glas</a:t>
            </a:r>
            <a:r>
              <a:rPr lang="de-DE" altLang="de-DE" smtClean="0">
                <a:latin typeface="Arial" charset="0"/>
              </a:rPr>
              <a:t> mit Kakao oder Orangensaft mischen (keine Plastikbecher)</a:t>
            </a:r>
          </a:p>
          <a:p>
            <a:pPr marL="1200150" lvl="1" indent="-457200"/>
            <a:r>
              <a:rPr lang="de-DE" altLang="de-DE" smtClean="0">
                <a:latin typeface="Arial" charset="0"/>
              </a:rPr>
              <a:t>Dauercortison: alle drei Tage um 2,5 mg reduzieren bis Erhaltungsdosis erreicht ist</a:t>
            </a:r>
          </a:p>
          <a:p>
            <a:endParaRPr lang="de-DE" altLang="de-DE" smtClean="0">
              <a:latin typeface="Arial" charset="0"/>
            </a:endParaRPr>
          </a:p>
        </p:txBody>
      </p:sp>
      <p:sp>
        <p:nvSpPr>
          <p:cNvPr id="563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636D4A-64B0-4E21-8673-00B86018C14C}" type="slidenum">
              <a:rPr lang="de-DE" altLang="de-DE" sz="1200" smtClean="0">
                <a:latin typeface="Arial" charset="0"/>
              </a:rPr>
              <a:pPr eaLnBrk="1" hangingPunct="1"/>
              <a:t>8</a:t>
            </a:fld>
            <a:endParaRPr lang="de-DE" altLang="de-DE" sz="12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BFBBCE-49E5-4F01-8F1C-DC21E587EA34}" type="slidenum">
              <a:rPr lang="de-DE" altLang="de-DE">
                <a:solidFill>
                  <a:srgbClr val="000000"/>
                </a:solidFill>
              </a:rPr>
              <a:pPr eaLnBrk="1" hangingPunct="1">
                <a:spcBef>
                  <a:spcPct val="0"/>
                </a:spcBef>
              </a:pPr>
              <a:t>9</a:t>
            </a:fld>
            <a:endParaRPr lang="de-DE" altLang="de-DE">
              <a:solidFill>
                <a:srgbClr val="000000"/>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smtClean="0"/>
              <a:t>In den </a:t>
            </a:r>
            <a:r>
              <a:rPr lang="de-DE" b="1" dirty="0" smtClean="0"/>
              <a:t>westlichen Industrienationen out </a:t>
            </a:r>
            <a:r>
              <a:rPr lang="de-DE" b="1" dirty="0" err="1" smtClean="0"/>
              <a:t>of</a:t>
            </a:r>
            <a:r>
              <a:rPr lang="de-DE" b="1" dirty="0" smtClean="0"/>
              <a:t> </a:t>
            </a:r>
            <a:r>
              <a:rPr lang="de-DE" b="1" dirty="0" err="1" smtClean="0"/>
              <a:t>hospital</a:t>
            </a:r>
            <a:r>
              <a:rPr lang="de-DE" b="1" dirty="0" smtClean="0"/>
              <a:t>  </a:t>
            </a:r>
            <a:r>
              <a:rPr lang="de-DE" dirty="0" smtClean="0"/>
              <a:t>ist eine </a:t>
            </a:r>
            <a:r>
              <a:rPr lang="de-DE" dirty="0" err="1" smtClean="0"/>
              <a:t>Hypoxische</a:t>
            </a:r>
            <a:r>
              <a:rPr lang="de-DE" dirty="0" smtClean="0"/>
              <a:t> Hirnschädigung zu 82% auf eine kardiale Genese zurückzuführen</a:t>
            </a:r>
          </a:p>
          <a:p>
            <a:pPr eaLnBrk="1" hangingPunct="1">
              <a:spcBef>
                <a:spcPct val="0"/>
              </a:spcBef>
            </a:pPr>
            <a:endParaRPr lang="de-DE" dirty="0" smtClean="0"/>
          </a:p>
          <a:p>
            <a:pPr eaLnBrk="1" hangingPunct="1">
              <a:spcBef>
                <a:spcPct val="0"/>
              </a:spcBef>
            </a:pPr>
            <a:r>
              <a:rPr lang="de-DE" dirty="0" smtClean="0"/>
              <a:t>Durch die extreme Sensibilität spezifischer Zellen für den O2 Mangel, Bei z.B.</a:t>
            </a:r>
            <a:r>
              <a:rPr lang="de-DE" baseline="0" dirty="0" smtClean="0"/>
              <a:t> </a:t>
            </a:r>
            <a:r>
              <a:rPr lang="de-DE" dirty="0" smtClean="0"/>
              <a:t>Bilaterale Läsionen der</a:t>
            </a:r>
            <a:r>
              <a:rPr lang="de-DE" baseline="0" dirty="0" smtClean="0"/>
              <a:t> Ca1 Region des </a:t>
            </a:r>
            <a:r>
              <a:rPr lang="de-DE" baseline="0" dirty="0" err="1" smtClean="0"/>
              <a:t>Hippocampus</a:t>
            </a:r>
            <a:r>
              <a:rPr lang="de-DE" baseline="0" dirty="0" smtClean="0"/>
              <a:t>, des </a:t>
            </a:r>
            <a:r>
              <a:rPr lang="de-DE" baseline="0" dirty="0" err="1" smtClean="0"/>
              <a:t>Occipitalpols</a:t>
            </a:r>
            <a:r>
              <a:rPr lang="de-DE" dirty="0" smtClean="0"/>
              <a:t> oder der Kleinhirns </a:t>
            </a:r>
          </a:p>
          <a:p>
            <a:pPr eaLnBrk="1" hangingPunct="1">
              <a:spcBef>
                <a:spcPct val="0"/>
              </a:spcBef>
            </a:pPr>
            <a:endParaRPr lang="de-DE"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Mnestische Störungen können natürlich auch nach </a:t>
            </a:r>
            <a:r>
              <a:rPr lang="de-DE" dirty="0" err="1" smtClean="0"/>
              <a:t>cerebralen</a:t>
            </a:r>
            <a:r>
              <a:rPr lang="de-DE" dirty="0" smtClean="0"/>
              <a:t> Blutungen und Ischämien, insbesondere bei ACA, und </a:t>
            </a:r>
            <a:r>
              <a:rPr lang="de-DE" dirty="0" err="1" smtClean="0"/>
              <a:t>posterior</a:t>
            </a:r>
            <a:r>
              <a:rPr lang="de-DE" dirty="0" smtClean="0"/>
              <a:t> und subkortikalen Läsionen</a:t>
            </a:r>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So sind 26,6% der Schlaganfälle kardiale</a:t>
            </a:r>
            <a:r>
              <a:rPr lang="de-DE" baseline="0" dirty="0" smtClean="0"/>
              <a:t> Embolien, </a:t>
            </a:r>
            <a:r>
              <a:rPr lang="de-DE" dirty="0" smtClean="0"/>
              <a:t>Herzinsuffizienz, Kammerflimmern und </a:t>
            </a:r>
            <a:r>
              <a:rPr lang="de-DE" dirty="0" err="1" smtClean="0"/>
              <a:t>Markumarisierung</a:t>
            </a:r>
            <a:r>
              <a:rPr lang="de-DE" dirty="0" smtClean="0"/>
              <a:t> </a:t>
            </a:r>
          </a:p>
          <a:p>
            <a:pPr marL="0" marR="0" indent="0" algn="l" defTabSz="914400" rtl="0" eaLnBrk="1" fontAlgn="base" latinLnBrk="0" hangingPunct="1">
              <a:lnSpc>
                <a:spcPct val="100000"/>
              </a:lnSpc>
              <a:spcBef>
                <a:spcPct val="0"/>
              </a:spcBef>
              <a:spcAft>
                <a:spcPct val="0"/>
              </a:spcAft>
              <a:buClrTx/>
              <a:buSzTx/>
              <a:buFontTx/>
              <a:buNone/>
              <a:tabLst/>
              <a:defRPr/>
            </a:pPr>
            <a:endParaRPr lang="de-DE"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Mnestische Defizite stellen im präoperativen Entscheidungsprozess, für oder</a:t>
            </a:r>
            <a:r>
              <a:rPr lang="de-DE" baseline="0" dirty="0" smtClean="0"/>
              <a:t> gegen ein VAD,</a:t>
            </a:r>
            <a:r>
              <a:rPr lang="de-DE" dirty="0" smtClean="0"/>
              <a:t> schafft</a:t>
            </a:r>
            <a:r>
              <a:rPr lang="de-DE" baseline="0" dirty="0" smtClean="0"/>
              <a:t> die Patientin das?, </a:t>
            </a:r>
            <a:r>
              <a:rPr lang="de-DE" dirty="0" smtClean="0"/>
              <a:t>sowie im postoperativen Alltag nach VAD Implantation eine große Herausforderung dar</a:t>
            </a:r>
          </a:p>
          <a:p>
            <a:pPr marL="0" marR="0" indent="0" algn="l" defTabSz="914400" rtl="0" eaLnBrk="1" fontAlgn="base" latinLnBrk="0" hangingPunct="1">
              <a:lnSpc>
                <a:spcPct val="100000"/>
              </a:lnSpc>
              <a:spcBef>
                <a:spcPct val="0"/>
              </a:spcBef>
              <a:spcAft>
                <a:spcPct val="0"/>
              </a:spcAft>
              <a:buClrTx/>
              <a:buSzTx/>
              <a:buFontTx/>
              <a:buNone/>
              <a:tabLst/>
              <a:defRPr/>
            </a:pPr>
            <a:endParaRPr lang="de-DE"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Zusätzlich</a:t>
            </a:r>
            <a:r>
              <a:rPr lang="de-DE" baseline="0" dirty="0" smtClean="0"/>
              <a:t> können treten </a:t>
            </a:r>
            <a:r>
              <a:rPr lang="de-DE" baseline="0" dirty="0" err="1" smtClean="0"/>
              <a:t>peri</a:t>
            </a:r>
            <a:r>
              <a:rPr lang="de-DE" baseline="0" dirty="0" smtClean="0"/>
              <a:t> oder postoperative </a:t>
            </a:r>
            <a:r>
              <a:rPr lang="de-DE" baseline="0" dirty="0" err="1" smtClean="0"/>
              <a:t>cerebrale</a:t>
            </a:r>
            <a:r>
              <a:rPr lang="de-DE" baseline="0" dirty="0" smtClean="0"/>
              <a:t> Ereignisse on </a:t>
            </a:r>
            <a:r>
              <a:rPr lang="de-DE" baseline="0" dirty="0" err="1" smtClean="0"/>
              <a:t>device</a:t>
            </a:r>
            <a:r>
              <a:rPr lang="de-DE" baseline="0" dirty="0" smtClean="0"/>
              <a:t> je nach Typ des </a:t>
            </a:r>
            <a:r>
              <a:rPr lang="de-DE" baseline="0" dirty="0" err="1" smtClean="0"/>
              <a:t>Deices</a:t>
            </a:r>
            <a:r>
              <a:rPr lang="de-DE" baseline="0" dirty="0" smtClean="0"/>
              <a:t> und Komplikation zwischen 1.9 und 57</a:t>
            </a:r>
          </a:p>
          <a:p>
            <a:pPr marL="0" marR="0" indent="0" algn="l" defTabSz="914400" rtl="0" eaLnBrk="1" fontAlgn="base" latinLnBrk="0" hangingPunct="1">
              <a:lnSpc>
                <a:spcPct val="100000"/>
              </a:lnSpc>
              <a:spcBef>
                <a:spcPct val="0"/>
              </a:spcBef>
              <a:spcAft>
                <a:spcPct val="0"/>
              </a:spcAft>
              <a:buClrTx/>
              <a:buSzTx/>
              <a:buFontTx/>
              <a:buNone/>
              <a:tabLst/>
              <a:defRPr/>
            </a:pPr>
            <a:endParaRPr lang="de-DE"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dirty="0" smtClean="0"/>
              <a:t>Im HDZ NRW in den ersten 3 </a:t>
            </a:r>
            <a:r>
              <a:rPr lang="de-DE" dirty="0" err="1" smtClean="0"/>
              <a:t>quartalen</a:t>
            </a:r>
            <a:r>
              <a:rPr lang="de-DE" baseline="0" dirty="0" smtClean="0"/>
              <a:t> 96 MCS implantiert worden, davon 3 TAH, und zu</a:t>
            </a:r>
            <a:r>
              <a:rPr lang="de-DE" dirty="0" smtClean="0"/>
              <a:t>rzeit </a:t>
            </a:r>
            <a:r>
              <a:rPr lang="de-DE" dirty="0" err="1" smtClean="0"/>
              <a:t>ongoing</a:t>
            </a:r>
            <a:r>
              <a:rPr lang="de-DE" dirty="0" smtClean="0"/>
              <a:t> 158 VADs, BVADs und 4</a:t>
            </a:r>
            <a:r>
              <a:rPr lang="de-DE" baseline="0" dirty="0" smtClean="0"/>
              <a:t> </a:t>
            </a:r>
            <a:r>
              <a:rPr lang="de-DE" dirty="0" smtClean="0"/>
              <a:t>TAHs implantiert, Zahlen von VADs Anstieg als Brücke zur</a:t>
            </a:r>
          </a:p>
          <a:p>
            <a:pPr eaLnBrk="1" hangingPunct="1">
              <a:spcBef>
                <a:spcPct val="0"/>
              </a:spcBef>
            </a:pPr>
            <a:endParaRPr lang="de-DE" dirty="0" smtClean="0"/>
          </a:p>
          <a:p>
            <a:pPr eaLnBrk="1" hangingPunct="1">
              <a:spcBef>
                <a:spcPct val="0"/>
              </a:spcBef>
            </a:pPr>
            <a:endParaRPr lang="de-DE" dirty="0" smtClean="0"/>
          </a:p>
          <a:p>
            <a:pPr eaLnBrk="1" hangingPunct="1">
              <a:spcBef>
                <a:spcPct val="0"/>
              </a:spcBef>
            </a:pPr>
            <a:r>
              <a:rPr lang="de-DE" dirty="0" smtClean="0"/>
              <a:t>Anhand dieses Case </a:t>
            </a:r>
            <a:r>
              <a:rPr lang="de-DE" dirty="0" err="1" smtClean="0"/>
              <a:t>reports</a:t>
            </a:r>
            <a:r>
              <a:rPr lang="de-DE" dirty="0" smtClean="0"/>
              <a:t> möchten wir eine erste Darstellung eines bei uns durchgeführten Behandlungsprozesses darstellen</a:t>
            </a:r>
          </a:p>
          <a:p>
            <a:endParaRPr lang="de-DE" dirty="0" smtClean="0"/>
          </a:p>
        </p:txBody>
      </p:sp>
      <p:sp>
        <p:nvSpPr>
          <p:cNvPr id="19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40947E73-EF28-471A-8058-91F4A94A6D16}" type="slidenum">
              <a:rPr lang="de-DE" smtClean="0"/>
              <a:pPr/>
              <a:t>11</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62D27EE-A7D1-4887-8B32-B536FCEAB7F3}" type="slidenum">
              <a:rPr lang="de-DE" smtClean="0"/>
              <a:pPr>
                <a:defRPr/>
              </a:pPr>
              <a:t>15</a:t>
            </a:fld>
            <a:endParaRPr lang="de-DE"/>
          </a:p>
        </p:txBody>
      </p:sp>
    </p:spTree>
    <p:extLst>
      <p:ext uri="{BB962C8B-B14F-4D97-AF65-F5344CB8AC3E}">
        <p14:creationId xmlns:p14="http://schemas.microsoft.com/office/powerpoint/2010/main" val="3828611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intranet.aki/web/utils/showpic.htm?myid=4980&amp;num=1&amp;size=3"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371600" cy="6858000"/>
          </a:xfrm>
          <a:prstGeom prst="rect">
            <a:avLst/>
          </a:prstGeom>
          <a:solidFill>
            <a:srgbClr val="003399"/>
          </a:solidFill>
          <a:ln w="9525">
            <a:solidFill>
              <a:srgbClr val="336699"/>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de-DE" altLang="de-DE" smtClean="0"/>
          </a:p>
        </p:txBody>
      </p:sp>
      <p:pic>
        <p:nvPicPr>
          <p:cNvPr id="5"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6021388"/>
            <a:ext cx="7175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 name="Picture 7" descr="http://intranet.aki/web/utils/showpic.htm?myid=4980&amp;num=1&amp;size=2">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513" y="47625"/>
            <a:ext cx="1447801"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107950" y="628650"/>
            <a:ext cx="15557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GB" altLang="de-DE" sz="1200" dirty="0" smtClean="0">
                <a:solidFill>
                  <a:schemeClr val="bg1"/>
                </a:solidFill>
                <a:latin typeface="Arial" charset="0"/>
              </a:rPr>
              <a:t>Clinic for Thoracic and Cardiovascular Surgery</a:t>
            </a:r>
            <a:endParaRPr lang="de-DE" sz="1200" dirty="0" smtClean="0">
              <a:solidFill>
                <a:schemeClr val="bg1"/>
              </a:solidFill>
              <a:latin typeface="Arial" charset="0"/>
            </a:endParaRPr>
          </a:p>
        </p:txBody>
      </p:sp>
      <p:sp>
        <p:nvSpPr>
          <p:cNvPr id="5123" name="Rectangle 3"/>
          <p:cNvSpPr>
            <a:spLocks noGrp="1" noChangeArrowheads="1"/>
          </p:cNvSpPr>
          <p:nvPr>
            <p:ph type="ctrTitle"/>
          </p:nvPr>
        </p:nvSpPr>
        <p:spPr bwMode="auto">
          <a:xfrm>
            <a:off x="2057400" y="1981200"/>
            <a:ext cx="64008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de-DE"/>
              <a:t>Klicken Sie, um das Titelformat zu bearbeiten</a:t>
            </a:r>
          </a:p>
        </p:txBody>
      </p:sp>
      <p:sp>
        <p:nvSpPr>
          <p:cNvPr id="5124" name="Rectangle 4"/>
          <p:cNvSpPr>
            <a:spLocks noGrp="1" noChangeArrowheads="1"/>
          </p:cNvSpPr>
          <p:nvPr>
            <p:ph type="subTitle" idx="1"/>
          </p:nvPr>
        </p:nvSpPr>
        <p:spPr bwMode="auto">
          <a:xfrm>
            <a:off x="2057400" y="35814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endParaRPr lang="de-DE"/>
          </a:p>
          <a:p>
            <a:endParaRPr lang="de-DE"/>
          </a:p>
          <a:p>
            <a:endParaRPr lang="de-DE"/>
          </a:p>
          <a:p>
            <a:r>
              <a:rPr lang="de-DE"/>
              <a:t>Dipl.-Psych. K. Tigges-Limmer</a:t>
            </a:r>
          </a:p>
          <a:p>
            <a:endParaRPr lang="de-DE"/>
          </a:p>
        </p:txBody>
      </p:sp>
    </p:spTree>
    <p:extLst>
      <p:ext uri="{BB962C8B-B14F-4D97-AF65-F5344CB8AC3E}">
        <p14:creationId xmlns:p14="http://schemas.microsoft.com/office/powerpoint/2010/main" val="21404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4246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310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DE" noProof="0"/>
          </a:p>
        </p:txBody>
      </p:sp>
    </p:spTree>
    <p:extLst>
      <p:ext uri="{BB962C8B-B14F-4D97-AF65-F5344CB8AC3E}">
        <p14:creationId xmlns:p14="http://schemas.microsoft.com/office/powerpoint/2010/main" val="2919007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648200" y="1600200"/>
            <a:ext cx="4038600" cy="4525963"/>
          </a:xfrm>
          <a:prstGeom prst="rect">
            <a:avLst/>
          </a:prstGeom>
        </p:spPr>
        <p:txBody>
          <a:bodyPr/>
          <a:lstStyle/>
          <a:p>
            <a:pPr lvl="0"/>
            <a:endParaRPr lang="de-DE" noProof="0"/>
          </a:p>
        </p:txBody>
      </p:sp>
    </p:spTree>
    <p:extLst>
      <p:ext uri="{BB962C8B-B14F-4D97-AF65-F5344CB8AC3E}">
        <p14:creationId xmlns:p14="http://schemas.microsoft.com/office/powerpoint/2010/main" val="972827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395536" y="692696"/>
            <a:ext cx="8280920" cy="5256584"/>
          </a:xfrm>
          <a:prstGeom prst="rect">
            <a:avLst/>
          </a:prstGeom>
        </p:spPr>
        <p:txBody>
          <a:bodyPr/>
          <a:lstStyle>
            <a:lvl1pPr>
              <a:defRPr>
                <a:solidFill>
                  <a:schemeClr val="tx2">
                    <a:lumMod val="75000"/>
                  </a:schemeClr>
                </a:solidFill>
              </a:defRPr>
            </a:lvl1pPr>
          </a:lstStyle>
          <a:p>
            <a:pPr lvl="0"/>
            <a:r>
              <a:rPr lang="de-DE" smtClean="0"/>
              <a:t>Textmasterformat bearbeiten</a:t>
            </a:r>
          </a:p>
        </p:txBody>
      </p:sp>
      <p:sp>
        <p:nvSpPr>
          <p:cNvPr id="9" name="Diagrammplatzhalter 8"/>
          <p:cNvSpPr>
            <a:spLocks noGrp="1"/>
          </p:cNvSpPr>
          <p:nvPr>
            <p:ph type="chart" sz="quarter" idx="14"/>
          </p:nvPr>
        </p:nvSpPr>
        <p:spPr>
          <a:xfrm>
            <a:off x="2699792" y="2780928"/>
            <a:ext cx="914400" cy="914400"/>
          </a:xfrm>
          <a:prstGeom prst="rect">
            <a:avLst/>
          </a:prstGeom>
        </p:spPr>
        <p:txBody>
          <a:bodyPr>
            <a:normAutofit/>
          </a:bodyPr>
          <a:lstStyle>
            <a:lvl1pPr>
              <a:defRPr sz="800"/>
            </a:lvl1pPr>
          </a:lstStyle>
          <a:p>
            <a:pPr lvl="0"/>
            <a:r>
              <a:rPr lang="de-DE" noProof="0" smtClean="0"/>
              <a:t>Diagramm durch Klicken auf Symbol hinzufügen</a:t>
            </a:r>
            <a:endParaRPr lang="de-DE" noProof="0" dirty="0"/>
          </a:p>
        </p:txBody>
      </p:sp>
      <p:sp>
        <p:nvSpPr>
          <p:cNvPr id="11" name="Bildplatzhalter 10"/>
          <p:cNvSpPr>
            <a:spLocks noGrp="1"/>
          </p:cNvSpPr>
          <p:nvPr>
            <p:ph type="pic" sz="quarter" idx="15"/>
          </p:nvPr>
        </p:nvSpPr>
        <p:spPr>
          <a:xfrm>
            <a:off x="3707904" y="2780928"/>
            <a:ext cx="914400" cy="914400"/>
          </a:xfrm>
          <a:prstGeom prst="rect">
            <a:avLst/>
          </a:prstGeom>
        </p:spPr>
        <p:txBody>
          <a:bodyPr>
            <a:normAutofit/>
          </a:bodyPr>
          <a:lstStyle>
            <a:lvl1pPr>
              <a:defRPr sz="800"/>
            </a:lvl1pPr>
          </a:lstStyle>
          <a:p>
            <a:pPr lvl="0"/>
            <a:r>
              <a:rPr lang="de-DE" noProof="0" smtClean="0"/>
              <a:t>Bild durch Klicken auf Symbol hinzufügen</a:t>
            </a:r>
            <a:endParaRPr lang="de-DE" noProof="0" dirty="0"/>
          </a:p>
        </p:txBody>
      </p:sp>
      <p:sp>
        <p:nvSpPr>
          <p:cNvPr id="13" name="Tabellenplatzhalter 12"/>
          <p:cNvSpPr>
            <a:spLocks noGrp="1"/>
          </p:cNvSpPr>
          <p:nvPr>
            <p:ph type="tbl" sz="quarter" idx="16"/>
          </p:nvPr>
        </p:nvSpPr>
        <p:spPr>
          <a:xfrm>
            <a:off x="2699792" y="3861048"/>
            <a:ext cx="936104" cy="936104"/>
          </a:xfrm>
          <a:prstGeom prst="rect">
            <a:avLst/>
          </a:prstGeom>
        </p:spPr>
        <p:txBody>
          <a:bodyPr>
            <a:normAutofit/>
          </a:bodyPr>
          <a:lstStyle>
            <a:lvl1pPr>
              <a:defRPr sz="800"/>
            </a:lvl1pPr>
          </a:lstStyle>
          <a:p>
            <a:pPr lvl="0"/>
            <a:r>
              <a:rPr lang="de-DE" noProof="0" smtClean="0"/>
              <a:t>Tabelle durch Klicken auf Symbol hinzufügen</a:t>
            </a:r>
            <a:endParaRPr lang="de-DE" noProof="0" dirty="0"/>
          </a:p>
        </p:txBody>
      </p:sp>
      <p:sp>
        <p:nvSpPr>
          <p:cNvPr id="15" name="Medienplatzhalter 14"/>
          <p:cNvSpPr>
            <a:spLocks noGrp="1"/>
          </p:cNvSpPr>
          <p:nvPr>
            <p:ph type="media" sz="quarter" idx="17"/>
          </p:nvPr>
        </p:nvSpPr>
        <p:spPr>
          <a:xfrm>
            <a:off x="3707904" y="3861048"/>
            <a:ext cx="914400" cy="936104"/>
          </a:xfrm>
          <a:prstGeom prst="rect">
            <a:avLst/>
          </a:prstGeom>
        </p:spPr>
        <p:txBody>
          <a:bodyPr>
            <a:normAutofit/>
          </a:bodyPr>
          <a:lstStyle>
            <a:lvl1pPr>
              <a:defRPr sz="800"/>
            </a:lvl1pPr>
          </a:lstStyle>
          <a:p>
            <a:pPr lvl="0"/>
            <a:r>
              <a:rPr lang="de-DE" noProof="0" smtClean="0"/>
              <a:t>Mediaclip durch Klicken auf Symbol hinzufügen</a:t>
            </a:r>
            <a:endParaRPr lang="de-DE" noProof="0" dirty="0"/>
          </a:p>
        </p:txBody>
      </p:sp>
      <p:sp>
        <p:nvSpPr>
          <p:cNvPr id="22" name="SmartArt-Platzhalter 21"/>
          <p:cNvSpPr>
            <a:spLocks noGrp="1"/>
          </p:cNvSpPr>
          <p:nvPr>
            <p:ph type="dgm" sz="quarter" idx="19"/>
          </p:nvPr>
        </p:nvSpPr>
        <p:spPr>
          <a:xfrm>
            <a:off x="4716016" y="3861048"/>
            <a:ext cx="936104" cy="936104"/>
          </a:xfrm>
          <a:prstGeom prst="rect">
            <a:avLst/>
          </a:prstGeom>
        </p:spPr>
        <p:txBody>
          <a:bodyPr>
            <a:normAutofit/>
          </a:bodyPr>
          <a:lstStyle>
            <a:lvl1pPr>
              <a:defRPr sz="800"/>
            </a:lvl1pPr>
          </a:lstStyle>
          <a:p>
            <a:pPr lvl="0"/>
            <a:r>
              <a:rPr lang="de-DE" noProof="0" smtClean="0"/>
              <a:t>Klicken Sie auf das Symbol, um die SmartArt-Grafik hinzuzufügen</a:t>
            </a:r>
            <a:endParaRPr lang="de-DE" noProof="0" dirty="0"/>
          </a:p>
        </p:txBody>
      </p:sp>
      <p:sp>
        <p:nvSpPr>
          <p:cNvPr id="24" name="ClipArt-Platzhalter 23"/>
          <p:cNvSpPr>
            <a:spLocks noGrp="1"/>
          </p:cNvSpPr>
          <p:nvPr>
            <p:ph type="clipArt" sz="quarter" idx="20"/>
          </p:nvPr>
        </p:nvSpPr>
        <p:spPr>
          <a:xfrm>
            <a:off x="4716016" y="2780929"/>
            <a:ext cx="936104" cy="936103"/>
          </a:xfrm>
          <a:prstGeom prst="rect">
            <a:avLst/>
          </a:prstGeom>
        </p:spPr>
        <p:txBody>
          <a:bodyPr>
            <a:normAutofit/>
          </a:bodyPr>
          <a:lstStyle>
            <a:lvl1pPr>
              <a:defRPr sz="800"/>
            </a:lvl1pPr>
          </a:lstStyle>
          <a:p>
            <a:pPr lvl="0"/>
            <a:r>
              <a:rPr lang="de-DE" noProof="0" smtClean="0"/>
              <a:t>ClipArt durch Klicken auf Symbol hinzufügen</a:t>
            </a:r>
            <a:endParaRPr lang="de-DE" noProof="0" dirty="0"/>
          </a:p>
        </p:txBody>
      </p:sp>
      <p:sp>
        <p:nvSpPr>
          <p:cNvPr id="14" name="Titel 8"/>
          <p:cNvSpPr>
            <a:spLocks noGrp="1"/>
          </p:cNvSpPr>
          <p:nvPr>
            <p:ph type="title"/>
          </p:nvPr>
        </p:nvSpPr>
        <p:spPr>
          <a:xfrm>
            <a:off x="2123728" y="0"/>
            <a:ext cx="6552728" cy="288032"/>
          </a:xfrm>
          <a:prstGeom prst="rect">
            <a:avLst/>
          </a:prstGeom>
        </p:spPr>
        <p:txBody>
          <a:bodyPr/>
          <a:lstStyle>
            <a:lvl1pPr algn="l">
              <a:defRPr sz="1800">
                <a:solidFill>
                  <a:schemeClr val="bg1"/>
                </a:solidFill>
                <a:latin typeface="Arial" pitchFamily="34" charset="0"/>
                <a:cs typeface="Arial" pitchFamily="34" charset="0"/>
              </a:defRPr>
            </a:lvl1pPr>
          </a:lstStyle>
          <a:p>
            <a:r>
              <a:rPr lang="de-DE" smtClean="0"/>
              <a:t>Titelmasterformat durch Klicken bearbeiten</a:t>
            </a:r>
            <a:endParaRPr lang="de-DE" dirty="0"/>
          </a:p>
        </p:txBody>
      </p:sp>
      <p:sp>
        <p:nvSpPr>
          <p:cNvPr id="10" name="Datumsplatzhalter 16"/>
          <p:cNvSpPr>
            <a:spLocks noGrp="1"/>
          </p:cNvSpPr>
          <p:nvPr>
            <p:ph type="dt" sz="half" idx="21"/>
          </p:nvPr>
        </p:nvSpPr>
        <p:spPr>
          <a:xfrm>
            <a:off x="457200" y="6356350"/>
            <a:ext cx="2133600" cy="365125"/>
          </a:xfrm>
          <a:prstGeom prst="rect">
            <a:avLst/>
          </a:prstGeom>
        </p:spPr>
        <p:txBody>
          <a:bodyPr/>
          <a:lstStyle>
            <a:lvl1pPr>
              <a:defRPr/>
            </a:lvl1pPr>
          </a:lstStyle>
          <a:p>
            <a:pPr>
              <a:defRPr/>
            </a:pPr>
            <a:fld id="{FC3E0886-13B1-47CD-9BD1-ADA15272886C}" type="datetime1">
              <a:rPr lang="de-DE"/>
              <a:pPr>
                <a:defRPr/>
              </a:pPr>
              <a:t>17.09.2014</a:t>
            </a:fld>
            <a:endParaRPr lang="de-DE"/>
          </a:p>
        </p:txBody>
      </p:sp>
    </p:spTree>
    <p:extLst>
      <p:ext uri="{BB962C8B-B14F-4D97-AF65-F5344CB8AC3E}">
        <p14:creationId xmlns:p14="http://schemas.microsoft.com/office/powerpoint/2010/main" val="272752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395536" y="692696"/>
            <a:ext cx="8280920" cy="5256584"/>
          </a:xfrm>
          <a:prstGeom prst="rect">
            <a:avLst/>
          </a:prstGeom>
        </p:spPr>
        <p:txBody>
          <a:bodyPr/>
          <a:lstStyle>
            <a:lvl1pPr>
              <a:defRPr>
                <a:solidFill>
                  <a:schemeClr val="tx2">
                    <a:lumMod val="75000"/>
                  </a:schemeClr>
                </a:solidFill>
              </a:defRPr>
            </a:lvl1pPr>
          </a:lstStyle>
          <a:p>
            <a:pPr lvl="0"/>
            <a:r>
              <a:rPr lang="de-DE" smtClean="0"/>
              <a:t>Textmasterformat bearbeiten</a:t>
            </a:r>
          </a:p>
        </p:txBody>
      </p:sp>
      <p:sp>
        <p:nvSpPr>
          <p:cNvPr id="9" name="Diagrammplatzhalter 8"/>
          <p:cNvSpPr>
            <a:spLocks noGrp="1"/>
          </p:cNvSpPr>
          <p:nvPr>
            <p:ph type="chart" sz="quarter" idx="14"/>
          </p:nvPr>
        </p:nvSpPr>
        <p:spPr>
          <a:xfrm>
            <a:off x="2699792" y="2780928"/>
            <a:ext cx="914400" cy="914400"/>
          </a:xfrm>
          <a:prstGeom prst="rect">
            <a:avLst/>
          </a:prstGeom>
        </p:spPr>
        <p:txBody>
          <a:bodyPr>
            <a:normAutofit/>
          </a:bodyPr>
          <a:lstStyle>
            <a:lvl1pPr>
              <a:defRPr sz="800"/>
            </a:lvl1pPr>
          </a:lstStyle>
          <a:p>
            <a:pPr lvl="0"/>
            <a:r>
              <a:rPr lang="de-DE" noProof="0" smtClean="0"/>
              <a:t>Diagramm durch Klicken auf Symbol hinzufügen</a:t>
            </a:r>
            <a:endParaRPr lang="de-DE" noProof="0" dirty="0"/>
          </a:p>
        </p:txBody>
      </p:sp>
      <p:sp>
        <p:nvSpPr>
          <p:cNvPr id="11" name="Bildplatzhalter 10"/>
          <p:cNvSpPr>
            <a:spLocks noGrp="1"/>
          </p:cNvSpPr>
          <p:nvPr>
            <p:ph type="pic" sz="quarter" idx="15"/>
          </p:nvPr>
        </p:nvSpPr>
        <p:spPr>
          <a:xfrm>
            <a:off x="3707904" y="2780928"/>
            <a:ext cx="914400" cy="914400"/>
          </a:xfrm>
          <a:prstGeom prst="rect">
            <a:avLst/>
          </a:prstGeom>
        </p:spPr>
        <p:txBody>
          <a:bodyPr>
            <a:normAutofit/>
          </a:bodyPr>
          <a:lstStyle>
            <a:lvl1pPr>
              <a:defRPr sz="800"/>
            </a:lvl1pPr>
          </a:lstStyle>
          <a:p>
            <a:pPr lvl="0"/>
            <a:r>
              <a:rPr lang="de-DE" noProof="0" smtClean="0"/>
              <a:t>Bild durch Klicken auf Symbol hinzufügen</a:t>
            </a:r>
            <a:endParaRPr lang="de-DE" noProof="0" dirty="0"/>
          </a:p>
        </p:txBody>
      </p:sp>
      <p:sp>
        <p:nvSpPr>
          <p:cNvPr id="13" name="Tabellenplatzhalter 12"/>
          <p:cNvSpPr>
            <a:spLocks noGrp="1"/>
          </p:cNvSpPr>
          <p:nvPr>
            <p:ph type="tbl" sz="quarter" idx="16"/>
          </p:nvPr>
        </p:nvSpPr>
        <p:spPr>
          <a:xfrm>
            <a:off x="2699792" y="3861048"/>
            <a:ext cx="936104" cy="936104"/>
          </a:xfrm>
          <a:prstGeom prst="rect">
            <a:avLst/>
          </a:prstGeom>
        </p:spPr>
        <p:txBody>
          <a:bodyPr>
            <a:normAutofit/>
          </a:bodyPr>
          <a:lstStyle>
            <a:lvl1pPr>
              <a:defRPr sz="800"/>
            </a:lvl1pPr>
          </a:lstStyle>
          <a:p>
            <a:pPr lvl="0"/>
            <a:r>
              <a:rPr lang="de-DE" noProof="0" smtClean="0"/>
              <a:t>Tabelle durch Klicken auf Symbol hinzufügen</a:t>
            </a:r>
            <a:endParaRPr lang="de-DE" noProof="0" dirty="0"/>
          </a:p>
        </p:txBody>
      </p:sp>
      <p:sp>
        <p:nvSpPr>
          <p:cNvPr id="15" name="Medienplatzhalter 14"/>
          <p:cNvSpPr>
            <a:spLocks noGrp="1"/>
          </p:cNvSpPr>
          <p:nvPr>
            <p:ph type="media" sz="quarter" idx="17"/>
          </p:nvPr>
        </p:nvSpPr>
        <p:spPr>
          <a:xfrm>
            <a:off x="3707904" y="3861048"/>
            <a:ext cx="914400" cy="936104"/>
          </a:xfrm>
          <a:prstGeom prst="rect">
            <a:avLst/>
          </a:prstGeom>
        </p:spPr>
        <p:txBody>
          <a:bodyPr>
            <a:normAutofit/>
          </a:bodyPr>
          <a:lstStyle>
            <a:lvl1pPr>
              <a:defRPr sz="800"/>
            </a:lvl1pPr>
          </a:lstStyle>
          <a:p>
            <a:pPr lvl="0"/>
            <a:r>
              <a:rPr lang="de-DE" noProof="0" smtClean="0"/>
              <a:t>Mediaclip durch Klicken auf Symbol hinzufügen</a:t>
            </a:r>
            <a:endParaRPr lang="de-DE" noProof="0" dirty="0"/>
          </a:p>
        </p:txBody>
      </p:sp>
      <p:sp>
        <p:nvSpPr>
          <p:cNvPr id="22" name="SmartArt-Platzhalter 21"/>
          <p:cNvSpPr>
            <a:spLocks noGrp="1"/>
          </p:cNvSpPr>
          <p:nvPr>
            <p:ph type="dgm" sz="quarter" idx="19"/>
          </p:nvPr>
        </p:nvSpPr>
        <p:spPr>
          <a:xfrm>
            <a:off x="4716016" y="3861048"/>
            <a:ext cx="936104" cy="936104"/>
          </a:xfrm>
          <a:prstGeom prst="rect">
            <a:avLst/>
          </a:prstGeom>
        </p:spPr>
        <p:txBody>
          <a:bodyPr>
            <a:normAutofit/>
          </a:bodyPr>
          <a:lstStyle>
            <a:lvl1pPr>
              <a:defRPr sz="800"/>
            </a:lvl1pPr>
          </a:lstStyle>
          <a:p>
            <a:pPr lvl="0"/>
            <a:r>
              <a:rPr lang="de-DE" noProof="0" smtClean="0"/>
              <a:t>Klicken Sie auf das Symbol, um die SmartArt-Grafik hinzuzufügen</a:t>
            </a:r>
            <a:endParaRPr lang="de-DE" noProof="0" dirty="0"/>
          </a:p>
        </p:txBody>
      </p:sp>
      <p:sp>
        <p:nvSpPr>
          <p:cNvPr id="24" name="ClipArt-Platzhalter 23"/>
          <p:cNvSpPr>
            <a:spLocks noGrp="1"/>
          </p:cNvSpPr>
          <p:nvPr>
            <p:ph type="clipArt" sz="quarter" idx="20"/>
          </p:nvPr>
        </p:nvSpPr>
        <p:spPr>
          <a:xfrm>
            <a:off x="4716016" y="2780929"/>
            <a:ext cx="936104" cy="936103"/>
          </a:xfrm>
          <a:prstGeom prst="rect">
            <a:avLst/>
          </a:prstGeom>
        </p:spPr>
        <p:txBody>
          <a:bodyPr>
            <a:normAutofit/>
          </a:bodyPr>
          <a:lstStyle>
            <a:lvl1pPr>
              <a:defRPr sz="800"/>
            </a:lvl1pPr>
          </a:lstStyle>
          <a:p>
            <a:pPr lvl="0"/>
            <a:r>
              <a:rPr lang="de-DE" noProof="0" smtClean="0"/>
              <a:t>ClipArt durch Klicken auf Symbol hinzufügen</a:t>
            </a:r>
            <a:endParaRPr lang="de-DE" noProof="0" dirty="0"/>
          </a:p>
        </p:txBody>
      </p:sp>
      <p:sp>
        <p:nvSpPr>
          <p:cNvPr id="14" name="Titel 8"/>
          <p:cNvSpPr>
            <a:spLocks noGrp="1"/>
          </p:cNvSpPr>
          <p:nvPr>
            <p:ph type="title"/>
          </p:nvPr>
        </p:nvSpPr>
        <p:spPr>
          <a:xfrm>
            <a:off x="2123728" y="0"/>
            <a:ext cx="6552728" cy="288032"/>
          </a:xfrm>
          <a:prstGeom prst="rect">
            <a:avLst/>
          </a:prstGeom>
        </p:spPr>
        <p:txBody>
          <a:bodyPr/>
          <a:lstStyle>
            <a:lvl1pPr algn="l">
              <a:defRPr sz="1800">
                <a:solidFill>
                  <a:schemeClr val="bg1"/>
                </a:solidFill>
                <a:latin typeface="Arial" pitchFamily="34" charset="0"/>
                <a:cs typeface="Arial" pitchFamily="34" charset="0"/>
              </a:defRPr>
            </a:lvl1pPr>
          </a:lstStyle>
          <a:p>
            <a:r>
              <a:rPr lang="de-DE" smtClean="0"/>
              <a:t>Titelmasterformat durch Klicken bearbeiten</a:t>
            </a:r>
            <a:endParaRPr lang="de-DE" dirty="0"/>
          </a:p>
        </p:txBody>
      </p:sp>
      <p:sp>
        <p:nvSpPr>
          <p:cNvPr id="10" name="Datumsplatzhalter 16"/>
          <p:cNvSpPr>
            <a:spLocks noGrp="1"/>
          </p:cNvSpPr>
          <p:nvPr>
            <p:ph type="dt" sz="half" idx="21"/>
          </p:nvPr>
        </p:nvSpPr>
        <p:spPr>
          <a:xfrm>
            <a:off x="457200" y="6356350"/>
            <a:ext cx="2133600" cy="365125"/>
          </a:xfrm>
          <a:prstGeom prst="rect">
            <a:avLst/>
          </a:prstGeom>
        </p:spPr>
        <p:txBody>
          <a:bodyPr/>
          <a:lstStyle>
            <a:lvl1pPr>
              <a:defRPr/>
            </a:lvl1pPr>
          </a:lstStyle>
          <a:p>
            <a:pPr>
              <a:defRPr/>
            </a:pPr>
            <a:fld id="{FC3E0886-13B1-47CD-9BD1-ADA15272886C}" type="datetime1">
              <a:rPr lang="de-DE"/>
              <a:pPr>
                <a:defRPr/>
              </a:pPr>
              <a:t>17.09.2014</a:t>
            </a:fld>
            <a:endParaRPr lang="de-DE"/>
          </a:p>
        </p:txBody>
      </p:sp>
    </p:spTree>
    <p:extLst>
      <p:ext uri="{BB962C8B-B14F-4D97-AF65-F5344CB8AC3E}">
        <p14:creationId xmlns:p14="http://schemas.microsoft.com/office/powerpoint/2010/main" val="2006385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752600" y="381000"/>
            <a:ext cx="7010400" cy="5715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sldNum" sz="quarter" idx="10"/>
          </p:nvPr>
        </p:nvSpPr>
        <p:spPr>
          <a:xfrm>
            <a:off x="152400" y="6324600"/>
            <a:ext cx="1066800" cy="457200"/>
          </a:xfrm>
          <a:prstGeom prst="rect">
            <a:avLst/>
          </a:prstGeom>
          <a:ln/>
        </p:spPr>
        <p:txBody>
          <a:bodyPr/>
          <a:lstStyle>
            <a:lvl1pPr>
              <a:defRPr/>
            </a:lvl1pPr>
          </a:lstStyle>
          <a:p>
            <a:pPr>
              <a:defRPr/>
            </a:pPr>
            <a:fld id="{9D197574-456D-408F-BDEE-999DBE43C16D}" type="slidenum">
              <a:rPr lang="de-DE"/>
              <a:pPr>
                <a:defRPr/>
              </a:pPr>
              <a:t>‹Nr.›</a:t>
            </a:fld>
            <a:endParaRPr lang="de-DE"/>
          </a:p>
        </p:txBody>
      </p:sp>
    </p:spTree>
    <p:extLst>
      <p:ext uri="{BB962C8B-B14F-4D97-AF65-F5344CB8AC3E}">
        <p14:creationId xmlns:p14="http://schemas.microsoft.com/office/powerpoint/2010/main" val="4017532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47FF643C-F878-4EFC-B49D-4346D1B973F3}" type="datetimeFigureOut">
              <a:rPr lang="de-DE"/>
              <a:pPr>
                <a:defRPr/>
              </a:pPr>
              <a:t>17.09.2014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38368FC-BFAE-479D-A73C-ECA615C73EA9}" type="slidenum">
              <a:rPr lang="de-DE"/>
              <a:pPr>
                <a:defRPr/>
              </a:pPr>
              <a:t>‹Nr.›</a:t>
            </a:fld>
            <a:endParaRPr lang="de-DE"/>
          </a:p>
        </p:txBody>
      </p:sp>
    </p:spTree>
    <p:extLst>
      <p:ext uri="{BB962C8B-B14F-4D97-AF65-F5344CB8AC3E}">
        <p14:creationId xmlns:p14="http://schemas.microsoft.com/office/powerpoint/2010/main" val="3535187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A8CF4D1-12EE-4A93-99D0-5E293B3F5B8A}" type="datetimeFigureOut">
              <a:rPr lang="de-DE"/>
              <a:pPr>
                <a:defRPr/>
              </a:pPr>
              <a:t>17.09.2014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2CA5DF9-8CEB-40BE-BCB7-A7E2F1457A45}" type="slidenum">
              <a:rPr lang="de-DE"/>
              <a:pPr>
                <a:defRPr/>
              </a:pPr>
              <a:t>‹Nr.›</a:t>
            </a:fld>
            <a:endParaRPr lang="de-DE"/>
          </a:p>
        </p:txBody>
      </p:sp>
    </p:spTree>
    <p:extLst>
      <p:ext uri="{BB962C8B-B14F-4D97-AF65-F5344CB8AC3E}">
        <p14:creationId xmlns:p14="http://schemas.microsoft.com/office/powerpoint/2010/main" val="299354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1DD118FB-9167-400E-BB1B-EA647ADBC2FE}" type="datetimeFigureOut">
              <a:rPr lang="de-DE"/>
              <a:pPr>
                <a:defRPr/>
              </a:pPr>
              <a:t>17.09.2014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046C529-F942-4A27-8788-F3B5965F65F5}" type="slidenum">
              <a:rPr lang="de-DE"/>
              <a:pPr>
                <a:defRPr/>
              </a:pPr>
              <a:t>‹Nr.›</a:t>
            </a:fld>
            <a:endParaRPr lang="de-DE"/>
          </a:p>
        </p:txBody>
      </p:sp>
    </p:spTree>
    <p:extLst>
      <p:ext uri="{BB962C8B-B14F-4D97-AF65-F5344CB8AC3E}">
        <p14:creationId xmlns:p14="http://schemas.microsoft.com/office/powerpoint/2010/main" val="38076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488587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71B7A326-CB01-4F06-A23D-B165C643BBEE}" type="datetimeFigureOut">
              <a:rPr lang="de-DE"/>
              <a:pPr>
                <a:defRPr/>
              </a:pPr>
              <a:t>17.09.2014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1593548-BEE1-4BB4-9AD0-91E4E872F3B7}" type="slidenum">
              <a:rPr lang="de-DE"/>
              <a:pPr>
                <a:defRPr/>
              </a:pPr>
              <a:t>‹Nr.›</a:t>
            </a:fld>
            <a:endParaRPr lang="de-DE"/>
          </a:p>
        </p:txBody>
      </p:sp>
    </p:spTree>
    <p:extLst>
      <p:ext uri="{BB962C8B-B14F-4D97-AF65-F5344CB8AC3E}">
        <p14:creationId xmlns:p14="http://schemas.microsoft.com/office/powerpoint/2010/main" val="2397846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48DCA199-CB35-41F8-A2C7-410458172A2C}" type="datetimeFigureOut">
              <a:rPr lang="de-DE"/>
              <a:pPr>
                <a:defRPr/>
              </a:pPr>
              <a:t>17.09.2014</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8CD7169F-ADC9-4B70-B7D0-E807092F238A}" type="slidenum">
              <a:rPr lang="de-DE"/>
              <a:pPr>
                <a:defRPr/>
              </a:pPr>
              <a:t>‹Nr.›</a:t>
            </a:fld>
            <a:endParaRPr lang="de-DE"/>
          </a:p>
        </p:txBody>
      </p:sp>
    </p:spTree>
    <p:extLst>
      <p:ext uri="{BB962C8B-B14F-4D97-AF65-F5344CB8AC3E}">
        <p14:creationId xmlns:p14="http://schemas.microsoft.com/office/powerpoint/2010/main" val="3066849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8FEF3B44-3002-4C11-9154-EC7E37B1A0D7}" type="datetimeFigureOut">
              <a:rPr lang="de-DE"/>
              <a:pPr>
                <a:defRPr/>
              </a:pPr>
              <a:t>17.09.2014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1168CD5E-2DD7-4FDD-8FD0-58BD35447A37}" type="slidenum">
              <a:rPr lang="de-DE"/>
              <a:pPr>
                <a:defRPr/>
              </a:pPr>
              <a:t>‹Nr.›</a:t>
            </a:fld>
            <a:endParaRPr lang="de-DE"/>
          </a:p>
        </p:txBody>
      </p:sp>
    </p:spTree>
    <p:extLst>
      <p:ext uri="{BB962C8B-B14F-4D97-AF65-F5344CB8AC3E}">
        <p14:creationId xmlns:p14="http://schemas.microsoft.com/office/powerpoint/2010/main" val="3952577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6882992C-2F75-4FAC-AF18-3D0C10679F3E}" type="datetimeFigureOut">
              <a:rPr lang="de-DE"/>
              <a:pPr>
                <a:defRPr/>
              </a:pPr>
              <a:t>17.09.2014</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F626D9C4-2A15-4B12-8EDD-48783D5096A4}" type="slidenum">
              <a:rPr lang="de-DE"/>
              <a:pPr>
                <a:defRPr/>
              </a:pPr>
              <a:t>‹Nr.›</a:t>
            </a:fld>
            <a:endParaRPr lang="de-DE"/>
          </a:p>
        </p:txBody>
      </p:sp>
    </p:spTree>
    <p:extLst>
      <p:ext uri="{BB962C8B-B14F-4D97-AF65-F5344CB8AC3E}">
        <p14:creationId xmlns:p14="http://schemas.microsoft.com/office/powerpoint/2010/main" val="811123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78995385-E52A-44D0-B839-A4AFC28DF3E7}" type="datetimeFigureOut">
              <a:rPr lang="de-DE"/>
              <a:pPr>
                <a:defRPr/>
              </a:pPr>
              <a:t>17.09.2014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51B668B-89A0-4CAE-9DF9-6DE116B18A84}" type="slidenum">
              <a:rPr lang="de-DE"/>
              <a:pPr>
                <a:defRPr/>
              </a:pPr>
              <a:t>‹Nr.›</a:t>
            </a:fld>
            <a:endParaRPr lang="de-DE"/>
          </a:p>
        </p:txBody>
      </p:sp>
    </p:spTree>
    <p:extLst>
      <p:ext uri="{BB962C8B-B14F-4D97-AF65-F5344CB8AC3E}">
        <p14:creationId xmlns:p14="http://schemas.microsoft.com/office/powerpoint/2010/main" val="1011624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84A4D192-CB45-4917-AAAB-D17EAF46EA5F}" type="datetimeFigureOut">
              <a:rPr lang="de-DE"/>
              <a:pPr>
                <a:defRPr/>
              </a:pPr>
              <a:t>17.09.2014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F83DC234-1659-41B7-BA21-7F1BCB368A44}" type="slidenum">
              <a:rPr lang="de-DE"/>
              <a:pPr>
                <a:defRPr/>
              </a:pPr>
              <a:t>‹Nr.›</a:t>
            </a:fld>
            <a:endParaRPr lang="de-DE"/>
          </a:p>
        </p:txBody>
      </p:sp>
    </p:spTree>
    <p:extLst>
      <p:ext uri="{BB962C8B-B14F-4D97-AF65-F5344CB8AC3E}">
        <p14:creationId xmlns:p14="http://schemas.microsoft.com/office/powerpoint/2010/main" val="3513631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0A4939D0-F1C8-4CBF-A846-FC91959A5441}" type="datetimeFigureOut">
              <a:rPr lang="de-DE"/>
              <a:pPr>
                <a:defRPr/>
              </a:pPr>
              <a:t>17.09.2014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0F4C570-6458-4530-9E38-14337DA1F0E9}" type="slidenum">
              <a:rPr lang="de-DE"/>
              <a:pPr>
                <a:defRPr/>
              </a:pPr>
              <a:t>‹Nr.›</a:t>
            </a:fld>
            <a:endParaRPr lang="de-DE"/>
          </a:p>
        </p:txBody>
      </p:sp>
    </p:spTree>
    <p:extLst>
      <p:ext uri="{BB962C8B-B14F-4D97-AF65-F5344CB8AC3E}">
        <p14:creationId xmlns:p14="http://schemas.microsoft.com/office/powerpoint/2010/main" val="2808077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AC0FCB5-BAE6-45B0-B29E-02161BAD9B4A}" type="datetimeFigureOut">
              <a:rPr lang="de-DE"/>
              <a:pPr>
                <a:defRPr/>
              </a:pPr>
              <a:t>17.09.2014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F499CF3-7EBF-4DE6-A398-A0CB7FC477F9}" type="slidenum">
              <a:rPr lang="de-DE"/>
              <a:pPr>
                <a:defRPr/>
              </a:pPr>
              <a:t>‹Nr.›</a:t>
            </a:fld>
            <a:endParaRPr lang="de-DE"/>
          </a:p>
        </p:txBody>
      </p:sp>
    </p:spTree>
    <p:extLst>
      <p:ext uri="{BB962C8B-B14F-4D97-AF65-F5344CB8AC3E}">
        <p14:creationId xmlns:p14="http://schemas.microsoft.com/office/powerpoint/2010/main" val="4280185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057B7A68-6770-467F-8388-EB36268C26CD}" type="datetimeFigureOut">
              <a:rPr lang="de-DE"/>
              <a:pPr>
                <a:defRPr/>
              </a:pPr>
              <a:t>17.09.2014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D9786030-F23A-4FF2-8119-BDC2FB13BCA0}" type="slidenum">
              <a:rPr lang="de-DE"/>
              <a:pPr>
                <a:defRPr/>
              </a:pPr>
              <a:t>‹Nr.›</a:t>
            </a:fld>
            <a:endParaRPr lang="de-DE"/>
          </a:p>
        </p:txBody>
      </p:sp>
    </p:spTree>
    <p:extLst>
      <p:ext uri="{BB962C8B-B14F-4D97-AF65-F5344CB8AC3E}">
        <p14:creationId xmlns:p14="http://schemas.microsoft.com/office/powerpoint/2010/main" val="32291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2139D51C-B2B9-4D03-A1A1-B0B649B0A916}" type="datetimeFigureOut">
              <a:rPr lang="de-DE"/>
              <a:pPr>
                <a:defRPr/>
              </a:pPr>
              <a:t>17.09.2014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A1AB019-D75B-4A70-B6BE-F170D0EC373D}" type="slidenum">
              <a:rPr lang="de-DE"/>
              <a:pPr>
                <a:defRPr/>
              </a:pPr>
              <a:t>‹Nr.›</a:t>
            </a:fld>
            <a:endParaRPr lang="de-DE"/>
          </a:p>
        </p:txBody>
      </p:sp>
    </p:spTree>
    <p:extLst>
      <p:ext uri="{BB962C8B-B14F-4D97-AF65-F5344CB8AC3E}">
        <p14:creationId xmlns:p14="http://schemas.microsoft.com/office/powerpoint/2010/main" val="310995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494777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0A79E18-656A-42D6-BCA5-B0FDDC131EA0}" type="datetimeFigureOut">
              <a:rPr lang="de-DE"/>
              <a:pPr>
                <a:defRPr/>
              </a:pPr>
              <a:t>17.09.2014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F4FA32A-5D33-4925-AAFF-0891FAD91D36}" type="slidenum">
              <a:rPr lang="de-DE"/>
              <a:pPr>
                <a:defRPr/>
              </a:pPr>
              <a:t>‹Nr.›</a:t>
            </a:fld>
            <a:endParaRPr lang="de-DE"/>
          </a:p>
        </p:txBody>
      </p:sp>
    </p:spTree>
    <p:extLst>
      <p:ext uri="{BB962C8B-B14F-4D97-AF65-F5344CB8AC3E}">
        <p14:creationId xmlns:p14="http://schemas.microsoft.com/office/powerpoint/2010/main" val="3522537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5892ADAE-1028-4347-AB89-32A32D37D387}" type="datetimeFigureOut">
              <a:rPr lang="de-DE"/>
              <a:pPr>
                <a:defRPr/>
              </a:pPr>
              <a:t>17.09.2014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4630444-2482-4F34-9C8A-59FC7F7EABE0}" type="slidenum">
              <a:rPr lang="de-DE"/>
              <a:pPr>
                <a:defRPr/>
              </a:pPr>
              <a:t>‹Nr.›</a:t>
            </a:fld>
            <a:endParaRPr lang="de-DE"/>
          </a:p>
        </p:txBody>
      </p:sp>
    </p:spTree>
    <p:extLst>
      <p:ext uri="{BB962C8B-B14F-4D97-AF65-F5344CB8AC3E}">
        <p14:creationId xmlns:p14="http://schemas.microsoft.com/office/powerpoint/2010/main" val="1990786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21B074E6-07E3-402B-944A-EF25B8DB9828}" type="datetimeFigureOut">
              <a:rPr lang="de-DE"/>
              <a:pPr>
                <a:defRPr/>
              </a:pPr>
              <a:t>17.09.2014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EE27C42-ED76-41C4-8676-4A60E3D5F21F}" type="slidenum">
              <a:rPr lang="de-DE"/>
              <a:pPr>
                <a:defRPr/>
              </a:pPr>
              <a:t>‹Nr.›</a:t>
            </a:fld>
            <a:endParaRPr lang="de-DE"/>
          </a:p>
        </p:txBody>
      </p:sp>
    </p:spTree>
    <p:extLst>
      <p:ext uri="{BB962C8B-B14F-4D97-AF65-F5344CB8AC3E}">
        <p14:creationId xmlns:p14="http://schemas.microsoft.com/office/powerpoint/2010/main" val="24430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1999DFB3-4E5A-4CC7-AEE1-380BD39778A1}" type="datetimeFigureOut">
              <a:rPr lang="de-DE"/>
              <a:pPr>
                <a:defRPr/>
              </a:pPr>
              <a:t>17.09.2014</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3FD76711-403D-4A0D-9D8A-90FF2AC1AA5F}" type="slidenum">
              <a:rPr lang="de-DE"/>
              <a:pPr>
                <a:defRPr/>
              </a:pPr>
              <a:t>‹Nr.›</a:t>
            </a:fld>
            <a:endParaRPr lang="de-DE"/>
          </a:p>
        </p:txBody>
      </p:sp>
    </p:spTree>
    <p:extLst>
      <p:ext uri="{BB962C8B-B14F-4D97-AF65-F5344CB8AC3E}">
        <p14:creationId xmlns:p14="http://schemas.microsoft.com/office/powerpoint/2010/main" val="4002226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ADB9AE51-DCB6-489D-999D-0DC415022DB0}" type="datetimeFigureOut">
              <a:rPr lang="de-DE"/>
              <a:pPr>
                <a:defRPr/>
              </a:pPr>
              <a:t>17.09.2014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FB787E1F-523D-488D-80FA-799ACAAC08A7}" type="slidenum">
              <a:rPr lang="de-DE"/>
              <a:pPr>
                <a:defRPr/>
              </a:pPr>
              <a:t>‹Nr.›</a:t>
            </a:fld>
            <a:endParaRPr lang="de-DE"/>
          </a:p>
        </p:txBody>
      </p:sp>
    </p:spTree>
    <p:extLst>
      <p:ext uri="{BB962C8B-B14F-4D97-AF65-F5344CB8AC3E}">
        <p14:creationId xmlns:p14="http://schemas.microsoft.com/office/powerpoint/2010/main" val="137484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AAE5F44-D343-409E-85D7-9B9D8104B193}" type="datetimeFigureOut">
              <a:rPr lang="de-DE"/>
              <a:pPr>
                <a:defRPr/>
              </a:pPr>
              <a:t>17.09.2014</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BB44B2FF-A05F-45F1-A238-62BF0CA1B91A}" type="slidenum">
              <a:rPr lang="de-DE"/>
              <a:pPr>
                <a:defRPr/>
              </a:pPr>
              <a:t>‹Nr.›</a:t>
            </a:fld>
            <a:endParaRPr lang="de-DE"/>
          </a:p>
        </p:txBody>
      </p:sp>
    </p:spTree>
    <p:extLst>
      <p:ext uri="{BB962C8B-B14F-4D97-AF65-F5344CB8AC3E}">
        <p14:creationId xmlns:p14="http://schemas.microsoft.com/office/powerpoint/2010/main" val="2212529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77ABC41C-514E-4F1F-B3B2-A9B79466781F}" type="datetimeFigureOut">
              <a:rPr lang="de-DE"/>
              <a:pPr>
                <a:defRPr/>
              </a:pPr>
              <a:t>17.09.2014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BCBE197-19D2-48D8-A288-7D65522C99CB}" type="slidenum">
              <a:rPr lang="de-DE"/>
              <a:pPr>
                <a:defRPr/>
              </a:pPr>
              <a:t>‹Nr.›</a:t>
            </a:fld>
            <a:endParaRPr lang="de-DE"/>
          </a:p>
        </p:txBody>
      </p:sp>
    </p:spTree>
    <p:extLst>
      <p:ext uri="{BB962C8B-B14F-4D97-AF65-F5344CB8AC3E}">
        <p14:creationId xmlns:p14="http://schemas.microsoft.com/office/powerpoint/2010/main" val="3939154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22B69D1-2197-4CD1-B03C-EE0CA3006ADA}" type="datetimeFigureOut">
              <a:rPr lang="de-DE"/>
              <a:pPr>
                <a:defRPr/>
              </a:pPr>
              <a:t>17.09.2014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80355B5-46A6-4794-8D29-A433834AED5D}" type="slidenum">
              <a:rPr lang="de-DE"/>
              <a:pPr>
                <a:defRPr/>
              </a:pPr>
              <a:t>‹Nr.›</a:t>
            </a:fld>
            <a:endParaRPr lang="de-DE"/>
          </a:p>
        </p:txBody>
      </p:sp>
    </p:spTree>
    <p:extLst>
      <p:ext uri="{BB962C8B-B14F-4D97-AF65-F5344CB8AC3E}">
        <p14:creationId xmlns:p14="http://schemas.microsoft.com/office/powerpoint/2010/main" val="2295509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0D058F90-648A-4819-8363-DEF5AB0A7A0B}" type="datetimeFigureOut">
              <a:rPr lang="de-DE"/>
              <a:pPr>
                <a:defRPr/>
              </a:pPr>
              <a:t>17.09.2014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F283D0E-BFFD-4924-A2DF-8E54033E24F0}" type="slidenum">
              <a:rPr lang="de-DE"/>
              <a:pPr>
                <a:defRPr/>
              </a:pPr>
              <a:t>‹Nr.›</a:t>
            </a:fld>
            <a:endParaRPr lang="de-DE"/>
          </a:p>
        </p:txBody>
      </p:sp>
    </p:spTree>
    <p:extLst>
      <p:ext uri="{BB962C8B-B14F-4D97-AF65-F5344CB8AC3E}">
        <p14:creationId xmlns:p14="http://schemas.microsoft.com/office/powerpoint/2010/main" val="1763677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1E03A0A-0C84-4148-A772-7773BAD8445D}" type="datetimeFigureOut">
              <a:rPr lang="de-DE"/>
              <a:pPr>
                <a:defRPr/>
              </a:pPr>
              <a:t>17.09.2014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B142AA5-AED0-4895-8603-7F8583098B13}" type="slidenum">
              <a:rPr lang="de-DE"/>
              <a:pPr>
                <a:defRPr/>
              </a:pPr>
              <a:t>‹Nr.›</a:t>
            </a:fld>
            <a:endParaRPr lang="de-DE"/>
          </a:p>
        </p:txBody>
      </p:sp>
    </p:spTree>
    <p:extLst>
      <p:ext uri="{BB962C8B-B14F-4D97-AF65-F5344CB8AC3E}">
        <p14:creationId xmlns:p14="http://schemas.microsoft.com/office/powerpoint/2010/main" val="128392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0672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6547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43794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28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36634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9669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intranet.aki/web/utils/showpic.htm?myid=4980&amp;num=1&amp;size=3"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447800" cy="6858000"/>
          </a:xfrm>
          <a:prstGeom prst="rect">
            <a:avLst/>
          </a:prstGeom>
          <a:solidFill>
            <a:srgbClr val="003399"/>
          </a:solidFill>
          <a:ln w="9525">
            <a:solidFill>
              <a:srgbClr val="003399"/>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altLang="de-DE" smtClean="0"/>
          </a:p>
        </p:txBody>
      </p:sp>
      <p:pic>
        <p:nvPicPr>
          <p:cNvPr id="1027" name="Picture 7"/>
          <p:cNvPicPr>
            <a:picLocks noChangeAspect="1" noChangeArrowheads="1"/>
          </p:cNvPicPr>
          <p:nvPr userDrawn="1"/>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6021388"/>
            <a:ext cx="7175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028" name="Picture 7" descr="http://intranet.aki/web/utils/showpic.htm?myid=4980&amp;num=1&amp;size=2">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47625"/>
            <a:ext cx="14478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auto">
          <a:xfrm>
            <a:off x="-36512" y="701675"/>
            <a:ext cx="1555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de-DE" sz="1000" dirty="0" smtClean="0">
                <a:solidFill>
                  <a:schemeClr val="bg1"/>
                </a:solidFill>
                <a:latin typeface="Arial" pitchFamily="34" charset="0"/>
              </a:rPr>
              <a:t>Klinik für Thorax- und Kardiovaskularchirurgie</a:t>
            </a:r>
          </a:p>
        </p:txBody>
      </p:sp>
    </p:spTree>
  </p:cSld>
  <p:clrMap bg1="lt1" tx1="dk1" bg2="lt2" tx2="dk2" accent1="accent1" accent2="accent2" accent3="accent3" accent4="accent4" accent5="accent5" accent6="accent6" hlink="hlink" folHlink="folHlink"/>
  <p:sldLayoutIdLst>
    <p:sldLayoutId id="2147484736"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 id="2147484711" r:id="rId12"/>
    <p:sldLayoutId id="2147484712" r:id="rId13"/>
    <p:sldLayoutId id="2147484737" r:id="rId14"/>
    <p:sldLayoutId id="2147484738" r:id="rId15"/>
    <p:sldLayoutId id="2147484739" r:id="rId16"/>
  </p:sldLayoutIdLst>
  <p:timing>
    <p:tnLst>
      <p:par>
        <p:cTn id="1" dur="indefinite" restart="never" nodeType="tmRoot"/>
      </p:par>
    </p:tnLst>
  </p:timing>
  <p:txStyles>
    <p:titleStyle>
      <a:lvl1pPr algn="ctr" rtl="0" eaLnBrk="0" fontAlgn="base" hangingPunct="0">
        <a:spcBef>
          <a:spcPct val="0"/>
        </a:spcBef>
        <a:spcAft>
          <a:spcPct val="0"/>
        </a:spcAft>
        <a:defRPr sz="3600">
          <a:solidFill>
            <a:srgbClr val="336699"/>
          </a:solidFill>
          <a:latin typeface="+mj-lt"/>
          <a:ea typeface="+mj-ea"/>
          <a:cs typeface="+mj-cs"/>
        </a:defRPr>
      </a:lvl1pPr>
      <a:lvl2pPr algn="ctr" rtl="0" eaLnBrk="0" fontAlgn="base" hangingPunct="0">
        <a:spcBef>
          <a:spcPct val="0"/>
        </a:spcBef>
        <a:spcAft>
          <a:spcPct val="0"/>
        </a:spcAft>
        <a:defRPr sz="3600">
          <a:solidFill>
            <a:srgbClr val="336699"/>
          </a:solidFill>
          <a:latin typeface="Arial" pitchFamily="34" charset="0"/>
        </a:defRPr>
      </a:lvl2pPr>
      <a:lvl3pPr algn="ctr" rtl="0" eaLnBrk="0" fontAlgn="base" hangingPunct="0">
        <a:spcBef>
          <a:spcPct val="0"/>
        </a:spcBef>
        <a:spcAft>
          <a:spcPct val="0"/>
        </a:spcAft>
        <a:defRPr sz="3600">
          <a:solidFill>
            <a:srgbClr val="336699"/>
          </a:solidFill>
          <a:latin typeface="Arial" pitchFamily="34" charset="0"/>
        </a:defRPr>
      </a:lvl3pPr>
      <a:lvl4pPr algn="ctr" rtl="0" eaLnBrk="0" fontAlgn="base" hangingPunct="0">
        <a:spcBef>
          <a:spcPct val="0"/>
        </a:spcBef>
        <a:spcAft>
          <a:spcPct val="0"/>
        </a:spcAft>
        <a:defRPr sz="3600">
          <a:solidFill>
            <a:srgbClr val="336699"/>
          </a:solidFill>
          <a:latin typeface="Arial" pitchFamily="34" charset="0"/>
        </a:defRPr>
      </a:lvl4pPr>
      <a:lvl5pPr algn="ctr" rtl="0" eaLnBrk="0" fontAlgn="base" hangingPunct="0">
        <a:spcBef>
          <a:spcPct val="0"/>
        </a:spcBef>
        <a:spcAft>
          <a:spcPct val="0"/>
        </a:spcAft>
        <a:defRPr sz="3600">
          <a:solidFill>
            <a:srgbClr val="336699"/>
          </a:solidFill>
          <a:latin typeface="Arial" pitchFamily="34" charset="0"/>
        </a:defRPr>
      </a:lvl5pPr>
      <a:lvl6pPr marL="457200" algn="ctr" rtl="0" fontAlgn="base">
        <a:spcBef>
          <a:spcPct val="0"/>
        </a:spcBef>
        <a:spcAft>
          <a:spcPct val="0"/>
        </a:spcAft>
        <a:defRPr sz="3600">
          <a:solidFill>
            <a:srgbClr val="336699"/>
          </a:solidFill>
          <a:latin typeface="Arial" pitchFamily="34" charset="0"/>
        </a:defRPr>
      </a:lvl6pPr>
      <a:lvl7pPr marL="914400" algn="ctr" rtl="0" fontAlgn="base">
        <a:spcBef>
          <a:spcPct val="0"/>
        </a:spcBef>
        <a:spcAft>
          <a:spcPct val="0"/>
        </a:spcAft>
        <a:defRPr sz="3600">
          <a:solidFill>
            <a:srgbClr val="336699"/>
          </a:solidFill>
          <a:latin typeface="Arial" pitchFamily="34" charset="0"/>
        </a:defRPr>
      </a:lvl7pPr>
      <a:lvl8pPr marL="1371600" algn="ctr" rtl="0" fontAlgn="base">
        <a:spcBef>
          <a:spcPct val="0"/>
        </a:spcBef>
        <a:spcAft>
          <a:spcPct val="0"/>
        </a:spcAft>
        <a:defRPr sz="3600">
          <a:solidFill>
            <a:srgbClr val="336699"/>
          </a:solidFill>
          <a:latin typeface="Arial" pitchFamily="34" charset="0"/>
        </a:defRPr>
      </a:lvl8pPr>
      <a:lvl9pPr marL="1828800" algn="ctr" rtl="0" fontAlgn="base">
        <a:spcBef>
          <a:spcPct val="0"/>
        </a:spcBef>
        <a:spcAft>
          <a:spcPct val="0"/>
        </a:spcAft>
        <a:defRPr sz="3600">
          <a:solidFill>
            <a:srgbClr val="336699"/>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ú"/>
        <a:defRPr sz="2000">
          <a:solidFill>
            <a:schemeClr val="tx1"/>
          </a:solidFill>
          <a:latin typeface="+mn-lt"/>
        </a:defRPr>
      </a:lvl2pPr>
      <a:lvl3pPr marL="1143000" indent="-228600" algn="l" rtl="0" eaLnBrk="0" fontAlgn="base" hangingPunct="0">
        <a:spcBef>
          <a:spcPct val="20000"/>
        </a:spcBef>
        <a:spcAft>
          <a:spcPct val="0"/>
        </a:spcAft>
        <a:buFont typeface="Symbol" pitchFamily="18" charset="2"/>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92F7B6-FCBB-4C95-BEFC-74279EBF1BCA}" type="datetimeFigureOut">
              <a:rPr lang="de-DE"/>
              <a:pPr>
                <a:defRPr/>
              </a:pPr>
              <a:t>17.09.2014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D7124D9-AB59-4FA4-959F-4433D99C58F1}"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 id="214748472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075"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D4DE897-F791-42B8-B26D-B592BDDA02CB}" type="datetimeFigureOut">
              <a:rPr lang="de-DE"/>
              <a:pPr>
                <a:defRPr/>
              </a:pPr>
              <a:t>17.09.2014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A04EC9D-3724-4744-B7DC-7F07109F1F9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6"/>
          <p:cNvSpPr txBox="1">
            <a:spLocks noChangeArrowheads="1"/>
          </p:cNvSpPr>
          <p:nvPr/>
        </p:nvSpPr>
        <p:spPr bwMode="auto">
          <a:xfrm>
            <a:off x="4643438" y="981075"/>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2000">
                <a:solidFill>
                  <a:srgbClr val="003399"/>
                </a:solidFill>
              </a:rPr>
              <a:t>	</a:t>
            </a:r>
          </a:p>
        </p:txBody>
      </p:sp>
      <p:pic>
        <p:nvPicPr>
          <p:cNvPr id="2" name="Picture 2"/>
          <p:cNvPicPr>
            <a:picLocks noChangeAspect="1" noChangeArrowheads="1"/>
          </p:cNvPicPr>
          <p:nvPr/>
        </p:nvPicPr>
        <p:blipFill>
          <a:blip r:embed="rId3"/>
          <a:srcRect/>
          <a:stretch>
            <a:fillRect/>
          </a:stretch>
        </p:blipFill>
        <p:spPr bwMode="auto">
          <a:xfrm>
            <a:off x="1804988" y="1700213"/>
            <a:ext cx="3271837"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9"/>
          <p:cNvSpPr>
            <a:spLocks noChangeArrowheads="1"/>
          </p:cNvSpPr>
          <p:nvPr/>
        </p:nvSpPr>
        <p:spPr bwMode="auto">
          <a:xfrm>
            <a:off x="1692275" y="293688"/>
            <a:ext cx="68992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sz="2000" dirty="0">
                <a:solidFill>
                  <a:srgbClr val="0033CC"/>
                </a:solidFill>
                <a:latin typeface="+mj-lt"/>
                <a:ea typeface="+mj-ea"/>
                <a:cs typeface="+mj-cs"/>
              </a:rPr>
              <a:t>29. Jahrestagung </a:t>
            </a:r>
            <a:r>
              <a:rPr lang="de-DE" sz="2000" dirty="0" smtClean="0">
                <a:solidFill>
                  <a:srgbClr val="0033CC"/>
                </a:solidFill>
                <a:latin typeface="+mj-lt"/>
                <a:ea typeface="+mj-ea"/>
                <a:cs typeface="+mj-cs"/>
              </a:rPr>
              <a:t>der </a:t>
            </a:r>
            <a:r>
              <a:rPr lang="de-DE" sz="2000" dirty="0">
                <a:solidFill>
                  <a:srgbClr val="0033CC"/>
                </a:solidFill>
                <a:latin typeface="+mj-lt"/>
                <a:ea typeface="+mj-ea"/>
                <a:cs typeface="+mj-cs"/>
              </a:rPr>
              <a:t>Gesellschaft für </a:t>
            </a:r>
            <a:r>
              <a:rPr lang="de-DE" sz="2000" dirty="0" smtClean="0">
                <a:solidFill>
                  <a:srgbClr val="0033CC"/>
                </a:solidFill>
                <a:latin typeface="+mj-lt"/>
                <a:ea typeface="+mj-ea"/>
                <a:cs typeface="+mj-cs"/>
              </a:rPr>
              <a:t>Neuropsychologie</a:t>
            </a:r>
          </a:p>
          <a:p>
            <a:pPr algn="ctr"/>
            <a:r>
              <a:rPr lang="de-DE" sz="2000" dirty="0" smtClean="0">
                <a:solidFill>
                  <a:srgbClr val="0033CC"/>
                </a:solidFill>
                <a:latin typeface="+mj-lt"/>
                <a:ea typeface="+mj-ea"/>
                <a:cs typeface="+mj-cs"/>
              </a:rPr>
              <a:t>18.-20.09.2014 Oldenburg </a:t>
            </a:r>
            <a:endParaRPr lang="de-DE" sz="2000" dirty="0">
              <a:solidFill>
                <a:srgbClr val="0033CC"/>
              </a:solidFill>
              <a:latin typeface="+mj-lt"/>
              <a:ea typeface="+mj-ea"/>
              <a:cs typeface="+mj-cs"/>
            </a:endParaRPr>
          </a:p>
        </p:txBody>
      </p:sp>
      <p:sp>
        <p:nvSpPr>
          <p:cNvPr id="4" name="Rechteck 3"/>
          <p:cNvSpPr/>
          <p:nvPr/>
        </p:nvSpPr>
        <p:spPr>
          <a:xfrm>
            <a:off x="4211638" y="3716338"/>
            <a:ext cx="4321175" cy="2520950"/>
          </a:xfrm>
          <a:prstGeom prst="rect">
            <a:avLst/>
          </a:prstGeom>
          <a:solidFill>
            <a:srgbClr val="FF000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err="1">
                <a:solidFill>
                  <a:schemeClr val="bg1"/>
                </a:solidFill>
              </a:rPr>
              <a:t>Mnestische</a:t>
            </a:r>
            <a:r>
              <a:rPr lang="de-DE" sz="2800" dirty="0">
                <a:solidFill>
                  <a:schemeClr val="bg1"/>
                </a:solidFill>
              </a:rPr>
              <a:t> Störungen am VAD-System – </a:t>
            </a:r>
          </a:p>
          <a:p>
            <a:pPr algn="ctr">
              <a:defRPr/>
            </a:pPr>
            <a:r>
              <a:rPr lang="de-DE" sz="2800" dirty="0">
                <a:solidFill>
                  <a:schemeClr val="bg1"/>
                </a:solidFill>
              </a:rPr>
              <a:t>Case Report</a:t>
            </a:r>
          </a:p>
          <a:p>
            <a:pPr algn="ctr">
              <a:defRPr/>
            </a:pPr>
            <a:endParaRPr lang="de-DE" sz="1800" dirty="0">
              <a:solidFill>
                <a:schemeClr val="bg1"/>
              </a:solidFill>
            </a:endParaRPr>
          </a:p>
          <a:p>
            <a:pPr algn="ctr">
              <a:defRPr/>
            </a:pPr>
            <a:r>
              <a:rPr lang="de-DE" sz="1800" dirty="0" smtClean="0"/>
              <a:t>Y</a:t>
            </a:r>
            <a:r>
              <a:rPr lang="de-DE" sz="1800" dirty="0"/>
              <a:t>. </a:t>
            </a:r>
            <a:r>
              <a:rPr lang="de-DE" sz="1800" dirty="0" smtClean="0"/>
              <a:t>Brocks, D. Grisse,</a:t>
            </a:r>
            <a:r>
              <a:rPr lang="de-DE" sz="1800" dirty="0"/>
              <a:t> J. </a:t>
            </a:r>
            <a:r>
              <a:rPr lang="de-DE" sz="1800" dirty="0" err="1" smtClean="0"/>
              <a:t>Cantow</a:t>
            </a:r>
            <a:r>
              <a:rPr lang="de-DE" sz="1800" dirty="0" smtClean="0"/>
              <a:t>, </a:t>
            </a:r>
          </a:p>
          <a:p>
            <a:pPr algn="ctr">
              <a:defRPr/>
            </a:pPr>
            <a:r>
              <a:rPr lang="de-DE" sz="1800" dirty="0" smtClean="0"/>
              <a:t>R. </a:t>
            </a:r>
            <a:r>
              <a:rPr lang="de-DE" sz="1800" dirty="0" err="1" smtClean="0"/>
              <a:t>Roefe</a:t>
            </a:r>
            <a:r>
              <a:rPr lang="de-DE" sz="1800" dirty="0" smtClean="0"/>
              <a:t>, M. Morshuis, J. Gummert, </a:t>
            </a:r>
          </a:p>
          <a:p>
            <a:pPr algn="ctr">
              <a:defRPr/>
            </a:pPr>
            <a:r>
              <a:rPr lang="de-DE" sz="1800" dirty="0" smtClean="0"/>
              <a:t>K. Tigges-Limmer</a:t>
            </a:r>
            <a:endParaRPr lang="de-DE"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mtClean="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438167668"/>
              </p:ext>
            </p:extLst>
          </p:nvPr>
        </p:nvGraphicFramePr>
        <p:xfrm>
          <a:off x="1547813" y="112514"/>
          <a:ext cx="6480175" cy="6628854"/>
        </p:xfrm>
        <a:graphic>
          <a:graphicData uri="http://schemas.openxmlformats.org/drawingml/2006/table">
            <a:tbl>
              <a:tblPr firstRow="1" bandRow="1">
                <a:tableStyleId>{5C22544A-7EE6-4342-B048-85BDC9FD1C3A}</a:tableStyleId>
              </a:tblPr>
              <a:tblGrid>
                <a:gridCol w="4752128"/>
                <a:gridCol w="1728047"/>
              </a:tblGrid>
              <a:tr h="370784">
                <a:tc>
                  <a:txBody>
                    <a:bodyPr/>
                    <a:lstStyle/>
                    <a:p>
                      <a:endParaRPr lang="de-DE" sz="1800" dirty="0"/>
                    </a:p>
                  </a:txBody>
                  <a:tcPr marL="91432" marR="91432" marT="45713" marB="45713"/>
                </a:tc>
                <a:tc>
                  <a:txBody>
                    <a:bodyPr/>
                    <a:lstStyle/>
                    <a:p>
                      <a:r>
                        <a:rPr lang="de-DE" sz="1800" dirty="0" smtClean="0"/>
                        <a:t>PR</a:t>
                      </a:r>
                      <a:endParaRPr lang="de-DE" sz="1800" dirty="0"/>
                    </a:p>
                  </a:txBody>
                  <a:tcPr marL="91432" marR="91432" marT="45713" marB="45713"/>
                </a:tc>
              </a:tr>
              <a:tr h="370784">
                <a:tc>
                  <a:txBody>
                    <a:bodyPr/>
                    <a:lstStyle/>
                    <a:p>
                      <a:r>
                        <a:rPr lang="de-DE" sz="1800" dirty="0" smtClean="0"/>
                        <a:t>TMT A</a:t>
                      </a:r>
                      <a:endParaRPr lang="de-DE" sz="1800" dirty="0"/>
                    </a:p>
                  </a:txBody>
                  <a:tcPr marL="91432" marR="91432" marT="45713" marB="45713"/>
                </a:tc>
                <a:tc>
                  <a:txBody>
                    <a:bodyPr/>
                    <a:lstStyle/>
                    <a:p>
                      <a:r>
                        <a:rPr lang="de-DE" sz="1800" dirty="0" smtClean="0"/>
                        <a:t>10-25</a:t>
                      </a:r>
                      <a:endParaRPr lang="de-DE" sz="1800" dirty="0"/>
                    </a:p>
                  </a:txBody>
                  <a:tcPr marL="91432" marR="91432" marT="45713" marB="45713"/>
                </a:tc>
              </a:tr>
              <a:tr h="370784">
                <a:tc>
                  <a:txBody>
                    <a:bodyPr/>
                    <a:lstStyle/>
                    <a:p>
                      <a:r>
                        <a:rPr lang="de-DE" sz="1800" dirty="0" smtClean="0"/>
                        <a:t>TMT B</a:t>
                      </a:r>
                      <a:endParaRPr lang="de-DE" sz="1800" dirty="0"/>
                    </a:p>
                  </a:txBody>
                  <a:tcPr marL="91432" marR="91432" marT="45713" marB="45713"/>
                </a:tc>
                <a:tc>
                  <a:txBody>
                    <a:bodyPr/>
                    <a:lstStyle/>
                    <a:p>
                      <a:r>
                        <a:rPr lang="de-DE" sz="1800" dirty="0" smtClean="0"/>
                        <a:t>50</a:t>
                      </a:r>
                      <a:endParaRPr lang="de-DE" sz="1800" dirty="0"/>
                    </a:p>
                  </a:txBody>
                  <a:tcPr marL="91432" marR="91432" marT="45713" marB="45713"/>
                </a:tc>
              </a:tr>
              <a:tr h="370784">
                <a:tc>
                  <a:txBody>
                    <a:bodyPr/>
                    <a:lstStyle/>
                    <a:p>
                      <a:r>
                        <a:rPr lang="de-DE" sz="1800" dirty="0" smtClean="0"/>
                        <a:t>VW</a:t>
                      </a:r>
                      <a:endParaRPr lang="de-DE" sz="1800" dirty="0"/>
                    </a:p>
                  </a:txBody>
                  <a:tcPr marL="91432" marR="91432" marT="45713" marB="45713"/>
                </a:tc>
                <a:tc>
                  <a:txBody>
                    <a:bodyPr/>
                    <a:lstStyle/>
                    <a:p>
                      <a:endParaRPr lang="de-DE" sz="1800" dirty="0"/>
                    </a:p>
                  </a:txBody>
                  <a:tcPr marL="91432" marR="91432" marT="45713" marB="45713"/>
                </a:tc>
              </a:tr>
              <a:tr h="370784">
                <a:tc>
                  <a:txBody>
                    <a:bodyPr/>
                    <a:lstStyle/>
                    <a:p>
                      <a:r>
                        <a:rPr lang="de-DE" sz="1800" dirty="0" smtClean="0"/>
                        <a:t>RW</a:t>
                      </a:r>
                      <a:endParaRPr lang="de-DE" sz="1800" dirty="0"/>
                    </a:p>
                  </a:txBody>
                  <a:tcPr marL="91432" marR="91432" marT="45713" marB="45713"/>
                </a:tc>
                <a:tc>
                  <a:txBody>
                    <a:bodyPr/>
                    <a:lstStyle/>
                    <a:p>
                      <a:endParaRPr lang="de-DE" sz="1800" dirty="0"/>
                    </a:p>
                  </a:txBody>
                  <a:tcPr marL="91432" marR="91432" marT="45713" marB="45713"/>
                </a:tc>
              </a:tr>
              <a:tr h="1462818">
                <a:tc>
                  <a:txBody>
                    <a:bodyPr/>
                    <a:lstStyle/>
                    <a:p>
                      <a:r>
                        <a:rPr lang="de-DE" sz="1800" dirty="0" smtClean="0"/>
                        <a:t>VLMT-Supraspanne</a:t>
                      </a:r>
                    </a:p>
                    <a:p>
                      <a:r>
                        <a:rPr lang="de-DE" sz="1800" dirty="0" smtClean="0"/>
                        <a:t>Lernen</a:t>
                      </a:r>
                    </a:p>
                    <a:p>
                      <a:r>
                        <a:rPr lang="de-DE" sz="1800" dirty="0" smtClean="0"/>
                        <a:t>Kurz. Abruf</a:t>
                      </a:r>
                    </a:p>
                    <a:p>
                      <a:r>
                        <a:rPr lang="de-DE" sz="1800" dirty="0" smtClean="0"/>
                        <a:t>Lang. Abruf</a:t>
                      </a:r>
                    </a:p>
                    <a:p>
                      <a:r>
                        <a:rPr lang="de-DE" sz="1800" dirty="0" smtClean="0"/>
                        <a:t>Wieder.</a:t>
                      </a:r>
                      <a:endParaRPr lang="de-DE" sz="1800" dirty="0"/>
                    </a:p>
                  </a:txBody>
                  <a:tcPr marL="91432" marR="91432" marT="45713" marB="45713"/>
                </a:tc>
                <a:tc>
                  <a:txBody>
                    <a:bodyPr/>
                    <a:lstStyle/>
                    <a:p>
                      <a:endParaRPr lang="de-DE" sz="1800" dirty="0"/>
                    </a:p>
                  </a:txBody>
                  <a:tcPr marL="91432" marR="91432" marT="45713" marB="45713"/>
                </a:tc>
              </a:tr>
              <a:tr h="1462818">
                <a:tc>
                  <a:txBody>
                    <a:bodyPr/>
                    <a:lstStyle/>
                    <a:p>
                      <a:r>
                        <a:rPr lang="de-DE" sz="1800" dirty="0" smtClean="0"/>
                        <a:t>BBT-</a:t>
                      </a:r>
                    </a:p>
                    <a:p>
                      <a:r>
                        <a:rPr lang="de-DE" sz="1800" dirty="0" smtClean="0"/>
                        <a:t>Log. Gedächtnis</a:t>
                      </a:r>
                    </a:p>
                    <a:p>
                      <a:r>
                        <a:rPr lang="de-DE" sz="1800" dirty="0" smtClean="0"/>
                        <a:t>Unmittelbar</a:t>
                      </a:r>
                    </a:p>
                    <a:p>
                      <a:r>
                        <a:rPr lang="de-DE" sz="1800" dirty="0" smtClean="0"/>
                        <a:t>30 min</a:t>
                      </a:r>
                    </a:p>
                    <a:p>
                      <a:r>
                        <a:rPr lang="de-DE" sz="1800" dirty="0" smtClean="0"/>
                        <a:t>24h </a:t>
                      </a:r>
                      <a:endParaRPr lang="de-DE" sz="1800" dirty="0"/>
                    </a:p>
                  </a:txBody>
                  <a:tcPr marL="91432" marR="91432" marT="45713" marB="45713"/>
                </a:tc>
                <a:tc>
                  <a:txBody>
                    <a:bodyPr/>
                    <a:lstStyle/>
                    <a:p>
                      <a:endParaRPr lang="de-DE" sz="1800" dirty="0"/>
                    </a:p>
                  </a:txBody>
                  <a:tcPr marL="91432" marR="91432" marT="45713" marB="45713"/>
                </a:tc>
              </a:tr>
              <a:tr h="370784">
                <a:tc>
                  <a:txBody>
                    <a:bodyPr/>
                    <a:lstStyle/>
                    <a:p>
                      <a:r>
                        <a:rPr lang="de-DE" sz="1800" dirty="0" smtClean="0"/>
                        <a:t>Sem. Altgedächtnis</a:t>
                      </a:r>
                      <a:endParaRPr lang="de-DE" sz="1800" dirty="0"/>
                    </a:p>
                  </a:txBody>
                  <a:tcPr marL="91432" marR="91432" marT="45713" marB="45713"/>
                </a:tc>
                <a:tc>
                  <a:txBody>
                    <a:bodyPr/>
                    <a:lstStyle/>
                    <a:p>
                      <a:endParaRPr lang="de-DE" sz="1800" dirty="0"/>
                    </a:p>
                  </a:txBody>
                  <a:tcPr marL="91432" marR="91432" marT="45713" marB="45713"/>
                </a:tc>
              </a:tr>
              <a:tr h="370784">
                <a:tc>
                  <a:txBody>
                    <a:bodyPr/>
                    <a:lstStyle/>
                    <a:p>
                      <a:r>
                        <a:rPr lang="de-DE" sz="1800" dirty="0" smtClean="0"/>
                        <a:t>Fig. Mnestik</a:t>
                      </a:r>
                      <a:endParaRPr lang="de-DE" sz="1800" dirty="0"/>
                    </a:p>
                  </a:txBody>
                  <a:tcPr marL="91432" marR="91432" marT="45713" marB="45713"/>
                </a:tc>
                <a:tc>
                  <a:txBody>
                    <a:bodyPr/>
                    <a:lstStyle/>
                    <a:p>
                      <a:endParaRPr lang="de-DE" sz="1800" dirty="0"/>
                    </a:p>
                  </a:txBody>
                  <a:tcPr marL="91432" marR="91432" marT="45713" marB="45713"/>
                </a:tc>
              </a:tr>
              <a:tr h="370784">
                <a:tc>
                  <a:txBody>
                    <a:bodyPr/>
                    <a:lstStyle/>
                    <a:p>
                      <a:r>
                        <a:rPr lang="de-DE" sz="1800" dirty="0" smtClean="0"/>
                        <a:t>Räumlich-konstruktion</a:t>
                      </a:r>
                      <a:endParaRPr lang="de-DE" sz="1800" dirty="0"/>
                    </a:p>
                  </a:txBody>
                  <a:tcPr marL="91432" marR="91432" marT="45713" marB="45713"/>
                </a:tc>
                <a:tc>
                  <a:txBody>
                    <a:bodyPr/>
                    <a:lstStyle/>
                    <a:p>
                      <a:endParaRPr lang="de-DE" sz="1800" dirty="0"/>
                    </a:p>
                  </a:txBody>
                  <a:tcPr marL="91432" marR="91432" marT="45713" marB="45713"/>
                </a:tc>
              </a:tr>
              <a:tr h="370784">
                <a:tc>
                  <a:txBody>
                    <a:bodyPr/>
                    <a:lstStyle/>
                    <a:p>
                      <a:r>
                        <a:rPr lang="de-DE" sz="1800" dirty="0" smtClean="0"/>
                        <a:t>Exekutivfunktion (BET)</a:t>
                      </a:r>
                      <a:endParaRPr lang="de-DE" sz="1800" dirty="0"/>
                    </a:p>
                  </a:txBody>
                  <a:tcPr marL="91432" marR="91432" marT="45713" marB="45713"/>
                </a:tc>
                <a:tc>
                  <a:txBody>
                    <a:bodyPr/>
                    <a:lstStyle/>
                    <a:p>
                      <a:endParaRPr lang="de-DE" sz="1800" dirty="0"/>
                    </a:p>
                  </a:txBody>
                  <a:tcPr marL="91432" marR="91432" marT="45713" marB="45713"/>
                </a:tc>
              </a:tr>
              <a:tr h="149722">
                <a:tc>
                  <a:txBody>
                    <a:bodyPr/>
                    <a:lstStyle/>
                    <a:p>
                      <a:r>
                        <a:rPr lang="de-DE" sz="1800" dirty="0" smtClean="0"/>
                        <a:t>BDI</a:t>
                      </a:r>
                      <a:endParaRPr lang="de-DE" sz="1800" dirty="0"/>
                    </a:p>
                  </a:txBody>
                  <a:tcPr marL="91432" marR="91432" marT="45713" marB="45713"/>
                </a:tc>
                <a:tc>
                  <a:txBody>
                    <a:bodyPr/>
                    <a:lstStyle/>
                    <a:p>
                      <a:endParaRPr lang="de-DE" sz="1800" dirty="0"/>
                    </a:p>
                  </a:txBody>
                  <a:tcPr marL="91432" marR="91432" marT="45713" marB="45713"/>
                </a:tc>
              </a:tr>
            </a:tbl>
          </a:graphicData>
        </a:graphic>
      </p:graphicFrame>
      <p:pic>
        <p:nvPicPr>
          <p:cNvPr id="5" name="Inhaltsplatzhalt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133600"/>
            <a:ext cx="5040313"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5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bwMode="auto">
          <a:xfrm>
            <a:off x="1620838" y="116632"/>
            <a:ext cx="7127875"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solidFill>
                  <a:srgbClr val="FF0000"/>
                </a:solidFill>
              </a:rPr>
              <a:t>Einleitung</a:t>
            </a:r>
            <a:br>
              <a:rPr lang="de-DE" dirty="0" smtClean="0">
                <a:solidFill>
                  <a:srgbClr val="FF0000"/>
                </a:solidFill>
              </a:rPr>
            </a:br>
            <a:endParaRPr lang="de-DE" dirty="0" smtClean="0"/>
          </a:p>
        </p:txBody>
      </p:sp>
      <p:sp>
        <p:nvSpPr>
          <p:cNvPr id="2" name="Inhaltsplatzhalter 1"/>
          <p:cNvSpPr>
            <a:spLocks noGrp="1"/>
          </p:cNvSpPr>
          <p:nvPr>
            <p:ph idx="1"/>
          </p:nvPr>
        </p:nvSpPr>
        <p:spPr>
          <a:xfrm>
            <a:off x="1763688" y="1052734"/>
            <a:ext cx="3816424" cy="6120681"/>
          </a:xfrm>
        </p:spPr>
        <p:txBody>
          <a:bodyPr>
            <a:normAutofit fontScale="70000" lnSpcReduction="20000"/>
          </a:bodyPr>
          <a:lstStyle/>
          <a:p>
            <a:pPr>
              <a:buFont typeface="Arial" panose="020B0604020202020204" pitchFamily="34" charset="0"/>
              <a:buChar char="•"/>
            </a:pPr>
            <a:r>
              <a:rPr lang="de-DE" sz="2600" dirty="0" err="1" smtClean="0"/>
              <a:t>Postanoxische</a:t>
            </a:r>
            <a:r>
              <a:rPr lang="de-DE" sz="2600" dirty="0" smtClean="0"/>
              <a:t> </a:t>
            </a:r>
            <a:r>
              <a:rPr lang="de-DE" sz="2600" dirty="0" err="1" smtClean="0"/>
              <a:t>Enzephalopathie</a:t>
            </a:r>
            <a:r>
              <a:rPr lang="de-DE" sz="2600" dirty="0" smtClean="0"/>
              <a:t> häufig Folge eines Kreislaufstillstandes</a:t>
            </a:r>
          </a:p>
          <a:p>
            <a:pPr>
              <a:buFont typeface="Arial" panose="020B0604020202020204" pitchFamily="34" charset="0"/>
              <a:buChar char="•"/>
            </a:pPr>
            <a:r>
              <a:rPr lang="de-DE" sz="2600" dirty="0" smtClean="0"/>
              <a:t>außerhalb des Krankenhauses zu 82% </a:t>
            </a:r>
            <a:r>
              <a:rPr lang="de-DE" sz="2600" dirty="0"/>
              <a:t>auf eine kardiale Genese </a:t>
            </a:r>
            <a:r>
              <a:rPr lang="de-DE" sz="2600" dirty="0" smtClean="0"/>
              <a:t>zurückzuführen </a:t>
            </a:r>
            <a:r>
              <a:rPr lang="de-DE" baseline="30000" dirty="0" smtClean="0"/>
              <a:t>1</a:t>
            </a:r>
          </a:p>
          <a:p>
            <a:pPr>
              <a:buFont typeface="Arial" panose="020B0604020202020204" pitchFamily="34" charset="0"/>
              <a:buChar char="•"/>
            </a:pPr>
            <a:endParaRPr lang="de-DE" baseline="30000" dirty="0" smtClean="0"/>
          </a:p>
          <a:p>
            <a:pPr>
              <a:buFont typeface="Arial" panose="020B0604020202020204" pitchFamily="34" charset="0"/>
              <a:buChar char="•"/>
            </a:pPr>
            <a:r>
              <a:rPr lang="de-DE" sz="2600" dirty="0" smtClean="0"/>
              <a:t>Neuropsychologische Störungen</a:t>
            </a:r>
          </a:p>
          <a:p>
            <a:pPr lvl="1">
              <a:buFont typeface="Arial" panose="020B0604020202020204" pitchFamily="34" charset="0"/>
              <a:buChar char="•"/>
            </a:pPr>
            <a:r>
              <a:rPr lang="de-DE" sz="2100" b="1" dirty="0" smtClean="0">
                <a:solidFill>
                  <a:srgbClr val="FF0000"/>
                </a:solidFill>
              </a:rPr>
              <a:t>mnestische Defizite</a:t>
            </a:r>
          </a:p>
          <a:p>
            <a:pPr lvl="1">
              <a:buFont typeface="Arial" panose="020B0604020202020204" pitchFamily="34" charset="0"/>
              <a:buChar char="•"/>
            </a:pPr>
            <a:r>
              <a:rPr lang="de-DE" sz="2100" dirty="0"/>
              <a:t>instabile Fixation</a:t>
            </a:r>
          </a:p>
          <a:p>
            <a:pPr lvl="1">
              <a:buFont typeface="Arial" panose="020B0604020202020204" pitchFamily="34" charset="0"/>
              <a:buChar char="•"/>
            </a:pPr>
            <a:r>
              <a:rPr lang="de-DE" sz="2100" dirty="0"/>
              <a:t>Ataxie</a:t>
            </a:r>
          </a:p>
          <a:p>
            <a:pPr lvl="1">
              <a:buFont typeface="Arial" panose="020B0604020202020204" pitchFamily="34" charset="0"/>
              <a:buChar char="•"/>
            </a:pPr>
            <a:r>
              <a:rPr lang="de-DE" sz="2100" dirty="0"/>
              <a:t>exekutive Störungen</a:t>
            </a:r>
          </a:p>
          <a:p>
            <a:pPr lvl="1">
              <a:buFont typeface="Arial" panose="020B0604020202020204" pitchFamily="34" charset="0"/>
              <a:buChar char="•"/>
            </a:pPr>
            <a:endParaRPr lang="de-DE" dirty="0" smtClean="0"/>
          </a:p>
          <a:p>
            <a:pPr>
              <a:buFont typeface="Arial" panose="020B0604020202020204" pitchFamily="34" charset="0"/>
              <a:buChar char="•"/>
            </a:pPr>
            <a:r>
              <a:rPr lang="de-DE" sz="2600" dirty="0"/>
              <a:t>27,6% der Schlaganfälle als Ätiologie kardiale Embolien</a:t>
            </a:r>
            <a:r>
              <a:rPr lang="de-DE" baseline="30000" dirty="0" smtClean="0"/>
              <a:t>2</a:t>
            </a:r>
          </a:p>
          <a:p>
            <a:pPr>
              <a:buFont typeface="Arial" panose="020B0604020202020204" pitchFamily="34" charset="0"/>
              <a:buChar char="•"/>
            </a:pPr>
            <a:endParaRPr lang="de-DE" baseline="30000" dirty="0" smtClean="0"/>
          </a:p>
          <a:p>
            <a:pPr>
              <a:buFont typeface="Arial" panose="020B0604020202020204" pitchFamily="34" charset="0"/>
              <a:buChar char="•"/>
            </a:pPr>
            <a:r>
              <a:rPr lang="de-DE" sz="2600" dirty="0"/>
              <a:t>Prävalenz </a:t>
            </a:r>
            <a:r>
              <a:rPr lang="de-DE" sz="2600" dirty="0" err="1"/>
              <a:t>cerebraler</a:t>
            </a:r>
            <a:r>
              <a:rPr lang="de-DE" sz="2600" dirty="0"/>
              <a:t> Ereignisse on Device </a:t>
            </a:r>
            <a:r>
              <a:rPr lang="en-US" sz="2600" dirty="0"/>
              <a:t>1,9% - 57% </a:t>
            </a:r>
            <a:r>
              <a:rPr lang="en-US" baseline="30000" dirty="0" smtClean="0"/>
              <a:t>3-</a:t>
            </a:r>
            <a:r>
              <a:rPr lang="de-DE" baseline="30000" dirty="0" smtClean="0"/>
              <a:t>9</a:t>
            </a:r>
          </a:p>
          <a:p>
            <a:pPr>
              <a:buFont typeface="Arial" panose="020B0604020202020204" pitchFamily="34" charset="0"/>
              <a:buChar char="•"/>
            </a:pPr>
            <a:endParaRPr lang="de-DE" baseline="30000" dirty="0" smtClean="0"/>
          </a:p>
          <a:p>
            <a:pPr>
              <a:buFont typeface="Arial" panose="020B0604020202020204" pitchFamily="34" charset="0"/>
              <a:buChar char="•"/>
            </a:pPr>
            <a:r>
              <a:rPr lang="de-DE" sz="2600" dirty="0"/>
              <a:t>HDZ NRW:</a:t>
            </a:r>
          </a:p>
          <a:p>
            <a:pPr lvl="1">
              <a:buFont typeface="Arial" panose="020B0604020202020204" pitchFamily="34" charset="0"/>
              <a:buChar char="•"/>
            </a:pPr>
            <a:r>
              <a:rPr lang="de-DE" sz="2100" dirty="0" smtClean="0"/>
              <a:t>01-09/2013               96 MCS</a:t>
            </a:r>
          </a:p>
          <a:p>
            <a:pPr lvl="1">
              <a:buFont typeface="Arial" panose="020B0604020202020204" pitchFamily="34" charset="0"/>
              <a:buChar char="•"/>
            </a:pPr>
            <a:r>
              <a:rPr lang="de-DE" sz="2100" dirty="0" err="1" smtClean="0"/>
              <a:t>Ongoing</a:t>
            </a:r>
            <a:r>
              <a:rPr lang="de-DE" sz="2100" dirty="0" smtClean="0"/>
              <a:t> 09/2013   158 MCS</a:t>
            </a:r>
            <a:endParaRPr lang="de-DE" sz="2100" baseline="30000" dirty="0" smtClean="0"/>
          </a:p>
        </p:txBody>
      </p:sp>
      <p:pic>
        <p:nvPicPr>
          <p:cNvPr id="8196" name="Picture 2" descr="https://encrypted-tbn1.gstatic.com/images?q=tbn:ANd9GcRurtr2c84LygFRldhXP7uL_Z4s3xMVK9TP4_sqv5JIGx_1dvI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985" y="1052736"/>
            <a:ext cx="2238447" cy="119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5436096" y="5661248"/>
            <a:ext cx="3456384" cy="1169551"/>
          </a:xfrm>
          <a:prstGeom prst="rect">
            <a:avLst/>
          </a:prstGeom>
          <a:noFill/>
        </p:spPr>
        <p:txBody>
          <a:bodyPr wrap="square" rtlCol="0">
            <a:spAutoFit/>
          </a:bodyPr>
          <a:lstStyle/>
          <a:p>
            <a:r>
              <a:rPr lang="en-US" sz="700" dirty="0" smtClean="0"/>
              <a:t>1. Pell JP, </a:t>
            </a:r>
            <a:r>
              <a:rPr lang="en-US" sz="700" dirty="0" err="1" smtClean="0"/>
              <a:t>Sirel</a:t>
            </a:r>
            <a:r>
              <a:rPr lang="en-US" sz="700" dirty="0" smtClean="0"/>
              <a:t> JM, Marsden AK et al. Heart 2003;89:839-42.</a:t>
            </a:r>
          </a:p>
          <a:p>
            <a:r>
              <a:rPr lang="en-US" sz="700" dirty="0" smtClean="0"/>
              <a:t>2. Nolte et al. </a:t>
            </a:r>
            <a:r>
              <a:rPr lang="en-US" sz="700" dirty="0" err="1" smtClean="0"/>
              <a:t>Nervenarezt</a:t>
            </a:r>
            <a:r>
              <a:rPr lang="en-US" sz="700" dirty="0" smtClean="0"/>
              <a:t>, 76, 1231-1238.2005</a:t>
            </a:r>
            <a:endParaRPr lang="de-DE" sz="700" dirty="0" smtClean="0"/>
          </a:p>
          <a:p>
            <a:r>
              <a:rPr lang="en-GB" sz="700" dirty="0" smtClean="0"/>
              <a:t>3. Deng </a:t>
            </a:r>
            <a:r>
              <a:rPr lang="en-GB" sz="700" dirty="0"/>
              <a:t>MC, </a:t>
            </a:r>
            <a:r>
              <a:rPr lang="en-GB" sz="700" dirty="0" smtClean="0"/>
              <a:t>et </a:t>
            </a:r>
            <a:r>
              <a:rPr lang="en-GB" sz="700" dirty="0"/>
              <a:t>al. </a:t>
            </a:r>
            <a:r>
              <a:rPr lang="en-GB" sz="700" dirty="0" smtClean="0"/>
              <a:t>The </a:t>
            </a:r>
            <a:r>
              <a:rPr lang="en-GB" sz="700" dirty="0"/>
              <a:t>Journal of heart and lung </a:t>
            </a:r>
            <a:r>
              <a:rPr lang="en-GB" sz="700" dirty="0" smtClean="0"/>
              <a:t>transplantation. 2005</a:t>
            </a:r>
            <a:r>
              <a:rPr lang="en-GB" sz="700" dirty="0"/>
              <a:t>; 24(9): 1182-7.</a:t>
            </a:r>
            <a:endParaRPr lang="de-DE" sz="700" dirty="0"/>
          </a:p>
          <a:p>
            <a:r>
              <a:rPr lang="en-GB" sz="700" dirty="0" smtClean="0"/>
              <a:t>4. </a:t>
            </a:r>
            <a:r>
              <a:rPr lang="en-GB" sz="700" dirty="0" err="1" smtClean="0"/>
              <a:t>Kalya</a:t>
            </a:r>
            <a:r>
              <a:rPr lang="en-GB" sz="700" dirty="0" smtClean="0"/>
              <a:t> </a:t>
            </a:r>
            <a:r>
              <a:rPr lang="en-GB" sz="700" dirty="0"/>
              <a:t>AV, </a:t>
            </a:r>
            <a:r>
              <a:rPr lang="en-GB" sz="700" dirty="0" smtClean="0"/>
              <a:t>et </a:t>
            </a:r>
            <a:r>
              <a:rPr lang="en-GB" sz="700" dirty="0"/>
              <a:t>al. </a:t>
            </a:r>
            <a:r>
              <a:rPr lang="en-GB" sz="700" dirty="0" smtClean="0"/>
              <a:t>The </a:t>
            </a:r>
            <a:r>
              <a:rPr lang="en-GB" sz="700" dirty="0"/>
              <a:t>Journal of heart and lung transplantation </a:t>
            </a:r>
            <a:r>
              <a:rPr lang="en-GB" sz="700" dirty="0" smtClean="0"/>
              <a:t>. </a:t>
            </a:r>
            <a:r>
              <a:rPr lang="en-GB" sz="700" dirty="0"/>
              <a:t>2005; 24(11): 1973-5.</a:t>
            </a:r>
            <a:endParaRPr lang="de-DE" sz="700" dirty="0"/>
          </a:p>
          <a:p>
            <a:r>
              <a:rPr lang="en-GB" sz="700" dirty="0" smtClean="0"/>
              <a:t>5. </a:t>
            </a:r>
            <a:r>
              <a:rPr lang="en-GB" sz="700" dirty="0" err="1" smtClean="0"/>
              <a:t>Liden</a:t>
            </a:r>
            <a:r>
              <a:rPr lang="en-GB" sz="700" dirty="0" smtClean="0"/>
              <a:t> </a:t>
            </a:r>
            <a:r>
              <a:rPr lang="en-GB" sz="700" dirty="0"/>
              <a:t>H, </a:t>
            </a:r>
            <a:r>
              <a:rPr lang="en-GB" sz="700" dirty="0" smtClean="0"/>
              <a:t>et al. </a:t>
            </a:r>
            <a:r>
              <a:rPr lang="en-GB" sz="700" dirty="0"/>
              <a:t>Transplantation proceedings. 2005; 37(8): 3321-2.</a:t>
            </a:r>
            <a:endParaRPr lang="de-DE" sz="700" dirty="0"/>
          </a:p>
          <a:p>
            <a:r>
              <a:rPr lang="en-GB" sz="700" dirty="0" smtClean="0"/>
              <a:t>6. </a:t>
            </a:r>
            <a:r>
              <a:rPr lang="en-GB" sz="700" dirty="0" err="1" smtClean="0"/>
              <a:t>Pae</a:t>
            </a:r>
            <a:r>
              <a:rPr lang="en-GB" sz="700" dirty="0" smtClean="0"/>
              <a:t> </a:t>
            </a:r>
            <a:r>
              <a:rPr lang="en-GB" sz="700" dirty="0"/>
              <a:t>WE, </a:t>
            </a:r>
            <a:r>
              <a:rPr lang="en-GB" sz="700" dirty="0" smtClean="0"/>
              <a:t>et </a:t>
            </a:r>
            <a:r>
              <a:rPr lang="en-GB" sz="700" dirty="0"/>
              <a:t>al. </a:t>
            </a:r>
            <a:r>
              <a:rPr lang="en-GB" sz="700" dirty="0" smtClean="0"/>
              <a:t>The </a:t>
            </a:r>
            <a:r>
              <a:rPr lang="en-GB" sz="700" dirty="0"/>
              <a:t>Journal of heart and lung transplantation </a:t>
            </a:r>
            <a:r>
              <a:rPr lang="en-GB" sz="700" dirty="0" smtClean="0"/>
              <a:t>. 2007</a:t>
            </a:r>
            <a:r>
              <a:rPr lang="en-GB" sz="700" dirty="0"/>
              <a:t>; 26(1): 1-8.</a:t>
            </a:r>
            <a:endParaRPr lang="de-DE" sz="700" dirty="0"/>
          </a:p>
          <a:p>
            <a:r>
              <a:rPr lang="en-GB" sz="700" dirty="0" smtClean="0"/>
              <a:t>7 </a:t>
            </a:r>
            <a:r>
              <a:rPr lang="en-GB" sz="700" dirty="0" err="1" smtClean="0"/>
              <a:t>Weitkemper</a:t>
            </a:r>
            <a:r>
              <a:rPr lang="en-GB" sz="700" dirty="0" smtClean="0"/>
              <a:t> </a:t>
            </a:r>
            <a:r>
              <a:rPr lang="en-GB" sz="700" dirty="0"/>
              <a:t>HH, </a:t>
            </a:r>
            <a:r>
              <a:rPr lang="en-GB" sz="700" dirty="0" err="1" smtClean="0"/>
              <a:t>Eet</a:t>
            </a:r>
            <a:r>
              <a:rPr lang="en-GB" sz="700" dirty="0" smtClean="0"/>
              <a:t> al. J </a:t>
            </a:r>
            <a:r>
              <a:rPr lang="en-GB" sz="700" dirty="0"/>
              <a:t>Extra </a:t>
            </a:r>
            <a:r>
              <a:rPr lang="en-GB" sz="700" dirty="0" err="1"/>
              <a:t>Corpor</a:t>
            </a:r>
            <a:r>
              <a:rPr lang="en-GB" sz="700" dirty="0"/>
              <a:t> Technol. 2004; 36(2): 169-73.</a:t>
            </a:r>
            <a:endParaRPr lang="de-DE" sz="700" dirty="0"/>
          </a:p>
          <a:p>
            <a:r>
              <a:rPr lang="en-GB" sz="700" dirty="0" smtClean="0"/>
              <a:t>8. </a:t>
            </a:r>
            <a:r>
              <a:rPr lang="en-GB" sz="700" dirty="0" err="1" smtClean="0"/>
              <a:t>Topkara</a:t>
            </a:r>
            <a:r>
              <a:rPr lang="en-GB" sz="700" dirty="0" smtClean="0"/>
              <a:t> VK, </a:t>
            </a:r>
            <a:r>
              <a:rPr lang="en-GB" sz="700" dirty="0"/>
              <a:t>et al. </a:t>
            </a:r>
            <a:r>
              <a:rPr lang="en-GB" sz="700" dirty="0" smtClean="0"/>
              <a:t>J </a:t>
            </a:r>
            <a:r>
              <a:rPr lang="en-GB" sz="700" dirty="0" err="1"/>
              <a:t>Thorac</a:t>
            </a:r>
            <a:r>
              <a:rPr lang="en-GB" sz="700" dirty="0"/>
              <a:t> </a:t>
            </a:r>
            <a:r>
              <a:rPr lang="en-GB" sz="700" dirty="0" err="1"/>
              <a:t>Cardiovasc</a:t>
            </a:r>
            <a:r>
              <a:rPr lang="en-GB" sz="700" dirty="0"/>
              <a:t> Surg. 2005; 130(3): 881-2.</a:t>
            </a:r>
            <a:endParaRPr lang="de-DE" sz="700" dirty="0"/>
          </a:p>
          <a:p>
            <a:r>
              <a:rPr lang="en-GB" sz="700" dirty="0" smtClean="0"/>
              <a:t>9. Lazar RM, </a:t>
            </a:r>
            <a:r>
              <a:rPr lang="en-GB" sz="700" dirty="0"/>
              <a:t>et al. </a:t>
            </a:r>
            <a:r>
              <a:rPr lang="en-GB" sz="700" dirty="0" smtClean="0"/>
              <a:t>Circulation</a:t>
            </a:r>
            <a:r>
              <a:rPr lang="en-GB" sz="700" dirty="0"/>
              <a:t>. 2004; 109(20): 2423-7</a:t>
            </a:r>
            <a:r>
              <a:rPr lang="en-GB" sz="700" dirty="0" smtClean="0"/>
              <a:t>.</a:t>
            </a:r>
          </a:p>
          <a:p>
            <a:endParaRPr lang="de-DE" sz="700"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639" y="2636912"/>
            <a:ext cx="2147138" cy="247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4419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Sprechtext</a:t>
            </a:r>
            <a:endParaRPr lang="de-DE"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33914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a:t>
            </a:r>
            <a:endParaRPr lang="de-DE" dirty="0"/>
          </a:p>
        </p:txBody>
      </p:sp>
      <p:sp>
        <p:nvSpPr>
          <p:cNvPr id="3" name="Inhaltsplatzhalter 2"/>
          <p:cNvSpPr>
            <a:spLocks noGrp="1"/>
          </p:cNvSpPr>
          <p:nvPr>
            <p:ph idx="1"/>
          </p:nvPr>
        </p:nvSpPr>
        <p:spPr>
          <a:xfrm>
            <a:off x="1403648" y="980728"/>
            <a:ext cx="7211144" cy="5616623"/>
          </a:xfrm>
        </p:spPr>
        <p:txBody>
          <a:bodyPr/>
          <a:lstStyle/>
          <a:p>
            <a:r>
              <a:rPr lang="de-DE" sz="1400" dirty="0"/>
              <a:t>In den westlichen Industrienationen </a:t>
            </a:r>
            <a:r>
              <a:rPr lang="de-DE" sz="1400" dirty="0" smtClean="0"/>
              <a:t>ist außerhalb des Krankenhauses ein Kreislaufstillstand zu  82</a:t>
            </a:r>
            <a:r>
              <a:rPr lang="de-DE" sz="1400" dirty="0"/>
              <a:t>% auf eine kardiale Genese </a:t>
            </a:r>
            <a:r>
              <a:rPr lang="de-DE" sz="1400" dirty="0" smtClean="0"/>
              <a:t>zurückzuführen, </a:t>
            </a:r>
            <a:r>
              <a:rPr lang="de-DE" sz="1400" b="1" dirty="0"/>
              <a:t>Jeder Dritte </a:t>
            </a:r>
            <a:r>
              <a:rPr lang="de-DE" sz="1400" dirty="0"/>
              <a:t>der </a:t>
            </a:r>
            <a:r>
              <a:rPr lang="de-DE" sz="1400" dirty="0" smtClean="0"/>
              <a:t>eine Reanimation überlebenden </a:t>
            </a:r>
            <a:r>
              <a:rPr lang="de-DE" sz="1400" dirty="0"/>
              <a:t>Patienten erleidet schwerste neurologische Folgeschäden </a:t>
            </a:r>
            <a:r>
              <a:rPr lang="de-DE" sz="1400" dirty="0" smtClean="0"/>
              <a:t>bis hin </a:t>
            </a:r>
            <a:r>
              <a:rPr lang="de-DE" sz="1400" dirty="0"/>
              <a:t>zu persistierenden </a:t>
            </a:r>
            <a:r>
              <a:rPr lang="de-DE" sz="1400" b="1" dirty="0"/>
              <a:t>Komazuständen</a:t>
            </a:r>
            <a:r>
              <a:rPr lang="de-DE" sz="1400" dirty="0"/>
              <a:t> mit Übergang in ein nicht reversibles </a:t>
            </a:r>
            <a:r>
              <a:rPr lang="de-DE" sz="1400" b="1" dirty="0" err="1" smtClean="0"/>
              <a:t>apallisches</a:t>
            </a:r>
            <a:r>
              <a:rPr lang="de-DE" sz="1400" b="1" dirty="0" smtClean="0"/>
              <a:t> Syndrom </a:t>
            </a:r>
            <a:r>
              <a:rPr lang="de-DE" sz="1400" dirty="0"/>
              <a:t>[8]. </a:t>
            </a:r>
          </a:p>
          <a:p>
            <a:r>
              <a:rPr lang="de-DE" sz="1400" dirty="0" smtClean="0"/>
              <a:t>Durch </a:t>
            </a:r>
            <a:r>
              <a:rPr lang="de-DE" sz="1400" dirty="0"/>
              <a:t>die extreme Sensibilität spezifischer Zellen für den O2 Mangel, Bei z.B. Bilaterale Läsionen der Ca1 Region des </a:t>
            </a:r>
            <a:r>
              <a:rPr lang="de-DE" sz="1400" b="1" dirty="0" err="1"/>
              <a:t>Hippocampus</a:t>
            </a:r>
            <a:r>
              <a:rPr lang="de-DE" sz="1400" dirty="0"/>
              <a:t>, des </a:t>
            </a:r>
            <a:r>
              <a:rPr lang="de-DE" sz="1400" b="1" dirty="0" err="1"/>
              <a:t>Occipitalpols</a:t>
            </a:r>
            <a:r>
              <a:rPr lang="de-DE" sz="1400" dirty="0"/>
              <a:t> oder </a:t>
            </a:r>
            <a:r>
              <a:rPr lang="de-DE" sz="1400" dirty="0" smtClean="0"/>
              <a:t>des </a:t>
            </a:r>
            <a:r>
              <a:rPr lang="de-DE" sz="1400" b="1" dirty="0"/>
              <a:t>Kleinhirns</a:t>
            </a:r>
            <a:r>
              <a:rPr lang="de-DE" sz="1400" dirty="0"/>
              <a:t> </a:t>
            </a:r>
            <a:r>
              <a:rPr lang="de-DE" sz="1400" dirty="0" smtClean="0"/>
              <a:t>entstehen insbesondere mnestische Defizite, instabile Fixation, Ataxie, exekutive Störungen, treten </a:t>
            </a:r>
            <a:r>
              <a:rPr lang="de-DE" sz="1400" dirty="0" err="1" smtClean="0"/>
              <a:t>neuropsych</a:t>
            </a:r>
            <a:r>
              <a:rPr lang="de-DE" sz="1400" dirty="0" smtClean="0"/>
              <a:t>. Störungen selbst bei leichteren Verläufen auf</a:t>
            </a:r>
          </a:p>
          <a:p>
            <a:r>
              <a:rPr lang="de-DE" sz="1400" dirty="0" smtClean="0"/>
              <a:t>Mnestische </a:t>
            </a:r>
            <a:r>
              <a:rPr lang="de-DE" sz="1400" dirty="0"/>
              <a:t>Störungen können natürlich auch nach </a:t>
            </a:r>
            <a:r>
              <a:rPr lang="de-DE" sz="1400" dirty="0" err="1"/>
              <a:t>cerebralen</a:t>
            </a:r>
            <a:r>
              <a:rPr lang="de-DE" sz="1400" dirty="0"/>
              <a:t> Blutungen und Ischämien</a:t>
            </a:r>
            <a:r>
              <a:rPr lang="de-DE" sz="1400" strike="sngStrike" dirty="0"/>
              <a:t>, insbesondere </a:t>
            </a:r>
            <a:r>
              <a:rPr lang="de-DE" sz="1400" strike="sngStrike" dirty="0" smtClean="0"/>
              <a:t>der </a:t>
            </a:r>
            <a:r>
              <a:rPr lang="de-DE" sz="1400" b="1" strike="sngStrike" dirty="0"/>
              <a:t>ACA, </a:t>
            </a:r>
            <a:r>
              <a:rPr lang="de-DE" sz="1400" b="1" strike="sngStrike" dirty="0" smtClean="0"/>
              <a:t>ACP und </a:t>
            </a:r>
            <a:r>
              <a:rPr lang="de-DE" sz="1400" b="1" strike="sngStrike" dirty="0"/>
              <a:t>subkortikalen </a:t>
            </a:r>
            <a:r>
              <a:rPr lang="de-DE" sz="1400" b="1" strike="sngStrike" dirty="0" smtClean="0"/>
              <a:t>Läsionen </a:t>
            </a:r>
            <a:r>
              <a:rPr lang="de-DE" sz="1400" strike="sngStrike" dirty="0" smtClean="0"/>
              <a:t>auftreten</a:t>
            </a:r>
          </a:p>
          <a:p>
            <a:r>
              <a:rPr lang="de-DE" sz="1400" dirty="0" smtClean="0"/>
              <a:t>Generell sind </a:t>
            </a:r>
            <a:r>
              <a:rPr lang="de-DE" sz="1400" b="1" dirty="0"/>
              <a:t>26,6% </a:t>
            </a:r>
            <a:r>
              <a:rPr lang="de-DE" sz="1400" dirty="0"/>
              <a:t>der Schlaganfälle kardiale </a:t>
            </a:r>
            <a:r>
              <a:rPr lang="de-DE" sz="1400" dirty="0" smtClean="0"/>
              <a:t>Embolien</a:t>
            </a:r>
          </a:p>
          <a:p>
            <a:r>
              <a:rPr lang="de-DE" sz="1400" dirty="0" smtClean="0"/>
              <a:t>Bei MCS Pateinten treten </a:t>
            </a:r>
            <a:r>
              <a:rPr lang="de-DE" sz="1400" dirty="0" err="1"/>
              <a:t>peri</a:t>
            </a:r>
            <a:r>
              <a:rPr lang="de-DE" sz="1400" dirty="0"/>
              <a:t> oder postoperative </a:t>
            </a:r>
            <a:r>
              <a:rPr lang="de-DE" sz="1400" dirty="0" err="1"/>
              <a:t>cerebrale</a:t>
            </a:r>
            <a:r>
              <a:rPr lang="de-DE" sz="1400" dirty="0"/>
              <a:t> Ereignisse on </a:t>
            </a:r>
            <a:r>
              <a:rPr lang="de-DE" sz="1400" dirty="0" err="1"/>
              <a:t>device</a:t>
            </a:r>
            <a:r>
              <a:rPr lang="de-DE" sz="1400" dirty="0"/>
              <a:t> je nach Typ des </a:t>
            </a:r>
            <a:r>
              <a:rPr lang="de-DE" sz="1400" dirty="0" smtClean="0"/>
              <a:t>Devices </a:t>
            </a:r>
            <a:r>
              <a:rPr lang="de-DE" sz="1400" dirty="0"/>
              <a:t>und </a:t>
            </a:r>
            <a:r>
              <a:rPr lang="de-DE" sz="1400" dirty="0" smtClean="0"/>
              <a:t>der Komplikation </a:t>
            </a:r>
            <a:r>
              <a:rPr lang="de-DE" sz="1400" dirty="0"/>
              <a:t>zwischen </a:t>
            </a:r>
            <a:r>
              <a:rPr lang="de-DE" sz="1400" b="1" dirty="0"/>
              <a:t>1.9 und </a:t>
            </a:r>
            <a:r>
              <a:rPr lang="de-DE" sz="1400" b="1" dirty="0" smtClean="0"/>
              <a:t>57% </a:t>
            </a:r>
            <a:r>
              <a:rPr lang="de-DE" sz="1400" dirty="0" smtClean="0"/>
              <a:t>auf</a:t>
            </a:r>
          </a:p>
          <a:p>
            <a:r>
              <a:rPr lang="de-DE" sz="1400" dirty="0" smtClean="0"/>
              <a:t>im </a:t>
            </a:r>
            <a:r>
              <a:rPr lang="de-DE" sz="1400" dirty="0"/>
              <a:t>präoperativen </a:t>
            </a:r>
            <a:r>
              <a:rPr lang="de-DE" sz="1400" b="1" dirty="0"/>
              <a:t>Entscheidungsprozess</a:t>
            </a:r>
            <a:r>
              <a:rPr lang="de-DE" sz="1400" dirty="0"/>
              <a:t>, für oder gegen ein VAD</a:t>
            </a:r>
            <a:r>
              <a:rPr lang="de-DE" sz="1400" dirty="0" smtClean="0"/>
              <a:t>,</a:t>
            </a:r>
            <a:r>
              <a:rPr lang="de-DE" sz="1400" dirty="0"/>
              <a:t> sowie im </a:t>
            </a:r>
            <a:r>
              <a:rPr lang="de-DE" sz="1400" b="1" dirty="0"/>
              <a:t>postoperativen Alltag </a:t>
            </a:r>
            <a:r>
              <a:rPr lang="de-DE" sz="1400" dirty="0"/>
              <a:t>nach VAD Implantation </a:t>
            </a:r>
            <a:r>
              <a:rPr lang="de-DE" sz="1400" dirty="0" smtClean="0"/>
              <a:t>stellen mnestische </a:t>
            </a:r>
            <a:r>
              <a:rPr lang="de-DE" sz="1400" dirty="0"/>
              <a:t>Defizite </a:t>
            </a:r>
            <a:r>
              <a:rPr lang="de-DE" sz="1400" dirty="0" smtClean="0"/>
              <a:t>eine </a:t>
            </a:r>
            <a:r>
              <a:rPr lang="de-DE" sz="1400" dirty="0"/>
              <a:t>große </a:t>
            </a:r>
            <a:r>
              <a:rPr lang="de-DE" sz="1400" dirty="0" smtClean="0"/>
              <a:t>Herausforderung für das gesamte medizinische Team dar – ethische Frage: bedeutet es für die Patientin eine </a:t>
            </a:r>
            <a:r>
              <a:rPr lang="de-DE" sz="1400" b="1" dirty="0" err="1" smtClean="0"/>
              <a:t>Ent</a:t>
            </a:r>
            <a:r>
              <a:rPr lang="de-DE" sz="1400" b="1" dirty="0" smtClean="0"/>
              <a:t>- oder Belastung?</a:t>
            </a:r>
          </a:p>
          <a:p>
            <a:r>
              <a:rPr lang="de-DE" sz="1400" dirty="0" smtClean="0"/>
              <a:t>Im </a:t>
            </a:r>
            <a:r>
              <a:rPr lang="de-DE" sz="1400" dirty="0"/>
              <a:t>HDZ NRW in den ersten 3 </a:t>
            </a:r>
            <a:r>
              <a:rPr lang="de-DE" sz="1400" dirty="0" smtClean="0"/>
              <a:t>Quartalen 74 MCS </a:t>
            </a:r>
            <a:r>
              <a:rPr lang="de-DE" sz="1400" dirty="0"/>
              <a:t>implantiert </a:t>
            </a:r>
            <a:r>
              <a:rPr lang="de-DE" sz="1400" dirty="0" smtClean="0"/>
              <a:t>worden, </a:t>
            </a:r>
            <a:r>
              <a:rPr lang="de-DE" sz="1400" dirty="0"/>
              <a:t>und zurzeit </a:t>
            </a:r>
            <a:r>
              <a:rPr lang="de-DE" sz="1400" dirty="0" err="1"/>
              <a:t>ongoing</a:t>
            </a:r>
            <a:r>
              <a:rPr lang="de-DE" sz="1400" dirty="0"/>
              <a:t> </a:t>
            </a:r>
            <a:r>
              <a:rPr lang="de-DE" sz="1400" dirty="0" smtClean="0"/>
              <a:t>187 </a:t>
            </a:r>
            <a:r>
              <a:rPr lang="de-DE" sz="1400" dirty="0"/>
              <a:t>VADs, BVADs </a:t>
            </a:r>
            <a:r>
              <a:rPr lang="de-DE" sz="1400" dirty="0" smtClean="0"/>
              <a:t>und 2TAHs </a:t>
            </a:r>
          </a:p>
          <a:p>
            <a:r>
              <a:rPr lang="de-DE" sz="1400" dirty="0" smtClean="0"/>
              <a:t>Anhand </a:t>
            </a:r>
            <a:r>
              <a:rPr lang="de-DE" sz="1400" dirty="0"/>
              <a:t>dieses Case </a:t>
            </a:r>
            <a:r>
              <a:rPr lang="de-DE" sz="1400" dirty="0" err="1"/>
              <a:t>reports</a:t>
            </a:r>
            <a:r>
              <a:rPr lang="de-DE" sz="1400" dirty="0"/>
              <a:t> möchten wir eine erste Darstellung eines bei uns durchgeführten </a:t>
            </a:r>
            <a:r>
              <a:rPr lang="de-DE" sz="1400" dirty="0" smtClean="0"/>
              <a:t>spezifisch an Gedächtnisstörungen angepassten  Behandlungsprozesses darstellen</a:t>
            </a:r>
            <a:endParaRPr lang="de-DE" sz="1400" dirty="0"/>
          </a:p>
          <a:p>
            <a:r>
              <a:rPr lang="de-DE" sz="900" dirty="0" smtClean="0"/>
              <a:t>(8) Reid </a:t>
            </a:r>
            <a:r>
              <a:rPr lang="de-DE" sz="900" dirty="0"/>
              <a:t>Graves J, Herlitz J, Bang A et </a:t>
            </a:r>
            <a:r>
              <a:rPr lang="de-DE" sz="900" dirty="0" smtClean="0"/>
              <a:t>al </a:t>
            </a:r>
            <a:r>
              <a:rPr lang="en-US" sz="900" dirty="0" smtClean="0"/>
              <a:t>Survivors </a:t>
            </a:r>
            <a:r>
              <a:rPr lang="en-US" sz="900" dirty="0"/>
              <a:t>of out of hospital cardiac arrest: Their </a:t>
            </a:r>
            <a:r>
              <a:rPr lang="en-US" sz="900" dirty="0" smtClean="0"/>
              <a:t>prognosis</a:t>
            </a:r>
            <a:r>
              <a:rPr lang="en-US" sz="900" dirty="0"/>
              <a:t>, longevity and </a:t>
            </a:r>
            <a:r>
              <a:rPr lang="en-US" sz="900" dirty="0" smtClean="0"/>
              <a:t>functional </a:t>
            </a:r>
            <a:r>
              <a:rPr lang="de-DE" sz="900" dirty="0" err="1" smtClean="0"/>
              <a:t>status</a:t>
            </a:r>
            <a:r>
              <a:rPr lang="de-DE" sz="900" dirty="0" smtClean="0"/>
              <a:t>. </a:t>
            </a:r>
            <a:r>
              <a:rPr lang="de-DE" sz="900" dirty="0" err="1" smtClean="0"/>
              <a:t>Resuscitation</a:t>
            </a:r>
            <a:r>
              <a:rPr lang="de-DE" sz="900" dirty="0" smtClean="0"/>
              <a:t> </a:t>
            </a:r>
            <a:r>
              <a:rPr lang="de-DE" sz="900" dirty="0"/>
              <a:t>1997; 35: 117-121</a:t>
            </a:r>
          </a:p>
        </p:txBody>
      </p:sp>
    </p:spTree>
    <p:extLst>
      <p:ext uri="{BB962C8B-B14F-4D97-AF65-F5344CB8AC3E}">
        <p14:creationId xmlns:p14="http://schemas.microsoft.com/office/powerpoint/2010/main" val="411114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4463"/>
            <a:ext cx="8229600" cy="490066"/>
          </a:xfrm>
        </p:spPr>
        <p:txBody>
          <a:bodyPr/>
          <a:lstStyle/>
          <a:p>
            <a:r>
              <a:rPr lang="de-DE" dirty="0" smtClean="0"/>
              <a:t>2</a:t>
            </a:r>
            <a:endParaRPr lang="de-DE" dirty="0"/>
          </a:p>
        </p:txBody>
      </p:sp>
      <p:sp>
        <p:nvSpPr>
          <p:cNvPr id="3" name="Inhaltsplatzhalter 2"/>
          <p:cNvSpPr>
            <a:spLocks noGrp="1"/>
          </p:cNvSpPr>
          <p:nvPr>
            <p:ph idx="1"/>
          </p:nvPr>
        </p:nvSpPr>
        <p:spPr>
          <a:xfrm>
            <a:off x="1619672" y="620688"/>
            <a:ext cx="7067128" cy="5904656"/>
          </a:xfrm>
        </p:spPr>
        <p:txBody>
          <a:bodyPr/>
          <a:lstStyle/>
          <a:p>
            <a:pPr>
              <a:defRPr/>
            </a:pPr>
            <a:r>
              <a:rPr lang="de-DE" sz="1400" dirty="0" smtClean="0"/>
              <a:t>Ich präsentiere Ihnen heute eine 47jährige Patientin, mit DCM und ICD (1995), die seit </a:t>
            </a:r>
            <a:r>
              <a:rPr lang="de-DE" sz="1400" dirty="0"/>
              <a:t>10/2011 </a:t>
            </a:r>
            <a:r>
              <a:rPr lang="de-DE" sz="1400" dirty="0" smtClean="0"/>
              <a:t>in unserem ambulanten Herzinsuffizienz-Langzeitprogramm angebunden war, </a:t>
            </a:r>
            <a:r>
              <a:rPr lang="de-DE" sz="1400" dirty="0"/>
              <a:t>Aufnahme 04/2013 bei </a:t>
            </a:r>
            <a:r>
              <a:rPr lang="de-DE" sz="1400" dirty="0" smtClean="0"/>
              <a:t>Dekompensation</a:t>
            </a:r>
          </a:p>
          <a:p>
            <a:pPr>
              <a:defRPr/>
            </a:pPr>
            <a:r>
              <a:rPr lang="de-DE" sz="1400" dirty="0" smtClean="0"/>
              <a:t>Diagnostik: Pat </a:t>
            </a:r>
            <a:r>
              <a:rPr lang="de-DE" sz="1400" dirty="0"/>
              <a:t>war </a:t>
            </a:r>
            <a:r>
              <a:rPr lang="de-DE" sz="1400" b="1" dirty="0" smtClean="0"/>
              <a:t>motiviert gab Überforderung an bei leichten Schwächen </a:t>
            </a:r>
            <a:r>
              <a:rPr lang="de-DE" sz="1400" dirty="0" smtClean="0"/>
              <a:t>, </a:t>
            </a:r>
            <a:r>
              <a:rPr lang="de-DE" sz="1400" dirty="0"/>
              <a:t>keine Anzeichen von </a:t>
            </a:r>
            <a:r>
              <a:rPr lang="de-DE" sz="1400" b="1" dirty="0"/>
              <a:t>Simulation oder </a:t>
            </a:r>
            <a:r>
              <a:rPr lang="de-DE" sz="1400" b="1" dirty="0" smtClean="0"/>
              <a:t>Aggravation</a:t>
            </a:r>
            <a:endParaRPr lang="de-DE" sz="1400" b="1" dirty="0"/>
          </a:p>
          <a:p>
            <a:pPr>
              <a:defRPr/>
            </a:pPr>
            <a:r>
              <a:rPr lang="de-DE" sz="1400" dirty="0" smtClean="0"/>
              <a:t>Gefühle </a:t>
            </a:r>
            <a:r>
              <a:rPr lang="de-DE" sz="1400" dirty="0"/>
              <a:t>von </a:t>
            </a:r>
            <a:r>
              <a:rPr lang="de-DE" sz="1400" b="1" dirty="0"/>
              <a:t>Überforderung und Unsicherheit </a:t>
            </a:r>
            <a:r>
              <a:rPr lang="de-DE" sz="1400" dirty="0" smtClean="0"/>
              <a:t>resultierten </a:t>
            </a:r>
            <a:r>
              <a:rPr lang="de-DE" sz="1400" dirty="0"/>
              <a:t>in einer </a:t>
            </a:r>
            <a:r>
              <a:rPr lang="de-DE" sz="1400" b="1" dirty="0"/>
              <a:t>Anpassungsstörungen</a:t>
            </a:r>
            <a:r>
              <a:rPr lang="de-DE" sz="1400" dirty="0"/>
              <a:t>  - verließ seit 2 Jahren die Wohnung nur in Begleitung, Haushälterin kocht und wäscht</a:t>
            </a:r>
          </a:p>
          <a:p>
            <a:pPr>
              <a:defRPr/>
            </a:pPr>
            <a:r>
              <a:rPr lang="de-DE" sz="1400" dirty="0"/>
              <a:t>Aufmerksamkeit schwankend (bei durchaus </a:t>
            </a:r>
            <a:r>
              <a:rPr lang="de-DE" sz="1400" dirty="0" smtClean="0"/>
              <a:t>sehr guten </a:t>
            </a:r>
            <a:r>
              <a:rPr lang="de-DE" sz="1400" dirty="0"/>
              <a:t>Leistungen in anspruchsvollen Aufgaben zur Geteilten Aufmerksamkeit)</a:t>
            </a:r>
          </a:p>
          <a:p>
            <a:pPr>
              <a:defRPr/>
            </a:pPr>
            <a:r>
              <a:rPr lang="de-DE" sz="1400" dirty="0"/>
              <a:t>Gedächtnis: </a:t>
            </a:r>
            <a:r>
              <a:rPr lang="de-DE" sz="1400" b="1" dirty="0"/>
              <a:t>Kurzfristiges Merken, Arbeitsgedächtnis</a:t>
            </a:r>
            <a:r>
              <a:rPr lang="de-DE" sz="1400" dirty="0"/>
              <a:t> und</a:t>
            </a:r>
            <a:r>
              <a:rPr lang="de-DE" sz="1400" b="1" dirty="0"/>
              <a:t> Lernen </a:t>
            </a:r>
            <a:r>
              <a:rPr lang="de-DE" sz="1400" dirty="0"/>
              <a:t>waren durchschnittlich, der eigeneständiger </a:t>
            </a:r>
            <a:r>
              <a:rPr lang="de-DE" sz="1400" b="1" dirty="0"/>
              <a:t>Abruf nach </a:t>
            </a:r>
            <a:r>
              <a:rPr lang="de-DE" sz="1400" b="1" dirty="0" smtClean="0"/>
              <a:t>Verzögerung </a:t>
            </a:r>
            <a:r>
              <a:rPr lang="de-DE" sz="1400" b="1" dirty="0"/>
              <a:t>von 30 min</a:t>
            </a:r>
            <a:r>
              <a:rPr lang="de-DE" sz="1400" dirty="0"/>
              <a:t>. verbal, also </a:t>
            </a:r>
            <a:r>
              <a:rPr lang="de-DE" sz="1400" dirty="0" smtClean="0"/>
              <a:t>von Wörtern </a:t>
            </a:r>
            <a:r>
              <a:rPr lang="de-DE" sz="1400" dirty="0"/>
              <a:t>oder Texten, und figural defizitär aber </a:t>
            </a:r>
            <a:r>
              <a:rPr lang="de-DE" sz="1400" dirty="0" smtClean="0"/>
              <a:t>gering </a:t>
            </a:r>
            <a:r>
              <a:rPr lang="de-DE" sz="1400" dirty="0"/>
              <a:t>möglich, das </a:t>
            </a:r>
            <a:r>
              <a:rPr lang="de-DE" sz="1400" b="1" dirty="0" smtClean="0"/>
              <a:t>Wiedererkennen</a:t>
            </a:r>
            <a:r>
              <a:rPr lang="de-DE" sz="1400" dirty="0" smtClean="0"/>
              <a:t> </a:t>
            </a:r>
            <a:r>
              <a:rPr lang="de-DE" sz="1400" dirty="0"/>
              <a:t>von Wörter war hingegen in Ordnung, sodass von einer guten Konsolidierung ausgegangen werden kann – im </a:t>
            </a:r>
            <a:r>
              <a:rPr lang="de-DE" sz="1400" b="1" dirty="0"/>
              <a:t>24 h </a:t>
            </a:r>
            <a:r>
              <a:rPr lang="de-DE" sz="1400" b="1" dirty="0" smtClean="0"/>
              <a:t>selbständigen </a:t>
            </a:r>
            <a:r>
              <a:rPr lang="de-DE" sz="1400" b="1" dirty="0"/>
              <a:t>Abruf </a:t>
            </a:r>
            <a:r>
              <a:rPr lang="de-DE" sz="1400" dirty="0"/>
              <a:t>waren </a:t>
            </a:r>
            <a:r>
              <a:rPr lang="de-DE" sz="1400" dirty="0" smtClean="0"/>
              <a:t>weit unterdurchschnittliche aber minimale </a:t>
            </a:r>
            <a:r>
              <a:rPr lang="de-DE" sz="1400" dirty="0"/>
              <a:t>Erinnerungen möglich </a:t>
            </a:r>
          </a:p>
          <a:p>
            <a:pPr>
              <a:defRPr/>
            </a:pPr>
            <a:r>
              <a:rPr lang="de-DE" sz="1400" dirty="0"/>
              <a:t>Das </a:t>
            </a:r>
            <a:r>
              <a:rPr lang="de-DE" sz="1400" b="1" dirty="0" smtClean="0"/>
              <a:t>episodische </a:t>
            </a:r>
            <a:r>
              <a:rPr lang="de-DE" sz="1400" b="1" dirty="0"/>
              <a:t>Altgedächtnis </a:t>
            </a:r>
            <a:r>
              <a:rPr lang="de-DE" sz="1400" dirty="0"/>
              <a:t>gilt als </a:t>
            </a:r>
            <a:r>
              <a:rPr lang="de-DE" sz="1400" dirty="0" smtClean="0"/>
              <a:t>gestört, </a:t>
            </a:r>
            <a:r>
              <a:rPr lang="de-DE" sz="1400" b="1" dirty="0" smtClean="0"/>
              <a:t>semantisch</a:t>
            </a:r>
            <a:r>
              <a:rPr lang="de-DE" sz="1400" dirty="0" smtClean="0"/>
              <a:t> </a:t>
            </a:r>
            <a:r>
              <a:rPr lang="de-DE" sz="1400" dirty="0"/>
              <a:t>waren keine Einschränkungen beobachtbar </a:t>
            </a:r>
            <a:endParaRPr lang="de-DE" sz="1400" dirty="0" smtClean="0"/>
          </a:p>
          <a:p>
            <a:pPr>
              <a:defRPr/>
            </a:pPr>
            <a:r>
              <a:rPr lang="de-DE" sz="1400" dirty="0" smtClean="0"/>
              <a:t>Exekutive </a:t>
            </a:r>
            <a:r>
              <a:rPr lang="de-DE" sz="1400" dirty="0"/>
              <a:t>Störungen zeigte sich in der </a:t>
            </a:r>
            <a:r>
              <a:rPr lang="de-DE" sz="1400" b="1" dirty="0" smtClean="0"/>
              <a:t>Flüssigkeit </a:t>
            </a:r>
            <a:r>
              <a:rPr lang="de-DE" sz="1400" dirty="0"/>
              <a:t>und der </a:t>
            </a:r>
            <a:r>
              <a:rPr lang="de-DE" sz="1400" b="1" dirty="0"/>
              <a:t>Flexibilität </a:t>
            </a:r>
            <a:r>
              <a:rPr lang="de-DE" sz="1400" dirty="0"/>
              <a:t>in diesem Bereich, K</a:t>
            </a:r>
            <a:r>
              <a:rPr lang="de-DE" sz="1400" b="1" dirty="0"/>
              <a:t>ategorisierungsfähigkeit, Planung </a:t>
            </a:r>
            <a:r>
              <a:rPr lang="de-DE" sz="1400" dirty="0"/>
              <a:t>und </a:t>
            </a:r>
            <a:r>
              <a:rPr lang="de-DE" sz="1400" b="1" dirty="0"/>
              <a:t>Problemlösen </a:t>
            </a:r>
            <a:r>
              <a:rPr lang="de-DE" sz="1400" dirty="0"/>
              <a:t>waren auf niedrigem Niveau unauffällig</a:t>
            </a:r>
          </a:p>
          <a:p>
            <a:pPr>
              <a:defRPr/>
            </a:pPr>
            <a:r>
              <a:rPr lang="de-DE" sz="1400" dirty="0"/>
              <a:t>Gesunde Leistungen waren beobachtbar in </a:t>
            </a:r>
            <a:r>
              <a:rPr lang="de-DE" sz="1400" b="1" dirty="0"/>
              <a:t>räumlich Konstruktiven </a:t>
            </a:r>
            <a:r>
              <a:rPr lang="de-DE" sz="1400" dirty="0"/>
              <a:t>Leistungen , die im Umgang mit der Pumpe </a:t>
            </a:r>
            <a:r>
              <a:rPr lang="de-DE" sz="1400" dirty="0" smtClean="0"/>
              <a:t>ebenfalls </a:t>
            </a:r>
            <a:r>
              <a:rPr lang="de-DE" sz="1400" dirty="0"/>
              <a:t>wichtig sind (Stecken der Akkus und Stecker</a:t>
            </a:r>
            <a:r>
              <a:rPr lang="de-DE" sz="1400" dirty="0" smtClean="0"/>
              <a:t>)</a:t>
            </a:r>
          </a:p>
          <a:p>
            <a:pPr>
              <a:defRPr/>
            </a:pPr>
            <a:r>
              <a:rPr lang="de-DE" sz="1400" dirty="0" smtClean="0"/>
              <a:t>Fazit</a:t>
            </a:r>
            <a:r>
              <a:rPr lang="de-DE" sz="1400" dirty="0"/>
              <a:t>: </a:t>
            </a:r>
            <a:r>
              <a:rPr lang="de-DE" sz="1400" dirty="0" smtClean="0"/>
              <a:t> Auch </a:t>
            </a:r>
            <a:r>
              <a:rPr lang="de-DE" sz="1400" dirty="0"/>
              <a:t>Planung und Problemlösen sind für akute Situationen am VAD wichtig </a:t>
            </a:r>
            <a:r>
              <a:rPr lang="de-DE" sz="1400" dirty="0" smtClean="0"/>
              <a:t> </a:t>
            </a:r>
            <a:r>
              <a:rPr lang="de-DE" sz="1400" dirty="0"/>
              <a:t>und sprachen für </a:t>
            </a:r>
            <a:r>
              <a:rPr lang="de-DE" sz="1400" dirty="0" smtClean="0"/>
              <a:t>die </a:t>
            </a:r>
            <a:r>
              <a:rPr lang="de-DE" sz="1400" dirty="0"/>
              <a:t>Implantation</a:t>
            </a:r>
          </a:p>
          <a:p>
            <a:pPr>
              <a:defRPr/>
            </a:pPr>
            <a:endParaRPr lang="de-DE" sz="1400" dirty="0"/>
          </a:p>
          <a:p>
            <a:endParaRPr lang="de-DE" sz="1400" dirty="0"/>
          </a:p>
        </p:txBody>
      </p:sp>
    </p:spTree>
    <p:extLst>
      <p:ext uri="{BB962C8B-B14F-4D97-AF65-F5344CB8AC3E}">
        <p14:creationId xmlns:p14="http://schemas.microsoft.com/office/powerpoint/2010/main" val="1053083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7730"/>
            <a:ext cx="8229600" cy="386934"/>
          </a:xfrm>
        </p:spPr>
        <p:txBody>
          <a:bodyPr/>
          <a:lstStyle/>
          <a:p>
            <a:r>
              <a:rPr lang="de-DE" dirty="0" smtClean="0"/>
              <a:t>3</a:t>
            </a:r>
            <a:endParaRPr lang="de-DE" dirty="0"/>
          </a:p>
        </p:txBody>
      </p:sp>
      <p:sp>
        <p:nvSpPr>
          <p:cNvPr id="3" name="Inhaltsplatzhalter 2"/>
          <p:cNvSpPr>
            <a:spLocks noGrp="1"/>
          </p:cNvSpPr>
          <p:nvPr>
            <p:ph idx="1"/>
          </p:nvPr>
        </p:nvSpPr>
        <p:spPr>
          <a:xfrm>
            <a:off x="1475656" y="548680"/>
            <a:ext cx="7488832" cy="6048672"/>
          </a:xfrm>
        </p:spPr>
        <p:txBody>
          <a:bodyPr/>
          <a:lstStyle/>
          <a:p>
            <a:r>
              <a:rPr lang="de-DE" sz="1200" dirty="0" smtClean="0"/>
              <a:t>Ziel ist die Nutzung </a:t>
            </a:r>
            <a:r>
              <a:rPr lang="de-DE" sz="1200" dirty="0"/>
              <a:t>der </a:t>
            </a:r>
            <a:r>
              <a:rPr lang="de-DE" sz="1200" b="1" dirty="0" smtClean="0"/>
              <a:t>residualen Funktionen </a:t>
            </a:r>
            <a:r>
              <a:rPr lang="de-DE" sz="1200" dirty="0" smtClean="0"/>
              <a:t>und damit die </a:t>
            </a:r>
            <a:r>
              <a:rPr lang="de-DE" sz="1200" b="1" dirty="0" smtClean="0"/>
              <a:t>maximale Selbst</a:t>
            </a:r>
            <a:r>
              <a:rPr lang="de-DE" sz="1200" dirty="0" smtClean="0"/>
              <a:t>ändigkeit zu erreichen</a:t>
            </a:r>
            <a:endParaRPr lang="de-DE" sz="1200" dirty="0"/>
          </a:p>
          <a:p>
            <a:r>
              <a:rPr lang="de-DE" sz="1200" strike="sngStrike" dirty="0" smtClean="0"/>
              <a:t>Generell sind für schweren Gedächtnisstörung </a:t>
            </a:r>
            <a:r>
              <a:rPr lang="de-DE" sz="1200" b="1" strike="sngStrike" dirty="0" smtClean="0"/>
              <a:t>Externe Hilfen, Kompensations- und Strategietraining </a:t>
            </a:r>
            <a:r>
              <a:rPr lang="de-DE" sz="1200" strike="sngStrike" dirty="0" smtClean="0"/>
              <a:t>mit mehreren belegt</a:t>
            </a:r>
          </a:p>
          <a:p>
            <a:r>
              <a:rPr lang="de-DE" sz="1200" dirty="0" smtClean="0"/>
              <a:t>standardisierte evaluierte Interventionen und Techniken</a:t>
            </a:r>
            <a:r>
              <a:rPr lang="de-DE" sz="1200" b="1" dirty="0"/>
              <a:t> </a:t>
            </a:r>
            <a:r>
              <a:rPr lang="de-DE" sz="1200" b="1" dirty="0" smtClean="0"/>
              <a:t>(randomisierten </a:t>
            </a:r>
            <a:r>
              <a:rPr lang="de-DE" sz="1200" b="1" dirty="0"/>
              <a:t>Klasse 1 </a:t>
            </a:r>
            <a:r>
              <a:rPr lang="de-DE" sz="1200" dirty="0" smtClean="0"/>
              <a:t>Studien) müssen an die domänenspezifische Inhalte des Lebens mit </a:t>
            </a:r>
            <a:r>
              <a:rPr lang="de-DE" sz="1200" b="1" dirty="0" smtClean="0"/>
              <a:t>VAD angepasst </a:t>
            </a:r>
            <a:r>
              <a:rPr lang="de-DE" sz="1200" dirty="0" smtClean="0"/>
              <a:t>werden </a:t>
            </a:r>
          </a:p>
          <a:p>
            <a:r>
              <a:rPr lang="de-DE" sz="1200" b="1" dirty="0" smtClean="0"/>
              <a:t>Reduzieren der Information</a:t>
            </a:r>
            <a:r>
              <a:rPr lang="de-DE" sz="1200" dirty="0" smtClean="0"/>
              <a:t>: </a:t>
            </a:r>
            <a:r>
              <a:rPr lang="de-DE" sz="1200" b="1" dirty="0" smtClean="0"/>
              <a:t>Notfallnummern</a:t>
            </a:r>
            <a:r>
              <a:rPr lang="de-DE" sz="1200" dirty="0" smtClean="0"/>
              <a:t> auf den Geräten und der Tasche angebracht, </a:t>
            </a:r>
            <a:r>
              <a:rPr lang="de-DE" sz="1200" b="1" dirty="0" smtClean="0"/>
              <a:t>Checklisten</a:t>
            </a:r>
            <a:r>
              <a:rPr lang="de-DE" sz="1200" dirty="0" smtClean="0"/>
              <a:t> an Haustür und  neben VAD Gerät, am Bett, für INR Gerät</a:t>
            </a:r>
          </a:p>
          <a:p>
            <a:r>
              <a:rPr lang="de-DE" sz="1200" dirty="0" smtClean="0"/>
              <a:t>Führen </a:t>
            </a:r>
            <a:r>
              <a:rPr lang="de-DE" sz="1200" dirty="0"/>
              <a:t>eines </a:t>
            </a:r>
            <a:r>
              <a:rPr lang="de-DE" sz="1200" b="1" dirty="0" smtClean="0"/>
              <a:t>Gedächtnistagebuchs</a:t>
            </a:r>
            <a:r>
              <a:rPr lang="de-DE" sz="1200" dirty="0" smtClean="0"/>
              <a:t>, </a:t>
            </a:r>
            <a:r>
              <a:rPr lang="de-DE" sz="1200" dirty="0"/>
              <a:t>da hier </a:t>
            </a:r>
            <a:r>
              <a:rPr lang="de-DE" sz="1200" dirty="0" smtClean="0"/>
              <a:t>die </a:t>
            </a:r>
            <a:r>
              <a:rPr lang="de-DE" sz="1200" b="1" dirty="0" smtClean="0"/>
              <a:t>maximale Selbständigkeit </a:t>
            </a:r>
            <a:r>
              <a:rPr lang="de-DE" sz="1200" dirty="0" smtClean="0"/>
              <a:t>und </a:t>
            </a:r>
            <a:r>
              <a:rPr lang="de-DE" sz="1200" b="1" dirty="0" smtClean="0"/>
              <a:t>Selbstvertrauen</a:t>
            </a:r>
            <a:r>
              <a:rPr lang="de-DE" sz="1200" dirty="0" smtClean="0"/>
              <a:t> möglich ist  und gleichzeitig die </a:t>
            </a:r>
            <a:r>
              <a:rPr lang="de-DE" sz="1200" b="1" dirty="0" err="1" smtClean="0"/>
              <a:t>Biographiearbeit</a:t>
            </a:r>
            <a:r>
              <a:rPr lang="de-DE" sz="1200" b="1" dirty="0" smtClean="0"/>
              <a:t>  </a:t>
            </a:r>
            <a:r>
              <a:rPr lang="de-DE" sz="1200" dirty="0" smtClean="0"/>
              <a:t>gestützt wird</a:t>
            </a:r>
            <a:r>
              <a:rPr lang="de-DE" sz="1200" dirty="0"/>
              <a:t> </a:t>
            </a:r>
            <a:endParaRPr lang="de-DE" sz="1200" dirty="0" smtClean="0"/>
          </a:p>
          <a:p>
            <a:r>
              <a:rPr lang="de-DE" sz="1200" dirty="0" smtClean="0"/>
              <a:t>Erlernen </a:t>
            </a:r>
            <a:r>
              <a:rPr lang="de-DE" sz="1200" dirty="0"/>
              <a:t>des r</a:t>
            </a:r>
            <a:r>
              <a:rPr lang="de-DE" sz="1200" b="1" dirty="0"/>
              <a:t>egelmäßigen</a:t>
            </a:r>
            <a:r>
              <a:rPr lang="de-DE" sz="1200" dirty="0"/>
              <a:t> Eintrags immer große Hürde!!!!, </a:t>
            </a:r>
            <a:r>
              <a:rPr lang="de-DE" sz="1200" dirty="0" smtClean="0"/>
              <a:t>dafür </a:t>
            </a:r>
            <a:r>
              <a:rPr lang="de-DE" sz="1200" dirty="0"/>
              <a:t>das </a:t>
            </a:r>
            <a:r>
              <a:rPr lang="de-DE" sz="1200" b="1" dirty="0"/>
              <a:t>ganze Team </a:t>
            </a:r>
            <a:r>
              <a:rPr lang="de-DE" sz="1200" dirty="0" smtClean="0"/>
              <a:t>notwendig, Psychologe Teil des Teams!</a:t>
            </a:r>
            <a:endParaRPr lang="de-DE" sz="1200" dirty="0"/>
          </a:p>
          <a:p>
            <a:r>
              <a:rPr lang="de-DE" sz="1200" dirty="0" smtClean="0"/>
              <a:t>die </a:t>
            </a:r>
            <a:r>
              <a:rPr lang="de-DE" sz="1200" b="1" dirty="0"/>
              <a:t>Schulung der VAD-Koordinatoren </a:t>
            </a:r>
            <a:r>
              <a:rPr lang="de-DE" sz="1200" dirty="0"/>
              <a:t>wurde </a:t>
            </a:r>
            <a:r>
              <a:rPr lang="de-DE" sz="1200" dirty="0" smtClean="0"/>
              <a:t>durch </a:t>
            </a:r>
            <a:r>
              <a:rPr lang="de-DE" sz="1200" b="1" dirty="0" smtClean="0"/>
              <a:t>Kompensationsstrategien </a:t>
            </a:r>
            <a:r>
              <a:rPr lang="de-DE" sz="1200" dirty="0" smtClean="0"/>
              <a:t>störungsspezifisch angepasst</a:t>
            </a:r>
          </a:p>
          <a:p>
            <a:r>
              <a:rPr lang="de-DE" sz="1200" b="1" dirty="0" err="1"/>
              <a:t>Spaced</a:t>
            </a:r>
            <a:r>
              <a:rPr lang="de-DE" sz="1200" b="1" dirty="0"/>
              <a:t> </a:t>
            </a:r>
            <a:r>
              <a:rPr lang="de-DE" sz="1200" b="1" dirty="0" err="1"/>
              <a:t>retrieval</a:t>
            </a:r>
            <a:r>
              <a:rPr lang="de-DE" sz="1200" b="1" dirty="0"/>
              <a:t> </a:t>
            </a:r>
            <a:r>
              <a:rPr lang="de-DE" sz="1200" dirty="0"/>
              <a:t>bedeutet, dass die </a:t>
            </a:r>
            <a:r>
              <a:rPr lang="de-DE" sz="1200" dirty="0" smtClean="0"/>
              <a:t>Infos zunächst täglich, dann in immer </a:t>
            </a:r>
            <a:r>
              <a:rPr lang="de-DE" sz="1200" dirty="0"/>
              <a:t>größer werdenden Abständen wiederholt </a:t>
            </a:r>
            <a:r>
              <a:rPr lang="de-DE" sz="1200" dirty="0" smtClean="0"/>
              <a:t>wurde, </a:t>
            </a:r>
            <a:r>
              <a:rPr lang="de-DE" sz="1200" dirty="0"/>
              <a:t>wobei das Intervall erst vergrößert </a:t>
            </a:r>
            <a:r>
              <a:rPr lang="de-DE" sz="1200" dirty="0" smtClean="0"/>
              <a:t>wurde, </a:t>
            </a:r>
            <a:r>
              <a:rPr lang="de-DE" sz="1200" dirty="0"/>
              <a:t>wenn die Info korrekt wiedergegeben wurde, es wird immer nur ein Trainingsabschnitt </a:t>
            </a:r>
            <a:r>
              <a:rPr lang="de-DE" sz="1200" dirty="0" smtClean="0"/>
              <a:t>gelernt(z.B. erster Schritt Umstecken von Strom auf Akku), </a:t>
            </a:r>
            <a:r>
              <a:rPr lang="de-DE" sz="1200" b="1" dirty="0" err="1" smtClean="0"/>
              <a:t>errorless</a:t>
            </a:r>
            <a:r>
              <a:rPr lang="de-DE" sz="1200" b="1" dirty="0" smtClean="0"/>
              <a:t> </a:t>
            </a:r>
            <a:r>
              <a:rPr lang="de-DE" sz="1200" b="1" dirty="0" err="1" smtClean="0"/>
              <a:t>learning</a:t>
            </a:r>
            <a:r>
              <a:rPr lang="de-DE" sz="1200" b="1" dirty="0" smtClean="0"/>
              <a:t> </a:t>
            </a:r>
            <a:r>
              <a:rPr lang="de-DE" sz="1200" dirty="0" smtClean="0"/>
              <a:t>also die Vermeidung </a:t>
            </a:r>
            <a:r>
              <a:rPr lang="de-DE" sz="1200" dirty="0"/>
              <a:t>von Fehlern!!! </a:t>
            </a:r>
            <a:r>
              <a:rPr lang="de-DE" sz="1200" strike="sngStrike" dirty="0" smtClean="0"/>
              <a:t>Ist besonders hilfreich (lieber </a:t>
            </a:r>
            <a:r>
              <a:rPr lang="de-DE" sz="1200" strike="sngStrike" dirty="0"/>
              <a:t>„weiß nicht „sagen </a:t>
            </a:r>
            <a:r>
              <a:rPr lang="de-DE" sz="1200" strike="sngStrike" dirty="0" smtClean="0"/>
              <a:t>lassen,), da </a:t>
            </a:r>
            <a:r>
              <a:rPr lang="de-DE" sz="1200" b="1" strike="sngStrike" dirty="0"/>
              <a:t>implizites </a:t>
            </a:r>
            <a:r>
              <a:rPr lang="de-DE" sz="1200" b="1" strike="sngStrike" dirty="0" err="1" smtClean="0"/>
              <a:t>Ged</a:t>
            </a:r>
            <a:r>
              <a:rPr lang="de-DE" sz="1200" strike="sngStrike" dirty="0"/>
              <a:t>. </a:t>
            </a:r>
            <a:r>
              <a:rPr lang="de-DE" sz="1200" strike="sngStrike" dirty="0" smtClean="0"/>
              <a:t>Häufig Intakt </a:t>
            </a:r>
            <a:r>
              <a:rPr lang="de-DE" sz="1200" strike="sngStrike" dirty="0"/>
              <a:t>und </a:t>
            </a:r>
            <a:r>
              <a:rPr lang="de-DE" sz="1200" strike="sngStrike" dirty="0" smtClean="0"/>
              <a:t>die </a:t>
            </a:r>
            <a:r>
              <a:rPr lang="de-DE" sz="1200" strike="sngStrike" dirty="0"/>
              <a:t>falsche Infos nicht als solche markieren kann, </a:t>
            </a:r>
            <a:endParaRPr lang="de-DE" sz="1200" strike="sngStrike" dirty="0" smtClean="0"/>
          </a:p>
          <a:p>
            <a:r>
              <a:rPr lang="de-DE" sz="1200" b="1" dirty="0" smtClean="0"/>
              <a:t>Strategietraining</a:t>
            </a:r>
            <a:r>
              <a:rPr lang="de-DE" sz="1200" dirty="0" smtClean="0"/>
              <a:t> zum selbständigen Erarbeiten von Informationen: Erfassen </a:t>
            </a:r>
            <a:r>
              <a:rPr lang="de-DE" sz="1200" dirty="0"/>
              <a:t>längerer Texte wie Anleitung INR-Gerät: </a:t>
            </a:r>
            <a:r>
              <a:rPr lang="de-DE" sz="1200" b="1" dirty="0"/>
              <a:t>P=Preview, Q=</a:t>
            </a:r>
            <a:r>
              <a:rPr lang="de-DE" sz="1200" b="1" dirty="0" err="1"/>
              <a:t>Question</a:t>
            </a:r>
            <a:r>
              <a:rPr lang="de-DE" sz="1200" b="1" dirty="0"/>
              <a:t>, R=Read, S=</a:t>
            </a:r>
            <a:r>
              <a:rPr lang="de-DE" sz="1200" b="1" dirty="0" err="1"/>
              <a:t>Self</a:t>
            </a:r>
            <a:r>
              <a:rPr lang="de-DE" sz="1200" b="1" dirty="0"/>
              <a:t> </a:t>
            </a:r>
            <a:r>
              <a:rPr lang="de-DE" sz="1200" b="1" dirty="0" err="1"/>
              <a:t>recitation</a:t>
            </a:r>
            <a:r>
              <a:rPr lang="de-DE" sz="1200" b="1" dirty="0"/>
              <a:t>, </a:t>
            </a:r>
            <a:r>
              <a:rPr lang="de-DE" sz="1200" b="1" dirty="0" smtClean="0"/>
              <a:t>T=</a:t>
            </a:r>
            <a:r>
              <a:rPr lang="de-DE" sz="1200" b="1" dirty="0" err="1" smtClean="0"/>
              <a:t>test</a:t>
            </a:r>
            <a:endParaRPr lang="de-DE" sz="1200" b="1" dirty="0" smtClean="0"/>
          </a:p>
          <a:p>
            <a:r>
              <a:rPr lang="de-DE" sz="1200" dirty="0" smtClean="0"/>
              <a:t>Gefühle </a:t>
            </a:r>
            <a:r>
              <a:rPr lang="de-DE" sz="1200" dirty="0"/>
              <a:t>von </a:t>
            </a:r>
            <a:r>
              <a:rPr lang="de-DE" sz="1200" b="1" dirty="0"/>
              <a:t>Überforderung und Unsicherheit </a:t>
            </a:r>
            <a:r>
              <a:rPr lang="de-DE" sz="1200" dirty="0"/>
              <a:t>resultierten in einer depressiv-ängstlichen Anpassungsstörung und wurden begleitend </a:t>
            </a:r>
            <a:r>
              <a:rPr lang="de-DE" sz="1200" b="1" dirty="0" smtClean="0"/>
              <a:t>verhaltenstherapeutisch</a:t>
            </a:r>
            <a:r>
              <a:rPr lang="de-DE" sz="1200" dirty="0" smtClean="0"/>
              <a:t> behandelt</a:t>
            </a:r>
            <a:r>
              <a:rPr lang="de-DE" sz="1200" dirty="0"/>
              <a:t>.</a:t>
            </a:r>
          </a:p>
          <a:p>
            <a:endParaRPr lang="de-DE" sz="1200" dirty="0"/>
          </a:p>
          <a:p>
            <a:r>
              <a:rPr lang="de-DE" sz="1200" b="1" dirty="0"/>
              <a:t>6 </a:t>
            </a:r>
            <a:r>
              <a:rPr lang="de-DE" sz="1200" b="1" dirty="0" smtClean="0"/>
              <a:t>Wochen </a:t>
            </a:r>
            <a:r>
              <a:rPr lang="de-DE" sz="1200" dirty="0"/>
              <a:t>postoperative Behandlung</a:t>
            </a:r>
          </a:p>
          <a:p>
            <a:r>
              <a:rPr lang="de-DE" sz="1200" dirty="0" smtClean="0"/>
              <a:t>Normale 3 </a:t>
            </a:r>
            <a:r>
              <a:rPr lang="de-DE" sz="1200" dirty="0"/>
              <a:t>kurze psych. </a:t>
            </a:r>
            <a:r>
              <a:rPr lang="de-DE" sz="1200" b="1" dirty="0"/>
              <a:t>Telefonkontakte, </a:t>
            </a:r>
            <a:r>
              <a:rPr lang="de-DE" sz="1200" b="1" dirty="0" smtClean="0"/>
              <a:t>Ambulanzuntersuchungstermine</a:t>
            </a:r>
          </a:p>
          <a:p>
            <a:endParaRPr lang="de-DE" sz="1200" b="1" dirty="0"/>
          </a:p>
          <a:p>
            <a:r>
              <a:rPr lang="en-US" sz="1200" kern="1200" dirty="0" err="1">
                <a:latin typeface="Arial" pitchFamily="34" charset="0"/>
              </a:rPr>
              <a:t>Wir</a:t>
            </a:r>
            <a:r>
              <a:rPr lang="en-US" sz="1200" kern="1200" dirty="0">
                <a:latin typeface="Arial" pitchFamily="34" charset="0"/>
              </a:rPr>
              <a:t> </a:t>
            </a:r>
            <a:r>
              <a:rPr lang="en-US" sz="1200" kern="1200" dirty="0" err="1">
                <a:latin typeface="Arial" pitchFamily="34" charset="0"/>
              </a:rPr>
              <a:t>haben</a:t>
            </a:r>
            <a:r>
              <a:rPr lang="en-US" sz="1200" kern="1200" dirty="0">
                <a:latin typeface="Arial" pitchFamily="34" charset="0"/>
              </a:rPr>
              <a:t> die </a:t>
            </a:r>
            <a:r>
              <a:rPr lang="en-US" sz="1200" b="1" kern="1200" dirty="0" err="1">
                <a:latin typeface="Arial" pitchFamily="34" charset="0"/>
              </a:rPr>
              <a:t>Hypothese</a:t>
            </a:r>
            <a:r>
              <a:rPr lang="en-US" sz="1200" kern="1200" dirty="0">
                <a:latin typeface="Arial" pitchFamily="34" charset="0"/>
              </a:rPr>
              <a:t>, </a:t>
            </a:r>
            <a:r>
              <a:rPr lang="en-US" sz="1200" kern="1200" dirty="0" err="1">
                <a:latin typeface="Arial" pitchFamily="34" charset="0"/>
              </a:rPr>
              <a:t>dass</a:t>
            </a:r>
            <a:r>
              <a:rPr lang="en-US" sz="1200" kern="1200" dirty="0">
                <a:latin typeface="Arial" pitchFamily="34" charset="0"/>
              </a:rPr>
              <a:t> die </a:t>
            </a:r>
            <a:r>
              <a:rPr lang="en-US" sz="1200" kern="1200" dirty="0" err="1">
                <a:latin typeface="Arial" pitchFamily="34" charset="0"/>
              </a:rPr>
              <a:t>neuropsych</a:t>
            </a:r>
            <a:r>
              <a:rPr lang="en-US" sz="1200" kern="1200" dirty="0">
                <a:latin typeface="Arial" pitchFamily="34" charset="0"/>
              </a:rPr>
              <a:t>. </a:t>
            </a:r>
            <a:r>
              <a:rPr lang="en-US" sz="1200" kern="1200" dirty="0" err="1">
                <a:latin typeface="Arial" pitchFamily="34" charset="0"/>
              </a:rPr>
              <a:t>Therapie</a:t>
            </a:r>
            <a:r>
              <a:rPr lang="en-US" sz="1200" kern="1200" dirty="0">
                <a:latin typeface="Arial" pitchFamily="34" charset="0"/>
              </a:rPr>
              <a:t> die </a:t>
            </a:r>
            <a:r>
              <a:rPr lang="en-US" sz="1200" kern="1200" dirty="0" err="1">
                <a:latin typeface="Arial" pitchFamily="34" charset="0"/>
              </a:rPr>
              <a:t>Entwicklung</a:t>
            </a:r>
            <a:r>
              <a:rPr lang="en-US" sz="1200" kern="1200" dirty="0">
                <a:latin typeface="Arial" pitchFamily="34" charset="0"/>
              </a:rPr>
              <a:t> von </a:t>
            </a:r>
            <a:r>
              <a:rPr lang="en-US" sz="1200" b="1" kern="1200" dirty="0" err="1">
                <a:latin typeface="Arial" pitchFamily="34" charset="0"/>
              </a:rPr>
              <a:t>Normalität</a:t>
            </a:r>
            <a:r>
              <a:rPr lang="en-US" sz="1200" b="1" kern="1200" dirty="0">
                <a:latin typeface="Arial" pitchFamily="34" charset="0"/>
              </a:rPr>
              <a:t>, </a:t>
            </a:r>
            <a:r>
              <a:rPr lang="en-US" sz="1200" b="1" kern="1200" dirty="0" err="1">
                <a:latin typeface="Arial" pitchFamily="34" charset="0"/>
              </a:rPr>
              <a:t>Selbstsicherheit</a:t>
            </a:r>
            <a:r>
              <a:rPr lang="en-US" sz="1200" b="1" kern="1200" dirty="0">
                <a:latin typeface="Arial" pitchFamily="34" charset="0"/>
              </a:rPr>
              <a:t> und </a:t>
            </a:r>
            <a:r>
              <a:rPr lang="en-US" sz="1200" b="1" kern="1200" dirty="0" err="1">
                <a:latin typeface="Arial" pitchFamily="34" charset="0"/>
              </a:rPr>
              <a:t>Emotionaler</a:t>
            </a:r>
            <a:r>
              <a:rPr lang="en-US" sz="1200" b="1" kern="1200" dirty="0">
                <a:latin typeface="Arial" pitchFamily="34" charset="0"/>
              </a:rPr>
              <a:t> </a:t>
            </a:r>
            <a:r>
              <a:rPr lang="en-US" sz="1200" b="1" kern="1200" dirty="0" err="1">
                <a:latin typeface="Arial" pitchFamily="34" charset="0"/>
              </a:rPr>
              <a:t>Stabilität</a:t>
            </a:r>
            <a:r>
              <a:rPr lang="en-US" sz="1200" b="1" kern="1200" dirty="0">
                <a:latin typeface="Arial" pitchFamily="34" charset="0"/>
              </a:rPr>
              <a:t> </a:t>
            </a:r>
            <a:r>
              <a:rPr lang="en-US" sz="1200" kern="1200" dirty="0" err="1">
                <a:latin typeface="Arial" pitchFamily="34" charset="0"/>
              </a:rPr>
              <a:t>fördert</a:t>
            </a:r>
            <a:r>
              <a:rPr lang="en-US" sz="1200" kern="1200" dirty="0">
                <a:latin typeface="Arial" pitchFamily="34" charset="0"/>
              </a:rPr>
              <a:t>, die </a:t>
            </a:r>
            <a:r>
              <a:rPr lang="en-US" sz="1200" kern="1200" dirty="0" err="1">
                <a:latin typeface="Arial" pitchFamily="34" charset="0"/>
              </a:rPr>
              <a:t>die</a:t>
            </a:r>
            <a:r>
              <a:rPr lang="en-US" sz="1200" kern="1200" dirty="0">
                <a:latin typeface="Arial" pitchFamily="34" charset="0"/>
              </a:rPr>
              <a:t>  </a:t>
            </a:r>
            <a:r>
              <a:rPr lang="en-US" sz="1200" kern="1200" dirty="0" err="1">
                <a:latin typeface="Arial" pitchFamily="34" charset="0"/>
              </a:rPr>
              <a:t>Bais</a:t>
            </a:r>
            <a:r>
              <a:rPr lang="en-US" sz="1200" kern="1200" dirty="0">
                <a:latin typeface="Arial" pitchFamily="34" charset="0"/>
              </a:rPr>
              <a:t> der </a:t>
            </a:r>
            <a:r>
              <a:rPr lang="en-US" sz="1200" b="1" kern="1200" dirty="0" err="1">
                <a:latin typeface="Arial" pitchFamily="34" charset="0"/>
              </a:rPr>
              <a:t>wahrgenommemne</a:t>
            </a:r>
            <a:r>
              <a:rPr lang="en-US" sz="1200" b="1" kern="1200" dirty="0">
                <a:latin typeface="Arial" pitchFamily="34" charset="0"/>
              </a:rPr>
              <a:t> </a:t>
            </a:r>
            <a:r>
              <a:rPr lang="en-US" sz="1200" b="1" kern="1200" dirty="0" err="1">
                <a:latin typeface="Arial" pitchFamily="34" charset="0"/>
              </a:rPr>
              <a:t>Kontrolle</a:t>
            </a:r>
            <a:r>
              <a:rPr lang="en-US" sz="1200" b="1" kern="1200" dirty="0">
                <a:latin typeface="Arial" pitchFamily="34" charset="0"/>
              </a:rPr>
              <a:t> </a:t>
            </a:r>
            <a:r>
              <a:rPr lang="en-US" sz="1200" kern="1200" dirty="0">
                <a:latin typeface="Arial" pitchFamily="34" charset="0"/>
              </a:rPr>
              <a:t>am VAD </a:t>
            </a:r>
            <a:r>
              <a:rPr lang="en-US" sz="1200" kern="1200" dirty="0" err="1" smtClean="0">
                <a:latin typeface="Arial" pitchFamily="34" charset="0"/>
              </a:rPr>
              <a:t>bilden</a:t>
            </a:r>
            <a:endParaRPr lang="de-DE" sz="1200" b="1" dirty="0"/>
          </a:p>
          <a:p>
            <a:pPr marL="0" indent="0">
              <a:buNone/>
            </a:pPr>
            <a:endParaRPr lang="de-DE" sz="1200" dirty="0" smtClean="0"/>
          </a:p>
          <a:p>
            <a:pPr marL="0" indent="0">
              <a:buNone/>
            </a:pPr>
            <a:endParaRPr lang="de-DE" sz="1200" dirty="0"/>
          </a:p>
        </p:txBody>
      </p:sp>
    </p:spTree>
    <p:extLst>
      <p:ext uri="{BB962C8B-B14F-4D97-AF65-F5344CB8AC3E}">
        <p14:creationId xmlns:p14="http://schemas.microsoft.com/office/powerpoint/2010/main" val="2592944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bwMode="auto">
          <a:xfrm>
            <a:off x="1620838" y="116632"/>
            <a:ext cx="7127875"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solidFill>
                  <a:srgbClr val="FF0000"/>
                </a:solidFill>
              </a:rPr>
              <a:t>Einleitung</a:t>
            </a:r>
            <a:br>
              <a:rPr lang="de-DE" dirty="0" smtClean="0">
                <a:solidFill>
                  <a:srgbClr val="FF0000"/>
                </a:solidFill>
              </a:rPr>
            </a:br>
            <a:endParaRPr lang="de-DE" dirty="0" smtClean="0"/>
          </a:p>
        </p:txBody>
      </p:sp>
      <p:sp>
        <p:nvSpPr>
          <p:cNvPr id="2" name="Inhaltsplatzhalter 1"/>
          <p:cNvSpPr>
            <a:spLocks noGrp="1"/>
          </p:cNvSpPr>
          <p:nvPr>
            <p:ph idx="1"/>
          </p:nvPr>
        </p:nvSpPr>
        <p:spPr>
          <a:xfrm>
            <a:off x="1619672" y="1052736"/>
            <a:ext cx="4032448" cy="6120681"/>
          </a:xfrm>
          <a:solidFill>
            <a:schemeClr val="bg1"/>
          </a:solidFill>
        </p:spPr>
        <p:txBody>
          <a:bodyPr>
            <a:normAutofit fontScale="70000" lnSpcReduction="20000"/>
          </a:bodyPr>
          <a:lstStyle/>
          <a:p>
            <a:pPr>
              <a:buFont typeface="Arial" panose="020B0604020202020204" pitchFamily="34" charset="0"/>
              <a:buChar char="•"/>
            </a:pPr>
            <a:r>
              <a:rPr lang="de-DE" sz="2600" dirty="0" err="1" smtClean="0"/>
              <a:t>Postanoxische</a:t>
            </a:r>
            <a:r>
              <a:rPr lang="de-DE" sz="2600" dirty="0" smtClean="0"/>
              <a:t> </a:t>
            </a:r>
            <a:r>
              <a:rPr lang="de-DE" sz="2600" dirty="0" err="1" smtClean="0"/>
              <a:t>Enzephalopathie</a:t>
            </a:r>
            <a:r>
              <a:rPr lang="de-DE" sz="2600" dirty="0" smtClean="0"/>
              <a:t> häufig Folge eines Kreislaufstillstandes</a:t>
            </a:r>
          </a:p>
          <a:p>
            <a:pPr>
              <a:buFont typeface="Arial" panose="020B0604020202020204" pitchFamily="34" charset="0"/>
              <a:buChar char="•"/>
            </a:pPr>
            <a:r>
              <a:rPr lang="de-DE" sz="2600" dirty="0" smtClean="0"/>
              <a:t>außerhalb des Krankenhauses zu 82% </a:t>
            </a:r>
            <a:r>
              <a:rPr lang="de-DE" sz="2600" dirty="0"/>
              <a:t>auf eine kardiale Genese </a:t>
            </a:r>
            <a:r>
              <a:rPr lang="de-DE" sz="2600" dirty="0" smtClean="0"/>
              <a:t>zurückzuführen </a:t>
            </a:r>
            <a:r>
              <a:rPr lang="de-DE" baseline="30000" dirty="0" smtClean="0"/>
              <a:t>1</a:t>
            </a:r>
          </a:p>
          <a:p>
            <a:pPr>
              <a:buFont typeface="Arial" panose="020B0604020202020204" pitchFamily="34" charset="0"/>
              <a:buChar char="•"/>
            </a:pPr>
            <a:endParaRPr lang="de-DE" baseline="30000" dirty="0" smtClean="0"/>
          </a:p>
          <a:p>
            <a:pPr>
              <a:buFont typeface="Arial" panose="020B0604020202020204" pitchFamily="34" charset="0"/>
              <a:buChar char="•"/>
            </a:pPr>
            <a:r>
              <a:rPr lang="de-DE" sz="2600" dirty="0" smtClean="0"/>
              <a:t>Neuropsychologische Störungen</a:t>
            </a:r>
          </a:p>
          <a:p>
            <a:pPr lvl="1">
              <a:buFont typeface="Arial" panose="020B0604020202020204" pitchFamily="34" charset="0"/>
              <a:buChar char="•"/>
            </a:pPr>
            <a:r>
              <a:rPr lang="de-DE" sz="2100" b="1" dirty="0" smtClean="0">
                <a:solidFill>
                  <a:srgbClr val="FF0000"/>
                </a:solidFill>
              </a:rPr>
              <a:t>mnestische Defizite</a:t>
            </a:r>
          </a:p>
          <a:p>
            <a:pPr lvl="1">
              <a:buFont typeface="Arial" panose="020B0604020202020204" pitchFamily="34" charset="0"/>
              <a:buChar char="•"/>
            </a:pPr>
            <a:r>
              <a:rPr lang="de-DE" sz="2100" dirty="0"/>
              <a:t>instabile Fixation</a:t>
            </a:r>
          </a:p>
          <a:p>
            <a:pPr lvl="1">
              <a:buFont typeface="Arial" panose="020B0604020202020204" pitchFamily="34" charset="0"/>
              <a:buChar char="•"/>
            </a:pPr>
            <a:r>
              <a:rPr lang="de-DE" sz="2100" dirty="0"/>
              <a:t>Ataxie</a:t>
            </a:r>
          </a:p>
          <a:p>
            <a:pPr lvl="1">
              <a:buFont typeface="Arial" panose="020B0604020202020204" pitchFamily="34" charset="0"/>
              <a:buChar char="•"/>
            </a:pPr>
            <a:r>
              <a:rPr lang="de-DE" sz="2100" dirty="0"/>
              <a:t>exekutive Störungen</a:t>
            </a:r>
          </a:p>
          <a:p>
            <a:pPr lvl="1">
              <a:buFont typeface="Arial" panose="020B0604020202020204" pitchFamily="34" charset="0"/>
              <a:buChar char="•"/>
            </a:pPr>
            <a:endParaRPr lang="de-DE" dirty="0" smtClean="0"/>
          </a:p>
          <a:p>
            <a:pPr>
              <a:buFont typeface="Arial" panose="020B0604020202020204" pitchFamily="34" charset="0"/>
              <a:buChar char="•"/>
            </a:pPr>
            <a:r>
              <a:rPr lang="de-DE" sz="2600" dirty="0"/>
              <a:t>27,6% der Schlaganfälle als Ätiologie kardiale Embolien</a:t>
            </a:r>
            <a:r>
              <a:rPr lang="de-DE" baseline="30000" dirty="0" smtClean="0"/>
              <a:t>2</a:t>
            </a:r>
          </a:p>
          <a:p>
            <a:pPr>
              <a:buFont typeface="Arial" panose="020B0604020202020204" pitchFamily="34" charset="0"/>
              <a:buChar char="•"/>
            </a:pPr>
            <a:endParaRPr lang="de-DE" baseline="30000" dirty="0" smtClean="0"/>
          </a:p>
          <a:p>
            <a:pPr>
              <a:buFont typeface="Arial" panose="020B0604020202020204" pitchFamily="34" charset="0"/>
              <a:buChar char="•"/>
            </a:pPr>
            <a:r>
              <a:rPr lang="de-DE" sz="2600" dirty="0"/>
              <a:t>Prävalenz </a:t>
            </a:r>
            <a:r>
              <a:rPr lang="de-DE" sz="2600" dirty="0" err="1"/>
              <a:t>cerebraler</a:t>
            </a:r>
            <a:r>
              <a:rPr lang="de-DE" sz="2600" dirty="0"/>
              <a:t> Ereignisse on Device </a:t>
            </a:r>
            <a:r>
              <a:rPr lang="en-US" sz="2600" dirty="0"/>
              <a:t>1,9% - 57% </a:t>
            </a:r>
            <a:r>
              <a:rPr lang="en-US" baseline="30000" dirty="0" smtClean="0"/>
              <a:t>3-</a:t>
            </a:r>
            <a:r>
              <a:rPr lang="de-DE" baseline="30000" dirty="0" smtClean="0"/>
              <a:t>9</a:t>
            </a:r>
          </a:p>
          <a:p>
            <a:pPr>
              <a:buFont typeface="Arial" panose="020B0604020202020204" pitchFamily="34" charset="0"/>
              <a:buChar char="•"/>
            </a:pPr>
            <a:endParaRPr lang="de-DE" baseline="30000" dirty="0" smtClean="0"/>
          </a:p>
          <a:p>
            <a:pPr>
              <a:buFont typeface="Arial" panose="020B0604020202020204" pitchFamily="34" charset="0"/>
              <a:buChar char="•"/>
            </a:pPr>
            <a:r>
              <a:rPr lang="de-DE" sz="2600" dirty="0"/>
              <a:t>HDZ NRW:</a:t>
            </a:r>
          </a:p>
          <a:p>
            <a:pPr lvl="1">
              <a:buFont typeface="Arial" panose="020B0604020202020204" pitchFamily="34" charset="0"/>
              <a:buChar char="•"/>
            </a:pPr>
            <a:r>
              <a:rPr lang="de-DE" sz="2100" dirty="0" smtClean="0"/>
              <a:t>Seit 2009: 100-120 MCS jährlich</a:t>
            </a:r>
          </a:p>
          <a:p>
            <a:pPr lvl="1">
              <a:buFont typeface="Arial" panose="020B0604020202020204" pitchFamily="34" charset="0"/>
              <a:buChar char="•"/>
            </a:pPr>
            <a:r>
              <a:rPr lang="de-DE" sz="2100" dirty="0" smtClean="0"/>
              <a:t>01-09/2014               74 MCS</a:t>
            </a:r>
          </a:p>
          <a:p>
            <a:pPr lvl="1">
              <a:buFont typeface="Arial" panose="020B0604020202020204" pitchFamily="34" charset="0"/>
              <a:buChar char="•"/>
            </a:pPr>
            <a:r>
              <a:rPr lang="de-DE" sz="2100" dirty="0" err="1" smtClean="0"/>
              <a:t>Ongoing</a:t>
            </a:r>
            <a:r>
              <a:rPr lang="de-DE" sz="2100" dirty="0" smtClean="0"/>
              <a:t> 09/2014   187 MCS</a:t>
            </a:r>
            <a:endParaRPr lang="de-DE" sz="2100" baseline="30000" dirty="0" smtClean="0"/>
          </a:p>
        </p:txBody>
      </p:sp>
      <p:sp>
        <p:nvSpPr>
          <p:cNvPr id="3" name="Textfeld 2"/>
          <p:cNvSpPr txBox="1"/>
          <p:nvPr/>
        </p:nvSpPr>
        <p:spPr>
          <a:xfrm>
            <a:off x="5436096" y="5661248"/>
            <a:ext cx="3456384" cy="1169551"/>
          </a:xfrm>
          <a:prstGeom prst="rect">
            <a:avLst/>
          </a:prstGeom>
          <a:noFill/>
        </p:spPr>
        <p:txBody>
          <a:bodyPr wrap="square" rtlCol="0">
            <a:spAutoFit/>
          </a:bodyPr>
          <a:lstStyle/>
          <a:p>
            <a:r>
              <a:rPr lang="en-US" sz="700" dirty="0" smtClean="0"/>
              <a:t>1. Pell JP, </a:t>
            </a:r>
            <a:r>
              <a:rPr lang="en-US" sz="700" dirty="0" err="1" smtClean="0"/>
              <a:t>Sirel</a:t>
            </a:r>
            <a:r>
              <a:rPr lang="en-US" sz="700" dirty="0" smtClean="0"/>
              <a:t> JM, Marsden AK et al. Heart 2003;89:839-42.</a:t>
            </a:r>
          </a:p>
          <a:p>
            <a:r>
              <a:rPr lang="en-US" sz="700" dirty="0" smtClean="0"/>
              <a:t>2. Nolte et al. </a:t>
            </a:r>
            <a:r>
              <a:rPr lang="en-US" sz="700" dirty="0" err="1" smtClean="0"/>
              <a:t>Nervenarezt</a:t>
            </a:r>
            <a:r>
              <a:rPr lang="en-US" sz="700" dirty="0" smtClean="0"/>
              <a:t>, 76, 1231-1238.2005</a:t>
            </a:r>
            <a:endParaRPr lang="de-DE" sz="700" dirty="0" smtClean="0"/>
          </a:p>
          <a:p>
            <a:r>
              <a:rPr lang="en-GB" sz="700" dirty="0" smtClean="0"/>
              <a:t>3. Deng </a:t>
            </a:r>
            <a:r>
              <a:rPr lang="en-GB" sz="700" dirty="0"/>
              <a:t>MC, </a:t>
            </a:r>
            <a:r>
              <a:rPr lang="en-GB" sz="700" dirty="0" smtClean="0"/>
              <a:t>et </a:t>
            </a:r>
            <a:r>
              <a:rPr lang="en-GB" sz="700" dirty="0"/>
              <a:t>al. </a:t>
            </a:r>
            <a:r>
              <a:rPr lang="en-GB" sz="700" dirty="0" smtClean="0"/>
              <a:t>The </a:t>
            </a:r>
            <a:r>
              <a:rPr lang="en-GB" sz="700" dirty="0"/>
              <a:t>Journal of heart and lung </a:t>
            </a:r>
            <a:r>
              <a:rPr lang="en-GB" sz="700" dirty="0" smtClean="0"/>
              <a:t>transplantation. 2005</a:t>
            </a:r>
            <a:r>
              <a:rPr lang="en-GB" sz="700" dirty="0"/>
              <a:t>; 24(9): 1182-7.</a:t>
            </a:r>
            <a:endParaRPr lang="de-DE" sz="700" dirty="0"/>
          </a:p>
          <a:p>
            <a:r>
              <a:rPr lang="en-GB" sz="700" dirty="0" smtClean="0"/>
              <a:t>4. </a:t>
            </a:r>
            <a:r>
              <a:rPr lang="en-GB" sz="700" dirty="0" err="1" smtClean="0"/>
              <a:t>Kalya</a:t>
            </a:r>
            <a:r>
              <a:rPr lang="en-GB" sz="700" dirty="0" smtClean="0"/>
              <a:t> </a:t>
            </a:r>
            <a:r>
              <a:rPr lang="en-GB" sz="700" dirty="0"/>
              <a:t>AV, </a:t>
            </a:r>
            <a:r>
              <a:rPr lang="en-GB" sz="700" dirty="0" smtClean="0"/>
              <a:t>et </a:t>
            </a:r>
            <a:r>
              <a:rPr lang="en-GB" sz="700" dirty="0"/>
              <a:t>al. </a:t>
            </a:r>
            <a:r>
              <a:rPr lang="en-GB" sz="700" dirty="0" smtClean="0"/>
              <a:t>The </a:t>
            </a:r>
            <a:r>
              <a:rPr lang="en-GB" sz="700" dirty="0"/>
              <a:t>Journal of heart and lung transplantation </a:t>
            </a:r>
            <a:r>
              <a:rPr lang="en-GB" sz="700" dirty="0" smtClean="0"/>
              <a:t>. </a:t>
            </a:r>
            <a:r>
              <a:rPr lang="en-GB" sz="700" dirty="0"/>
              <a:t>2005; 24(11): 1973-5.</a:t>
            </a:r>
            <a:endParaRPr lang="de-DE" sz="700" dirty="0"/>
          </a:p>
          <a:p>
            <a:r>
              <a:rPr lang="en-GB" sz="700" dirty="0" smtClean="0"/>
              <a:t>5. </a:t>
            </a:r>
            <a:r>
              <a:rPr lang="en-GB" sz="700" dirty="0" err="1" smtClean="0"/>
              <a:t>Liden</a:t>
            </a:r>
            <a:r>
              <a:rPr lang="en-GB" sz="700" dirty="0" smtClean="0"/>
              <a:t> </a:t>
            </a:r>
            <a:r>
              <a:rPr lang="en-GB" sz="700" dirty="0"/>
              <a:t>H, </a:t>
            </a:r>
            <a:r>
              <a:rPr lang="en-GB" sz="700" dirty="0" smtClean="0"/>
              <a:t>et al. </a:t>
            </a:r>
            <a:r>
              <a:rPr lang="en-GB" sz="700" dirty="0"/>
              <a:t>Transplantation proceedings. 2005; 37(8): 3321-2.</a:t>
            </a:r>
            <a:endParaRPr lang="de-DE" sz="700" dirty="0"/>
          </a:p>
          <a:p>
            <a:r>
              <a:rPr lang="en-GB" sz="700" dirty="0" smtClean="0"/>
              <a:t>6. </a:t>
            </a:r>
            <a:r>
              <a:rPr lang="en-GB" sz="700" dirty="0" err="1" smtClean="0"/>
              <a:t>Pae</a:t>
            </a:r>
            <a:r>
              <a:rPr lang="en-GB" sz="700" dirty="0" smtClean="0"/>
              <a:t> </a:t>
            </a:r>
            <a:r>
              <a:rPr lang="en-GB" sz="700" dirty="0"/>
              <a:t>WE, </a:t>
            </a:r>
            <a:r>
              <a:rPr lang="en-GB" sz="700" dirty="0" smtClean="0"/>
              <a:t>et </a:t>
            </a:r>
            <a:r>
              <a:rPr lang="en-GB" sz="700" dirty="0"/>
              <a:t>al. </a:t>
            </a:r>
            <a:r>
              <a:rPr lang="en-GB" sz="700" dirty="0" smtClean="0"/>
              <a:t>The </a:t>
            </a:r>
            <a:r>
              <a:rPr lang="en-GB" sz="700" dirty="0"/>
              <a:t>Journal of heart and lung transplantation </a:t>
            </a:r>
            <a:r>
              <a:rPr lang="en-GB" sz="700" dirty="0" smtClean="0"/>
              <a:t>. 2007</a:t>
            </a:r>
            <a:r>
              <a:rPr lang="en-GB" sz="700" dirty="0"/>
              <a:t>; 26(1): 1-8.</a:t>
            </a:r>
            <a:endParaRPr lang="de-DE" sz="700" dirty="0"/>
          </a:p>
          <a:p>
            <a:r>
              <a:rPr lang="en-GB" sz="700" dirty="0" smtClean="0"/>
              <a:t>7 </a:t>
            </a:r>
            <a:r>
              <a:rPr lang="en-GB" sz="700" dirty="0" err="1" smtClean="0"/>
              <a:t>Weitkemper</a:t>
            </a:r>
            <a:r>
              <a:rPr lang="en-GB" sz="700" dirty="0" smtClean="0"/>
              <a:t> </a:t>
            </a:r>
            <a:r>
              <a:rPr lang="en-GB" sz="700" dirty="0"/>
              <a:t>HH, </a:t>
            </a:r>
            <a:r>
              <a:rPr lang="en-GB" sz="700" dirty="0" err="1" smtClean="0"/>
              <a:t>Eet</a:t>
            </a:r>
            <a:r>
              <a:rPr lang="en-GB" sz="700" dirty="0" smtClean="0"/>
              <a:t> al. J </a:t>
            </a:r>
            <a:r>
              <a:rPr lang="en-GB" sz="700" dirty="0"/>
              <a:t>Extra </a:t>
            </a:r>
            <a:r>
              <a:rPr lang="en-GB" sz="700" dirty="0" err="1"/>
              <a:t>Corpor</a:t>
            </a:r>
            <a:r>
              <a:rPr lang="en-GB" sz="700" dirty="0"/>
              <a:t> Technol. 2004; 36(2): 169-73.</a:t>
            </a:r>
            <a:endParaRPr lang="de-DE" sz="700" dirty="0"/>
          </a:p>
          <a:p>
            <a:r>
              <a:rPr lang="en-GB" sz="700" dirty="0" smtClean="0"/>
              <a:t>8. </a:t>
            </a:r>
            <a:r>
              <a:rPr lang="en-GB" sz="700" dirty="0" err="1" smtClean="0"/>
              <a:t>Topkara</a:t>
            </a:r>
            <a:r>
              <a:rPr lang="en-GB" sz="700" dirty="0" smtClean="0"/>
              <a:t> VK, </a:t>
            </a:r>
            <a:r>
              <a:rPr lang="en-GB" sz="700" dirty="0"/>
              <a:t>et al. </a:t>
            </a:r>
            <a:r>
              <a:rPr lang="en-GB" sz="700" dirty="0" smtClean="0"/>
              <a:t>J </a:t>
            </a:r>
            <a:r>
              <a:rPr lang="en-GB" sz="700" dirty="0" err="1"/>
              <a:t>Thorac</a:t>
            </a:r>
            <a:r>
              <a:rPr lang="en-GB" sz="700" dirty="0"/>
              <a:t> </a:t>
            </a:r>
            <a:r>
              <a:rPr lang="en-GB" sz="700" dirty="0" err="1"/>
              <a:t>Cardiovasc</a:t>
            </a:r>
            <a:r>
              <a:rPr lang="en-GB" sz="700" dirty="0"/>
              <a:t> Surg. 2005; 130(3): 881-2.</a:t>
            </a:r>
            <a:endParaRPr lang="de-DE" sz="700" dirty="0"/>
          </a:p>
          <a:p>
            <a:r>
              <a:rPr lang="en-GB" sz="700" dirty="0" smtClean="0"/>
              <a:t>9. Lazar RM, </a:t>
            </a:r>
            <a:r>
              <a:rPr lang="en-GB" sz="700" dirty="0"/>
              <a:t>et al. </a:t>
            </a:r>
            <a:r>
              <a:rPr lang="en-GB" sz="700" dirty="0" smtClean="0"/>
              <a:t>Circulation</a:t>
            </a:r>
            <a:r>
              <a:rPr lang="en-GB" sz="700" dirty="0"/>
              <a:t>. 2004; 109(20): 2423-7</a:t>
            </a:r>
            <a:r>
              <a:rPr lang="en-GB" sz="700" dirty="0" smtClean="0"/>
              <a:t>.</a:t>
            </a:r>
          </a:p>
          <a:p>
            <a:endParaRPr lang="de-DE" sz="700" dirty="0"/>
          </a:p>
        </p:txBody>
      </p:sp>
      <p:grpSp>
        <p:nvGrpSpPr>
          <p:cNvPr id="5" name="Gruppieren 4"/>
          <p:cNvGrpSpPr/>
          <p:nvPr/>
        </p:nvGrpSpPr>
        <p:grpSpPr>
          <a:xfrm>
            <a:off x="5879950" y="1268760"/>
            <a:ext cx="2857500" cy="4120480"/>
            <a:chOff x="5879950" y="1268760"/>
            <a:chExt cx="2857500" cy="4120480"/>
          </a:xfrm>
        </p:grpSpPr>
        <p:pic>
          <p:nvPicPr>
            <p:cNvPr id="52228" name="Picture 4" descr="HW Device and Carrying C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062" y="1268760"/>
              <a:ext cx="25812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https://encrypted-tbn1.gstatic.com/images?q=tbn:ANd9GcQx5KXSbwmfp5-EgZeaDEcAyZ88ne71hVtfvR7-omyNH7Wc5ZMLe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950" y="3789040"/>
              <a:ext cx="2857500" cy="1600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5256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bwMode="auto">
          <a:xfrm>
            <a:off x="1907704" y="274638"/>
            <a:ext cx="6779096"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solidFill>
                  <a:srgbClr val="FF0000"/>
                </a:solidFill>
              </a:rPr>
              <a:t>Case Report </a:t>
            </a:r>
            <a:br>
              <a:rPr lang="de-DE" dirty="0" smtClean="0">
                <a:solidFill>
                  <a:srgbClr val="FF0000"/>
                </a:solidFill>
              </a:rPr>
            </a:br>
            <a:endParaRPr lang="de-DE" dirty="0" smtClean="0"/>
          </a:p>
        </p:txBody>
      </p:sp>
      <p:sp>
        <p:nvSpPr>
          <p:cNvPr id="2" name="Inhaltsplatzhalter 1"/>
          <p:cNvSpPr>
            <a:spLocks noGrp="1"/>
          </p:cNvSpPr>
          <p:nvPr>
            <p:ph idx="1"/>
          </p:nvPr>
        </p:nvSpPr>
        <p:spPr>
          <a:xfrm>
            <a:off x="1475656" y="1196752"/>
            <a:ext cx="7211144" cy="5661248"/>
          </a:xfrm>
        </p:spPr>
        <p:txBody>
          <a:bodyPr>
            <a:normAutofit fontScale="77500" lnSpcReduction="20000"/>
          </a:bodyPr>
          <a:lstStyle/>
          <a:p>
            <a:pPr>
              <a:buFont typeface="Arial" panose="020B0604020202020204" pitchFamily="34" charset="0"/>
              <a:buChar char="•"/>
              <a:defRPr/>
            </a:pPr>
            <a:r>
              <a:rPr lang="de-DE" dirty="0" smtClean="0"/>
              <a:t>Patientin </a:t>
            </a:r>
            <a:r>
              <a:rPr lang="de-DE" dirty="0"/>
              <a:t>(47J.), DCM, </a:t>
            </a:r>
            <a:r>
              <a:rPr lang="de-DE" dirty="0" err="1"/>
              <a:t>biventrikulärer</a:t>
            </a:r>
            <a:r>
              <a:rPr lang="de-DE" dirty="0"/>
              <a:t> ICD </a:t>
            </a:r>
          </a:p>
          <a:p>
            <a:pPr>
              <a:buFont typeface="Arial" panose="020B0604020202020204" pitchFamily="34" charset="0"/>
              <a:buChar char="•"/>
              <a:defRPr/>
            </a:pPr>
            <a:r>
              <a:rPr lang="de-DE" dirty="0" err="1" smtClean="0"/>
              <a:t>Hypox</a:t>
            </a:r>
            <a:r>
              <a:rPr lang="de-DE" dirty="0" smtClean="0"/>
              <a:t>. </a:t>
            </a:r>
            <a:r>
              <a:rPr lang="de-DE" dirty="0"/>
              <a:t>Hirnschaden nach Reanimation </a:t>
            </a:r>
            <a:r>
              <a:rPr lang="de-DE" dirty="0" smtClean="0"/>
              <a:t>1994</a:t>
            </a:r>
          </a:p>
          <a:p>
            <a:pPr>
              <a:buFont typeface="Arial" panose="020B0604020202020204" pitchFamily="34" charset="0"/>
              <a:buChar char="•"/>
              <a:defRPr/>
            </a:pPr>
            <a:r>
              <a:rPr lang="de-DE" dirty="0" smtClean="0"/>
              <a:t>Organisch </a:t>
            </a:r>
            <a:r>
              <a:rPr lang="de-DE" dirty="0" err="1" smtClean="0"/>
              <a:t>amnestisches</a:t>
            </a:r>
            <a:r>
              <a:rPr lang="de-DE" dirty="0" smtClean="0"/>
              <a:t> Syndrom (F04)</a:t>
            </a:r>
            <a:endParaRPr lang="de-DE" dirty="0"/>
          </a:p>
          <a:p>
            <a:pPr>
              <a:buFont typeface="Arial" panose="020B0604020202020204" pitchFamily="34" charset="0"/>
              <a:buChar char="•"/>
              <a:defRPr/>
            </a:pPr>
            <a:r>
              <a:rPr lang="de-DE" dirty="0"/>
              <a:t>Sozialanamnese: </a:t>
            </a:r>
            <a:endParaRPr lang="de-DE" dirty="0" smtClean="0"/>
          </a:p>
          <a:p>
            <a:pPr lvl="1">
              <a:buFont typeface="Arial" panose="020B0604020202020204" pitchFamily="34" charset="0"/>
              <a:buChar char="•"/>
              <a:defRPr/>
            </a:pPr>
            <a:r>
              <a:rPr lang="de-DE" dirty="0" smtClean="0"/>
              <a:t>ledig</a:t>
            </a:r>
            <a:r>
              <a:rPr lang="de-DE" dirty="0"/>
              <a:t>, alleinerziehend, 1 Sohn (17 </a:t>
            </a:r>
            <a:r>
              <a:rPr lang="de-DE" dirty="0" smtClean="0"/>
              <a:t>J</a:t>
            </a:r>
            <a:r>
              <a:rPr lang="de-DE" dirty="0"/>
              <a:t>.), gesetzliche Betreuerin (</a:t>
            </a:r>
            <a:r>
              <a:rPr lang="de-DE" dirty="0" smtClean="0"/>
              <a:t>Mutter)</a:t>
            </a:r>
          </a:p>
          <a:p>
            <a:pPr lvl="1">
              <a:buFont typeface="Arial" panose="020B0604020202020204" pitchFamily="34" charset="0"/>
              <a:buChar char="•"/>
              <a:defRPr/>
            </a:pPr>
            <a:r>
              <a:rPr lang="de-DE" dirty="0" smtClean="0"/>
              <a:t>Abitur</a:t>
            </a:r>
            <a:r>
              <a:rPr lang="de-DE" dirty="0"/>
              <a:t>, </a:t>
            </a:r>
            <a:r>
              <a:rPr lang="de-DE" dirty="0" smtClean="0"/>
              <a:t>Physiotherapeutin, Rentnerin seit 1994</a:t>
            </a:r>
          </a:p>
          <a:p>
            <a:pPr lvl="1">
              <a:buFont typeface="Arial" panose="020B0604020202020204" pitchFamily="34" charset="0"/>
              <a:buChar char="•"/>
              <a:defRPr/>
            </a:pPr>
            <a:endParaRPr lang="de-DE" dirty="0" smtClean="0"/>
          </a:p>
          <a:p>
            <a:pPr marL="0" indent="0">
              <a:buNone/>
              <a:defRPr/>
            </a:pPr>
            <a:r>
              <a:rPr lang="de-DE" b="1" dirty="0" smtClean="0">
                <a:latin typeface="Cambria"/>
              </a:rPr>
              <a:t>→ </a:t>
            </a:r>
            <a:r>
              <a:rPr lang="de-DE" b="1" dirty="0" smtClean="0"/>
              <a:t>ausreichende kognitive Leistungsfähigkeit für den selbständigen Umgang mit dem VAD-System?</a:t>
            </a:r>
          </a:p>
          <a:p>
            <a:pPr>
              <a:buFont typeface="Arial" panose="020B0604020202020204" pitchFamily="34" charset="0"/>
              <a:buChar char="•"/>
              <a:defRPr/>
            </a:pPr>
            <a:endParaRPr lang="de-DE" dirty="0" smtClean="0"/>
          </a:p>
          <a:p>
            <a:pPr>
              <a:buFont typeface="Arial" panose="020B0604020202020204" pitchFamily="34" charset="0"/>
              <a:buChar char="•"/>
              <a:defRPr/>
            </a:pPr>
            <a:r>
              <a:rPr lang="de-DE" dirty="0" smtClean="0"/>
              <a:t>Neuropsychologische Diagnostik: </a:t>
            </a:r>
          </a:p>
          <a:p>
            <a:pPr lvl="1">
              <a:buFont typeface="Arial" panose="020B0604020202020204" pitchFamily="34" charset="0"/>
              <a:buChar char="•"/>
              <a:defRPr/>
            </a:pPr>
            <a:r>
              <a:rPr lang="de-DE" dirty="0" smtClean="0"/>
              <a:t>Stimmung: depressiv ängstliche Anpassungsstörung (F43.2), V.a. Selbstwertproblematik</a:t>
            </a:r>
          </a:p>
          <a:p>
            <a:pPr lvl="1">
              <a:buFont typeface="Arial" panose="020B0604020202020204" pitchFamily="34" charset="0"/>
              <a:buChar char="•"/>
              <a:defRPr/>
            </a:pPr>
            <a:r>
              <a:rPr lang="de-DE" dirty="0" smtClean="0"/>
              <a:t>Aufmerksamkeit: sehr schwankende Leistungen</a:t>
            </a:r>
          </a:p>
          <a:p>
            <a:pPr lvl="1">
              <a:buFont typeface="Arial" panose="020B0604020202020204" pitchFamily="34" charset="0"/>
              <a:buChar char="•"/>
              <a:defRPr/>
            </a:pPr>
            <a:r>
              <a:rPr lang="de-DE" dirty="0" smtClean="0"/>
              <a:t>Mnestik: Störungen des langfristigen Abrufs (fig. </a:t>
            </a:r>
            <a:r>
              <a:rPr lang="de-DE" dirty="0"/>
              <a:t>u</a:t>
            </a:r>
            <a:r>
              <a:rPr lang="de-DE" dirty="0" smtClean="0"/>
              <a:t>nd verb.), Altgedächtnis</a:t>
            </a:r>
          </a:p>
          <a:p>
            <a:pPr lvl="1">
              <a:buFont typeface="Arial" panose="020B0604020202020204" pitchFamily="34" charset="0"/>
              <a:buChar char="•"/>
              <a:defRPr/>
            </a:pPr>
            <a:r>
              <a:rPr lang="de-DE" dirty="0" smtClean="0"/>
              <a:t>Exekutive Störungen: Flüssigkeitsaufgaben schwer gestört</a:t>
            </a:r>
          </a:p>
          <a:p>
            <a:pPr marL="0" indent="0">
              <a:buNone/>
              <a:defRPr/>
            </a:pPr>
            <a:r>
              <a:rPr lang="de-DE" b="1" dirty="0">
                <a:latin typeface="Cambria"/>
              </a:rPr>
              <a:t>→ </a:t>
            </a:r>
            <a:r>
              <a:rPr lang="de-DE" b="1" dirty="0" smtClean="0"/>
              <a:t>Konsolidierung angemessen</a:t>
            </a:r>
          </a:p>
          <a:p>
            <a:pPr marL="0" indent="0">
              <a:buNone/>
              <a:defRPr/>
            </a:pPr>
            <a:r>
              <a:rPr lang="de-DE" b="1" dirty="0">
                <a:latin typeface="Cambria"/>
              </a:rPr>
              <a:t>→ </a:t>
            </a:r>
            <a:r>
              <a:rPr lang="de-DE" b="1" dirty="0" smtClean="0"/>
              <a:t>minimal selbständiger Abruf möglich nach 24h</a:t>
            </a:r>
          </a:p>
          <a:p>
            <a:pPr>
              <a:buFont typeface="Arial" panose="020B0604020202020204" pitchFamily="34" charset="0"/>
              <a:buChar char="•"/>
              <a:defRPr/>
            </a:pPr>
            <a:endParaRPr lang="de-DE" b="1" dirty="0" smtClean="0"/>
          </a:p>
          <a:p>
            <a:pPr marL="0" indent="0" algn="ctr">
              <a:buNone/>
              <a:defRPr/>
            </a:pPr>
            <a:r>
              <a:rPr lang="de-DE" sz="2800" b="1" dirty="0"/>
              <a:t>Heart Ware LVAD 05/2013</a:t>
            </a:r>
          </a:p>
          <a:p>
            <a:pPr>
              <a:buFont typeface="Arial" panose="020B0604020202020204" pitchFamily="34" charset="0"/>
              <a:buChar char="•"/>
              <a:defRPr/>
            </a:pPr>
            <a:endParaRPr lang="de-DE" dirty="0" smtClean="0"/>
          </a:p>
          <a:p>
            <a:pPr>
              <a:buFont typeface="Arial" panose="020B0604020202020204" pitchFamily="34" charset="0"/>
              <a:buChar char="•"/>
              <a:defRPr/>
            </a:pPr>
            <a:endParaRPr lang="de-DE" dirty="0" smtClean="0"/>
          </a:p>
          <a:p>
            <a:pPr>
              <a:buFont typeface="Arial" panose="020B0604020202020204" pitchFamily="34" charset="0"/>
              <a:buChar char="•"/>
              <a:defRPr/>
            </a:pPr>
            <a:endParaRPr lang="de-DE" dirty="0" smtClean="0"/>
          </a:p>
          <a:p>
            <a:pPr>
              <a:buFont typeface="Arial" panose="020B0604020202020204" pitchFamily="34" charset="0"/>
              <a:buChar char="•"/>
              <a:defRP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smtClean="0"/>
          </a:p>
          <a:p>
            <a:pPr>
              <a:buFont typeface="Arial" panose="020B0604020202020204" pitchFamily="34" charset="0"/>
              <a:buChar char="•"/>
              <a:defRPr/>
            </a:pPr>
            <a:endParaRPr lang="de-DE" dirty="0"/>
          </a:p>
        </p:txBody>
      </p:sp>
    </p:spTree>
    <p:extLst>
      <p:ext uri="{BB962C8B-B14F-4D97-AF65-F5344CB8AC3E}">
        <p14:creationId xmlns:p14="http://schemas.microsoft.com/office/powerpoint/2010/main" val="38895374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bwMode="auto">
          <a:xfrm>
            <a:off x="1475656" y="274638"/>
            <a:ext cx="721114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solidFill>
                  <a:srgbClr val="FF0000"/>
                </a:solidFill>
              </a:rPr>
              <a:t>Therapie</a:t>
            </a:r>
          </a:p>
        </p:txBody>
      </p:sp>
      <p:sp>
        <p:nvSpPr>
          <p:cNvPr id="11267" name="Inhaltsplatzhalter 2"/>
          <p:cNvSpPr>
            <a:spLocks noGrp="1"/>
          </p:cNvSpPr>
          <p:nvPr>
            <p:ph idx="1"/>
          </p:nvPr>
        </p:nvSpPr>
        <p:spPr bwMode="auto">
          <a:xfrm>
            <a:off x="1594494" y="4293096"/>
            <a:ext cx="3553793" cy="23645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de-DE" sz="2000" dirty="0" smtClean="0"/>
              <a:t>Entlassung 06/2013:</a:t>
            </a:r>
          </a:p>
          <a:p>
            <a:pPr lvl="1">
              <a:buFont typeface="Arial" panose="020B0604020202020204" pitchFamily="34" charset="0"/>
              <a:buChar char="•"/>
            </a:pPr>
            <a:r>
              <a:rPr lang="de-DE" sz="1800" dirty="0" smtClean="0"/>
              <a:t>Pat. lebt weiterhin allein mit Sohn </a:t>
            </a:r>
          </a:p>
          <a:p>
            <a:pPr lvl="1">
              <a:buFont typeface="Arial" panose="020B0604020202020204" pitchFamily="34" charset="0"/>
              <a:buChar char="•"/>
            </a:pPr>
            <a:r>
              <a:rPr lang="de-DE" sz="1800" dirty="0" smtClean="0"/>
              <a:t>geht allein Spazieren, Einkaufen und zum Arzt </a:t>
            </a:r>
          </a:p>
          <a:p>
            <a:pPr lvl="1">
              <a:buFont typeface="Arial" panose="020B0604020202020204" pitchFamily="34" charset="0"/>
              <a:buChar char="•"/>
            </a:pPr>
            <a:r>
              <a:rPr lang="de-DE" sz="1800" dirty="0" smtClean="0"/>
              <a:t>nimmt Hobbies und Therapien </a:t>
            </a:r>
            <a:r>
              <a:rPr lang="de-DE" sz="1800" dirty="0"/>
              <a:t>wieder </a:t>
            </a:r>
            <a:r>
              <a:rPr lang="de-DE" sz="1800" dirty="0" smtClean="0"/>
              <a:t>wahr</a:t>
            </a:r>
          </a:p>
          <a:p>
            <a:pPr lvl="1">
              <a:buFont typeface="Arial" panose="020B0604020202020204" pitchFamily="34" charset="0"/>
              <a:buChar char="•"/>
            </a:pPr>
            <a:r>
              <a:rPr lang="de-DE" sz="1800" dirty="0" smtClean="0"/>
              <a:t>Controllertausch pos.</a:t>
            </a:r>
            <a:endParaRPr lang="de-DE" sz="1800" dirty="0"/>
          </a:p>
          <a:p>
            <a:pPr>
              <a:buFont typeface="Arial" panose="020B0604020202020204" pitchFamily="34" charset="0"/>
              <a:buChar char="•"/>
            </a:pPr>
            <a:endParaRPr lang="de-DE" sz="2000" dirty="0" smtClean="0"/>
          </a:p>
        </p:txBody>
      </p:sp>
      <p:pic>
        <p:nvPicPr>
          <p:cNvPr id="11268" name="Picture 4" descr="C:\Users\ybrocks\AppData\Local\Microsoft\Windows\Temporary Internet Files\Content.Outlook\WJ46BXT6\Übersic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304849"/>
            <a:ext cx="3135075" cy="20764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619895" y="908720"/>
            <a:ext cx="7056784" cy="3385542"/>
          </a:xfrm>
          <a:prstGeom prst="rect">
            <a:avLst/>
          </a:prstGeom>
          <a:noFill/>
        </p:spPr>
        <p:txBody>
          <a:bodyPr wrap="square" rtlCol="0">
            <a:spAutoFit/>
          </a:bodyPr>
          <a:lstStyle/>
          <a:p>
            <a:pPr marL="342900" indent="-342900">
              <a:buFont typeface="Arial" panose="020B0604020202020204" pitchFamily="34" charset="0"/>
              <a:buChar char="•"/>
            </a:pPr>
            <a:r>
              <a:rPr lang="de-DE" sz="2000" b="1" dirty="0" smtClean="0">
                <a:latin typeface="+mn-lt"/>
              </a:rPr>
              <a:t>Reduktion der Information:</a:t>
            </a:r>
          </a:p>
          <a:p>
            <a:pPr marL="800100" lvl="1" indent="-342900">
              <a:buFont typeface="Arial" panose="020B0604020202020204" pitchFamily="34" charset="0"/>
              <a:buChar char="•"/>
            </a:pPr>
            <a:r>
              <a:rPr lang="de-DE" sz="1800" dirty="0" smtClean="0">
                <a:latin typeface="+mn-lt"/>
              </a:rPr>
              <a:t>Beschriftung des VAD-Systems</a:t>
            </a:r>
          </a:p>
          <a:p>
            <a:pPr marL="800100" lvl="1" indent="-342900">
              <a:buFont typeface="Arial" panose="020B0604020202020204" pitchFamily="34" charset="0"/>
              <a:buChar char="•"/>
            </a:pPr>
            <a:r>
              <a:rPr lang="de-DE" sz="1800" dirty="0" smtClean="0">
                <a:latin typeface="+mn-lt"/>
              </a:rPr>
              <a:t>Foto-Anleitung für Controllertausch</a:t>
            </a:r>
          </a:p>
          <a:p>
            <a:pPr marL="800100" lvl="1" indent="-342900">
              <a:buFont typeface="Arial" panose="020B0604020202020204" pitchFamily="34" charset="0"/>
              <a:buChar char="•"/>
            </a:pPr>
            <a:r>
              <a:rPr lang="de-DE" sz="1800" dirty="0" smtClean="0">
                <a:latin typeface="+mn-lt"/>
              </a:rPr>
              <a:t>Checklisten</a:t>
            </a:r>
          </a:p>
          <a:p>
            <a:pPr marL="342900" indent="-342900">
              <a:buFont typeface="Arial" panose="020B0604020202020204" pitchFamily="34" charset="0"/>
              <a:buChar char="•"/>
            </a:pPr>
            <a:r>
              <a:rPr lang="de-DE" sz="2000" b="1" dirty="0" smtClean="0">
                <a:latin typeface="+mn-lt"/>
              </a:rPr>
              <a:t>Externe Hilfen</a:t>
            </a:r>
            <a:r>
              <a:rPr lang="de-DE" sz="2000" dirty="0" smtClean="0">
                <a:latin typeface="+mn-lt"/>
              </a:rPr>
              <a:t>: Führen eines VAD-spezifischen Gedächtnistagebuchs</a:t>
            </a:r>
          </a:p>
          <a:p>
            <a:pPr marL="342900" indent="-342900">
              <a:buFont typeface="Arial" panose="020B0604020202020204" pitchFamily="34" charset="0"/>
              <a:buChar char="•"/>
            </a:pPr>
            <a:r>
              <a:rPr lang="de-DE" sz="2000" b="1" dirty="0" smtClean="0">
                <a:latin typeface="+mn-lt"/>
              </a:rPr>
              <a:t>Kompensationstraining: </a:t>
            </a:r>
            <a:r>
              <a:rPr lang="de-DE" sz="2000" dirty="0" smtClean="0">
                <a:latin typeface="+mn-lt"/>
              </a:rPr>
              <a:t>Technik des verteilten Übens „</a:t>
            </a:r>
            <a:r>
              <a:rPr lang="de-DE" sz="2000" dirty="0" err="1" smtClean="0">
                <a:latin typeface="+mn-lt"/>
              </a:rPr>
              <a:t>spaced</a:t>
            </a:r>
            <a:r>
              <a:rPr lang="de-DE" sz="2000" dirty="0" smtClean="0">
                <a:latin typeface="+mn-lt"/>
              </a:rPr>
              <a:t> </a:t>
            </a:r>
            <a:r>
              <a:rPr lang="de-DE" sz="2000" dirty="0" err="1" smtClean="0">
                <a:latin typeface="+mn-lt"/>
              </a:rPr>
              <a:t>retrieval</a:t>
            </a:r>
            <a:r>
              <a:rPr lang="de-DE" sz="2000" dirty="0" smtClean="0">
                <a:latin typeface="+mn-lt"/>
              </a:rPr>
              <a:t>“ durch fehlerfreies Lernen „</a:t>
            </a:r>
            <a:r>
              <a:rPr lang="de-DE" sz="2000" dirty="0" err="1" smtClean="0">
                <a:latin typeface="+mn-lt"/>
              </a:rPr>
              <a:t>errorless</a:t>
            </a:r>
            <a:r>
              <a:rPr lang="de-DE" sz="2000" dirty="0" smtClean="0">
                <a:latin typeface="+mn-lt"/>
              </a:rPr>
              <a:t> </a:t>
            </a:r>
            <a:r>
              <a:rPr lang="de-DE" sz="2000" dirty="0" err="1" smtClean="0">
                <a:latin typeface="+mn-lt"/>
              </a:rPr>
              <a:t>learning</a:t>
            </a:r>
            <a:r>
              <a:rPr lang="de-DE" sz="2000" dirty="0" smtClean="0">
                <a:latin typeface="+mn-lt"/>
              </a:rPr>
              <a:t>“ in der Schulung </a:t>
            </a:r>
          </a:p>
          <a:p>
            <a:pPr marL="342900" indent="-342900">
              <a:buFont typeface="Arial" panose="020B0604020202020204" pitchFamily="34" charset="0"/>
              <a:buChar char="•"/>
            </a:pPr>
            <a:r>
              <a:rPr lang="de-DE" sz="2000" b="1" dirty="0" smtClean="0">
                <a:latin typeface="+mn-lt"/>
              </a:rPr>
              <a:t>Strategietraining: </a:t>
            </a:r>
            <a:r>
              <a:rPr lang="de-DE" sz="2000" dirty="0" smtClean="0">
                <a:latin typeface="+mn-lt"/>
              </a:rPr>
              <a:t>PQRST-Methode bei INR-Messung</a:t>
            </a:r>
          </a:p>
          <a:p>
            <a:pPr marL="342900" indent="-342900">
              <a:buFont typeface="Arial" panose="020B0604020202020204" pitchFamily="34" charset="0"/>
              <a:buChar char="•"/>
            </a:pPr>
            <a:r>
              <a:rPr lang="de-DE" sz="2000" b="1" dirty="0" smtClean="0">
                <a:latin typeface="+mn-lt"/>
              </a:rPr>
              <a:t>Psychotherapie</a:t>
            </a:r>
            <a:r>
              <a:rPr lang="de-DE" sz="2000" dirty="0" smtClean="0">
                <a:latin typeface="+mn-lt"/>
              </a:rPr>
              <a:t> (VT)</a:t>
            </a:r>
            <a:endParaRPr lang="de-DE"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267">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267">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267">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bwMode="auto">
          <a:xfrm>
            <a:off x="1619672" y="274638"/>
            <a:ext cx="706712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solidFill>
                  <a:srgbClr val="FF0000"/>
                </a:solidFill>
              </a:rPr>
              <a:t>Diskussion</a:t>
            </a:r>
          </a:p>
        </p:txBody>
      </p:sp>
      <p:sp>
        <p:nvSpPr>
          <p:cNvPr id="12291" name="Inhaltsplatzhalter 2"/>
          <p:cNvSpPr>
            <a:spLocks noGrp="1"/>
          </p:cNvSpPr>
          <p:nvPr>
            <p:ph idx="1"/>
          </p:nvPr>
        </p:nvSpPr>
        <p:spPr bwMode="auto">
          <a:xfrm>
            <a:off x="1691680" y="1412776"/>
            <a:ext cx="69945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de-DE" sz="2000" kern="1200" dirty="0">
                <a:latin typeface="Arial" pitchFamily="34" charset="0"/>
              </a:rPr>
              <a:t>Kognitive wie affektive Belastungen der Patientin </a:t>
            </a:r>
            <a:r>
              <a:rPr lang="de-DE" sz="2000" kern="1200" dirty="0" smtClean="0">
                <a:latin typeface="Arial" pitchFamily="34" charset="0"/>
              </a:rPr>
              <a:t>spiegeln Erfahrungen </a:t>
            </a:r>
            <a:r>
              <a:rPr lang="de-DE" sz="2000" kern="1200" dirty="0">
                <a:latin typeface="Arial" pitchFamily="34" charset="0"/>
              </a:rPr>
              <a:t>mit dieser </a:t>
            </a:r>
            <a:r>
              <a:rPr lang="de-DE" sz="2000" kern="1200" dirty="0" smtClean="0">
                <a:latin typeface="Arial" pitchFamily="34" charset="0"/>
              </a:rPr>
              <a:t>wachsenden Patientengruppe wider </a:t>
            </a:r>
          </a:p>
          <a:p>
            <a:pPr>
              <a:buFont typeface="Arial" panose="020B0604020202020204" pitchFamily="34" charset="0"/>
              <a:buChar char="•"/>
            </a:pPr>
            <a:r>
              <a:rPr lang="de-DE" sz="2000" dirty="0" smtClean="0"/>
              <a:t>Ausführliche </a:t>
            </a:r>
            <a:r>
              <a:rPr lang="de-DE" sz="2000" dirty="0" smtClean="0">
                <a:solidFill>
                  <a:srgbClr val="FF0000"/>
                </a:solidFill>
              </a:rPr>
              <a:t>präoperative</a:t>
            </a:r>
            <a:r>
              <a:rPr lang="de-DE" sz="2000" dirty="0" smtClean="0"/>
              <a:t> </a:t>
            </a:r>
            <a:r>
              <a:rPr lang="de-DE" sz="2000" dirty="0" smtClean="0">
                <a:solidFill>
                  <a:srgbClr val="FF0000"/>
                </a:solidFill>
              </a:rPr>
              <a:t>neuropsychologische  Diagnostik</a:t>
            </a:r>
            <a:r>
              <a:rPr lang="de-DE" sz="2000" dirty="0" smtClean="0"/>
              <a:t> notwendig – CAVE: Demenz </a:t>
            </a:r>
          </a:p>
          <a:p>
            <a:pPr>
              <a:buFont typeface="Arial" panose="020B0604020202020204" pitchFamily="34" charset="0"/>
              <a:buChar char="•"/>
            </a:pPr>
            <a:r>
              <a:rPr lang="de-DE" sz="2000" dirty="0" smtClean="0"/>
              <a:t>Evidenzbasierte störungsspezifische neuropsychologische </a:t>
            </a:r>
            <a:r>
              <a:rPr lang="de-DE" sz="2000" dirty="0"/>
              <a:t>T</a:t>
            </a:r>
            <a:r>
              <a:rPr lang="de-DE" sz="2000" dirty="0" smtClean="0"/>
              <a:t>herapie </a:t>
            </a:r>
            <a:r>
              <a:rPr lang="de-DE" sz="2000" dirty="0" smtClean="0">
                <a:solidFill>
                  <a:srgbClr val="FF0000"/>
                </a:solidFill>
              </a:rPr>
              <a:t>an VAD anpassen</a:t>
            </a:r>
          </a:p>
          <a:p>
            <a:pPr>
              <a:buFont typeface="Arial" panose="020B0604020202020204" pitchFamily="34" charset="0"/>
              <a:buChar char="•"/>
            </a:pPr>
            <a:r>
              <a:rPr lang="de-DE" sz="2000" dirty="0" smtClean="0"/>
              <a:t>Für </a:t>
            </a:r>
            <a:r>
              <a:rPr lang="de-DE" sz="2000" dirty="0"/>
              <a:t>schnelleren und effizienteren </a:t>
            </a:r>
            <a:r>
              <a:rPr lang="de-DE" sz="2000" dirty="0" smtClean="0"/>
              <a:t>Behandlungserfolg Interventionen in das </a:t>
            </a:r>
            <a:r>
              <a:rPr lang="de-DE" sz="2000" dirty="0" smtClean="0">
                <a:solidFill>
                  <a:srgbClr val="FF0000"/>
                </a:solidFill>
              </a:rPr>
              <a:t>Behandlungsteam</a:t>
            </a:r>
            <a:r>
              <a:rPr lang="de-DE" sz="2000" dirty="0" smtClean="0"/>
              <a:t> (VAD-Koordinatoren, INR-Schulung) integrieren </a:t>
            </a:r>
          </a:p>
          <a:p>
            <a:pPr>
              <a:buFont typeface="Arial" panose="020B0604020202020204" pitchFamily="34" charset="0"/>
              <a:buChar char="•"/>
            </a:pPr>
            <a:r>
              <a:rPr lang="de-DE" sz="2000" dirty="0" smtClean="0"/>
              <a:t>Die</a:t>
            </a:r>
            <a:r>
              <a:rPr lang="de-DE" sz="2000" dirty="0" smtClean="0">
                <a:solidFill>
                  <a:srgbClr val="FF0000"/>
                </a:solidFill>
              </a:rPr>
              <a:t> Familie</a:t>
            </a:r>
            <a:r>
              <a:rPr lang="de-DE" sz="2000" dirty="0" smtClean="0"/>
              <a:t> als Co-Therapeuten, Schulung der Familie </a:t>
            </a:r>
          </a:p>
          <a:p>
            <a:pPr>
              <a:buFont typeface="Arial" panose="020B0604020202020204" pitchFamily="34" charset="0"/>
              <a:buChar char="•"/>
            </a:pPr>
            <a:r>
              <a:rPr lang="de-DE" sz="2000" dirty="0" smtClean="0"/>
              <a:t>Ziel: Stärkung der </a:t>
            </a:r>
            <a:r>
              <a:rPr lang="de-DE" sz="2000" dirty="0" smtClean="0">
                <a:solidFill>
                  <a:srgbClr val="FF0000"/>
                </a:solidFill>
              </a:rPr>
              <a:t>wahrgenommenen Kontrolle </a:t>
            </a:r>
            <a:r>
              <a:rPr lang="de-DE" sz="2000" dirty="0" smtClean="0"/>
              <a:t>am VAD, die als Indikator für </a:t>
            </a:r>
            <a:r>
              <a:rPr lang="de-DE" sz="2000" dirty="0" smtClean="0">
                <a:solidFill>
                  <a:srgbClr val="FF0000"/>
                </a:solidFill>
              </a:rPr>
              <a:t>Lebensqualität</a:t>
            </a:r>
            <a:r>
              <a:rPr lang="de-DE" sz="2000" dirty="0" smtClean="0"/>
              <a:t> am VAD steht</a:t>
            </a:r>
          </a:p>
          <a:p>
            <a:pPr>
              <a:buFont typeface="Arial" panose="020B0604020202020204" pitchFamily="34" charset="0"/>
              <a:buChar char="•"/>
            </a:pPr>
            <a:r>
              <a:rPr lang="de-DE" sz="2000" dirty="0" smtClean="0"/>
              <a:t>Prospektive Studien werden benötigt</a:t>
            </a:r>
          </a:p>
          <a:p>
            <a:pPr>
              <a:buFont typeface="Arial" panose="020B0604020202020204" pitchFamily="34" charset="0"/>
              <a:buChar char="•"/>
            </a:pPr>
            <a:endParaRPr lang="de-DE" sz="2000" dirty="0" smtClean="0"/>
          </a:p>
        </p:txBody>
      </p:sp>
    </p:spTree>
    <p:extLst>
      <p:ext uri="{BB962C8B-B14F-4D97-AF65-F5344CB8AC3E}">
        <p14:creationId xmlns:p14="http://schemas.microsoft.com/office/powerpoint/2010/main" val="308284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1966986" y="404664"/>
            <a:ext cx="6708701" cy="1727200"/>
          </a:xfrm>
        </p:spPr>
        <p:txBody>
          <a:bodyPr>
            <a:normAutofit/>
          </a:bodyPr>
          <a:lstStyle/>
          <a:p>
            <a:pPr marL="0" indent="0" algn="ctr">
              <a:buFont typeface="Wingdings" pitchFamily="2" charset="2"/>
              <a:buNone/>
              <a:defRPr/>
            </a:pPr>
            <a:r>
              <a:rPr lang="de-DE" sz="4400" dirty="0" smtClean="0">
                <a:solidFill>
                  <a:srgbClr val="FF0000"/>
                </a:solidFill>
              </a:rPr>
              <a:t>Herzlichen Dank </a:t>
            </a:r>
            <a:br>
              <a:rPr lang="de-DE" sz="4400" dirty="0" smtClean="0">
                <a:solidFill>
                  <a:srgbClr val="FF0000"/>
                </a:solidFill>
              </a:rPr>
            </a:br>
            <a:r>
              <a:rPr lang="de-DE" sz="4400" dirty="0" smtClean="0">
                <a:solidFill>
                  <a:srgbClr val="FF0000"/>
                </a:solidFill>
              </a:rPr>
              <a:t>für Ihre Aufmerksamkeit!</a:t>
            </a:r>
            <a:endParaRPr lang="de-DE" sz="4400" dirty="0">
              <a:solidFill>
                <a:srgbClr val="FF0000"/>
              </a:solidFill>
            </a:endParaRPr>
          </a:p>
        </p:txBody>
      </p:sp>
      <p:sp>
        <p:nvSpPr>
          <p:cNvPr id="3" name="Textfeld 2"/>
          <p:cNvSpPr txBox="1"/>
          <p:nvPr/>
        </p:nvSpPr>
        <p:spPr>
          <a:xfrm>
            <a:off x="3059113" y="6453188"/>
            <a:ext cx="6121400" cy="307975"/>
          </a:xfrm>
          <a:prstGeom prst="rect">
            <a:avLst/>
          </a:prstGeom>
          <a:noFill/>
        </p:spPr>
        <p:txBody>
          <a:bodyPr>
            <a:spAutoFit/>
          </a:bodyPr>
          <a:lstStyle/>
          <a:p>
            <a:pPr>
              <a:defRPr/>
            </a:pPr>
            <a:r>
              <a:rPr lang="de-DE" sz="1400" dirty="0">
                <a:solidFill>
                  <a:schemeClr val="tx2">
                    <a:lumMod val="75000"/>
                  </a:schemeClr>
                </a:solidFill>
                <a:latin typeface="Arial" pitchFamily="34" charset="0"/>
                <a:cs typeface="Arial" pitchFamily="34" charset="0"/>
              </a:rPr>
              <a:t>Herz- und Diabeteszentrum NRW, Bad Oeynhausen | www.hdz-nrw.de</a:t>
            </a:r>
          </a:p>
        </p:txBody>
      </p:sp>
      <p:pic>
        <p:nvPicPr>
          <p:cNvPr id="13319" name="Picture 6" descr="C:\Users\ktigges-limmer\AppData\Local\Microsoft\Windows\Temporary Internet Files\Content.Outlook\XKG7F3P9\OOH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4198938"/>
            <a:ext cx="3097212"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C:\Users\ktigges-limmer\AppData\Local\Microsoft\Windows\Temporary Internet Files\Content.Outlook\XKG7F3P9\OOH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9356">
            <a:off x="5801908" y="2453380"/>
            <a:ext cx="2991348" cy="210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C:\Users\ktigges-limmer\AppData\Local\Microsoft\Windows\Temporary Internet Files\Content.Outlook\XKG7F3P9\OOH (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7613">
            <a:off x="848417" y="4334118"/>
            <a:ext cx="2902345" cy="190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C:\Users\ktigges-limmer\AppData\Local\Microsoft\Windows\Temporary Internet Files\Content.Outlook\XKG7F3P9\P1120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58487">
            <a:off x="2432413" y="2291111"/>
            <a:ext cx="3198000" cy="239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de-DE" dirty="0" smtClean="0"/>
              <a:t>Zusatzinformationen</a:t>
            </a:r>
            <a:endParaRPr lang="de-DE" dirty="0"/>
          </a:p>
        </p:txBody>
      </p:sp>
      <p:sp>
        <p:nvSpPr>
          <p:cNvPr id="11" name="Untertitel 10"/>
          <p:cNvSpPr>
            <a:spLocks noGrp="1"/>
          </p:cNvSpPr>
          <p:nvPr>
            <p:ph type="subTitle" idx="1"/>
          </p:nvPr>
        </p:nvSpPr>
        <p:spPr/>
        <p:txBody>
          <a:bodyPr/>
          <a:lstStyle/>
          <a:p>
            <a:endParaRPr lang="de-DE"/>
          </a:p>
        </p:txBody>
      </p:sp>
    </p:spTree>
    <p:extLst>
      <p:ext uri="{BB962C8B-B14F-4D97-AF65-F5344CB8AC3E}">
        <p14:creationId xmlns:p14="http://schemas.microsoft.com/office/powerpoint/2010/main" val="2441545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bwMode="auto">
          <a:xfrm>
            <a:off x="1476375" y="768350"/>
            <a:ext cx="72104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de-DE" altLang="de-DE" smtClean="0">
                <a:solidFill>
                  <a:schemeClr val="tx1"/>
                </a:solidFill>
              </a:rPr>
              <a:t>Gedächtnistagebuch</a:t>
            </a:r>
            <a:br>
              <a:rPr lang="de-DE" altLang="de-DE" smtClean="0">
                <a:solidFill>
                  <a:schemeClr val="tx1"/>
                </a:solidFill>
              </a:rPr>
            </a:br>
            <a:endParaRPr lang="de-DE" altLang="de-DE" smtClean="0">
              <a:solidFill>
                <a:schemeClr val="tx1"/>
              </a:solidFill>
            </a:endParaRPr>
          </a:p>
        </p:txBody>
      </p:sp>
      <p:sp>
        <p:nvSpPr>
          <p:cNvPr id="4" name="Inhaltsplatzhalter 2"/>
          <p:cNvSpPr txBox="1">
            <a:spLocks/>
          </p:cNvSpPr>
          <p:nvPr/>
        </p:nvSpPr>
        <p:spPr>
          <a:xfrm>
            <a:off x="1609725" y="2205038"/>
            <a:ext cx="7210425" cy="4392612"/>
          </a:xfrm>
          <a:prstGeom prst="rect">
            <a:avLst/>
          </a:prstGeom>
        </p:spPr>
        <p:txBody>
          <a:bodyPr>
            <a:normAutofit fontScale="62500" lnSpcReduction="20000"/>
          </a:bodyPr>
          <a:lstStyle>
            <a:lvl1pPr marL="0" indent="0" algn="l" defTabSz="914400" rtl="0" eaLnBrk="1" latinLnBrk="0" hangingPunct="1">
              <a:spcBef>
                <a:spcPct val="20000"/>
              </a:spcBef>
              <a:buFont typeface="Arial" pitchFamily="34" charset="0"/>
              <a:buNone/>
              <a:defRPr sz="18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de-DE" sz="3800" dirty="0" smtClean="0"/>
              <a:t>Klassische Gedächtnistagebücher werden ergänzt durch:</a:t>
            </a:r>
          </a:p>
          <a:p>
            <a:pPr marL="571500" indent="-571500">
              <a:buFont typeface="Wingdings" panose="05000000000000000000" pitchFamily="2" charset="2"/>
              <a:buChar char="§"/>
              <a:defRPr/>
            </a:pPr>
            <a:r>
              <a:rPr lang="de-DE" sz="3800" dirty="0" smtClean="0"/>
              <a:t>Selbstkontrollen</a:t>
            </a:r>
          </a:p>
          <a:p>
            <a:pPr marL="571500" indent="-571500">
              <a:buFont typeface="Wingdings" panose="05000000000000000000" pitchFamily="2" charset="2"/>
              <a:buChar char="§"/>
              <a:defRPr/>
            </a:pPr>
            <a:r>
              <a:rPr lang="de-DE" sz="3800" dirty="0" smtClean="0"/>
              <a:t>Tabletteneinnahmen bei Frühstück, Mittagessen, Abendbrot</a:t>
            </a:r>
          </a:p>
          <a:p>
            <a:pPr marL="571500" indent="-571500">
              <a:buFont typeface="Wingdings" panose="05000000000000000000" pitchFamily="2" charset="2"/>
              <a:buChar char="§"/>
              <a:defRPr/>
            </a:pPr>
            <a:r>
              <a:rPr lang="de-DE" sz="3800" dirty="0" smtClean="0"/>
              <a:t>Bei Trinkmengenvorgaben: Menge in Liter notieren</a:t>
            </a:r>
          </a:p>
          <a:p>
            <a:pPr>
              <a:defRPr/>
            </a:pPr>
            <a:endParaRPr lang="de-DE" sz="3800" dirty="0" smtClean="0"/>
          </a:p>
          <a:p>
            <a:pPr>
              <a:defRPr/>
            </a:pPr>
            <a:r>
              <a:rPr lang="de-DE" sz="3800" dirty="0" smtClean="0"/>
              <a:t>POST-</a:t>
            </a:r>
            <a:r>
              <a:rPr lang="de-DE" sz="3800" dirty="0" err="1" smtClean="0"/>
              <a:t>Tx</a:t>
            </a:r>
            <a:r>
              <a:rPr lang="de-DE" sz="3800" dirty="0" smtClean="0"/>
              <a:t> ergänzen:</a:t>
            </a:r>
          </a:p>
          <a:p>
            <a:pPr marL="571500" indent="-571500">
              <a:buFont typeface="Wingdings" panose="05000000000000000000" pitchFamily="2" charset="2"/>
              <a:buChar char="§"/>
              <a:defRPr/>
            </a:pPr>
            <a:r>
              <a:rPr lang="de-DE" sz="3800" dirty="0"/>
              <a:t>Tabletten stellen für folgenden </a:t>
            </a:r>
            <a:r>
              <a:rPr lang="de-DE" sz="3800" dirty="0" smtClean="0"/>
              <a:t>Tag</a:t>
            </a:r>
            <a:endParaRPr lang="de-DE" sz="3800" dirty="0"/>
          </a:p>
          <a:p>
            <a:pPr marL="571500" indent="-571500">
              <a:buFont typeface="Wingdings" panose="05000000000000000000" pitchFamily="2" charset="2"/>
              <a:buChar char="§"/>
              <a:defRPr/>
            </a:pPr>
            <a:r>
              <a:rPr lang="de-DE" sz="3800" dirty="0" smtClean="0"/>
              <a:t>Hinweise zu individuellen </a:t>
            </a:r>
            <a:r>
              <a:rPr lang="de-DE" sz="3800" dirty="0" err="1" smtClean="0"/>
              <a:t>Immunsuppressiva</a:t>
            </a:r>
            <a:endParaRPr lang="de-DE" dirty="0"/>
          </a:p>
          <a:p>
            <a:pPr marL="1200150" lvl="1" indent="-457200">
              <a:defRPr/>
            </a:pPr>
            <a:endParaRPr lang="de-DE" dirty="0" smtClean="0"/>
          </a:p>
          <a:p>
            <a:pPr marL="1200150" lvl="1" indent="-457200">
              <a:defRPr/>
            </a:pPr>
            <a:endParaRPr lang="de-DE" dirty="0" smtClean="0"/>
          </a:p>
          <a:p>
            <a:pPr marL="285750" indent="-285750">
              <a:buFont typeface="Wingdings" panose="05000000000000000000" pitchFamily="2" charset="2"/>
              <a:buChar char="§"/>
              <a:defRPr/>
            </a:pPr>
            <a:endParaRPr lang="de-DE" dirty="0" smtClean="0"/>
          </a:p>
          <a:p>
            <a:pPr marL="285750" indent="-285750">
              <a:buFont typeface="Wingdings" panose="05000000000000000000" pitchFamily="2" charset="2"/>
              <a:buChar char="§"/>
              <a:defRPr/>
            </a:pPr>
            <a:endParaRPr lang="de-DE" dirty="0" smtClean="0"/>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097" y="188640"/>
            <a:ext cx="2619375" cy="1743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376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547813" y="188913"/>
            <a:ext cx="73453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400">
                <a:solidFill>
                  <a:schemeClr val="tx1"/>
                </a:solidFill>
                <a:latin typeface="Arial" charset="0"/>
              </a:defRPr>
            </a:lvl1pPr>
            <a:lvl2pPr marL="742950" indent="-285750" eaLnBrk="0" hangingPunct="0">
              <a:spcBef>
                <a:spcPct val="20000"/>
              </a:spcBef>
              <a:buFont typeface="Wingdings" pitchFamily="2" charset="2"/>
              <a:buChar char="ú"/>
              <a:defRPr sz="2000">
                <a:solidFill>
                  <a:schemeClr val="tx1"/>
                </a:solidFill>
                <a:latin typeface="Arial" charset="0"/>
              </a:defRPr>
            </a:lvl2pPr>
            <a:lvl3pPr marL="1143000" indent="-228600" eaLnBrk="0" hangingPunct="0">
              <a:spcBef>
                <a:spcPct val="20000"/>
              </a:spcBef>
              <a:buFont typeface="Symbol" pitchFamily="18" charset="2"/>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fontAlgn="base" hangingPunct="1">
              <a:spcBef>
                <a:spcPct val="0"/>
              </a:spcBef>
              <a:spcAft>
                <a:spcPct val="0"/>
              </a:spcAft>
              <a:buFontTx/>
              <a:buNone/>
            </a:pPr>
            <a:r>
              <a:rPr lang="de-DE" altLang="de-DE" sz="3200" b="1">
                <a:solidFill>
                  <a:srgbClr val="3333CC"/>
                </a:solidFill>
              </a:rPr>
              <a:t>M</a:t>
            </a:r>
            <a:r>
              <a:rPr lang="de-DE" altLang="de-DE" sz="2800">
                <a:solidFill>
                  <a:srgbClr val="3333CC"/>
                </a:solidFill>
              </a:rPr>
              <a:t>echanical </a:t>
            </a:r>
            <a:r>
              <a:rPr lang="de-DE" altLang="de-DE" sz="3200" b="1">
                <a:solidFill>
                  <a:srgbClr val="3333CC"/>
                </a:solidFill>
              </a:rPr>
              <a:t>C</a:t>
            </a:r>
            <a:r>
              <a:rPr lang="de-DE" altLang="de-DE" sz="2800">
                <a:solidFill>
                  <a:srgbClr val="3333CC"/>
                </a:solidFill>
              </a:rPr>
              <a:t>irculatory </a:t>
            </a:r>
            <a:r>
              <a:rPr lang="de-DE" altLang="de-DE" sz="3200" b="1">
                <a:solidFill>
                  <a:srgbClr val="3333CC"/>
                </a:solidFill>
              </a:rPr>
              <a:t>S</a:t>
            </a:r>
            <a:r>
              <a:rPr lang="de-DE" altLang="de-DE" sz="2800">
                <a:solidFill>
                  <a:srgbClr val="3333CC"/>
                </a:solidFill>
              </a:rPr>
              <a:t>upport Implantations from 2000 to September 2013</a:t>
            </a:r>
          </a:p>
        </p:txBody>
      </p:sp>
      <p:graphicFrame>
        <p:nvGraphicFramePr>
          <p:cNvPr id="45059" name="Object 3"/>
          <p:cNvGraphicFramePr>
            <a:graphicFrameLocks noGrp="1" noChangeAspect="1"/>
          </p:cNvGraphicFramePr>
          <p:nvPr>
            <p:ph/>
          </p:nvPr>
        </p:nvGraphicFramePr>
        <p:xfrm>
          <a:off x="1358900" y="1349375"/>
          <a:ext cx="7818438" cy="5356225"/>
        </p:xfrm>
        <a:graphic>
          <a:graphicData uri="http://schemas.openxmlformats.org/presentationml/2006/ole">
            <mc:AlternateContent xmlns:mc="http://schemas.openxmlformats.org/markup-compatibility/2006">
              <mc:Choice xmlns:v="urn:schemas-microsoft-com:vml" Requires="v">
                <p:oleObj spid="_x0000_s51313" name="Diagramm" r:id="rId4" imgW="8467837" imgH="5800725" progId="Excel.Chart.8">
                  <p:embed/>
                </p:oleObj>
              </mc:Choice>
              <mc:Fallback>
                <p:oleObj name="Diagramm" r:id="rId4" imgW="8467837" imgH="580072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900" y="1349375"/>
                        <a:ext cx="7818438" cy="535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5716" name="Rectangle 4"/>
          <p:cNvSpPr>
            <a:spLocks noChangeArrowheads="1"/>
          </p:cNvSpPr>
          <p:nvPr/>
        </p:nvSpPr>
        <p:spPr bwMode="auto">
          <a:xfrm>
            <a:off x="9009857" y="1484784"/>
            <a:ext cx="773112" cy="4383088"/>
          </a:xfrm>
          <a:custGeom>
            <a:avLst/>
            <a:gdLst>
              <a:gd name="T0" fmla="*/ 0 w 665117"/>
              <a:gd name="T1" fmla="*/ 0 h 4382362"/>
              <a:gd name="T2" fmla="*/ 2916155 w 665117"/>
              <a:gd name="T3" fmla="*/ 0 h 4382362"/>
              <a:gd name="T4" fmla="*/ 2994566 w 665117"/>
              <a:gd name="T5" fmla="*/ 4390338 h 4382362"/>
              <a:gd name="T6" fmla="*/ 39228 w 665117"/>
              <a:gd name="T7" fmla="*/ 4399079 h 4382362"/>
              <a:gd name="T8" fmla="*/ 0 w 665117"/>
              <a:gd name="T9" fmla="*/ 0 h 4382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117" h="4382362">
                <a:moveTo>
                  <a:pt x="0" y="0"/>
                </a:moveTo>
                <a:lnTo>
                  <a:pt x="647700" y="0"/>
                </a:lnTo>
                <a:cubicBezTo>
                  <a:pt x="653506" y="1457884"/>
                  <a:pt x="659311" y="2915769"/>
                  <a:pt x="665117" y="4373653"/>
                </a:cubicBezTo>
                <a:lnTo>
                  <a:pt x="8708" y="4382362"/>
                </a:lnTo>
                <a:cubicBezTo>
                  <a:pt x="5805" y="2921575"/>
                  <a:pt x="2903" y="1460787"/>
                  <a:pt x="0" y="0"/>
                </a:cubicBezTo>
                <a:close/>
              </a:path>
            </a:pathLst>
          </a:cu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de-DE">
              <a:solidFill>
                <a:srgbClr val="000000"/>
              </a:solidFill>
            </a:endParaRPr>
          </a:p>
        </p:txBody>
      </p:sp>
      <p:sp>
        <p:nvSpPr>
          <p:cNvPr id="115717" name="Rectangle 5"/>
          <p:cNvSpPr>
            <a:spLocks noChangeArrowheads="1"/>
          </p:cNvSpPr>
          <p:nvPr/>
        </p:nvSpPr>
        <p:spPr bwMode="auto">
          <a:xfrm>
            <a:off x="-5419725" y="1593146"/>
            <a:ext cx="6823075" cy="4373563"/>
          </a:xfrm>
          <a:custGeom>
            <a:avLst/>
            <a:gdLst>
              <a:gd name="T0" fmla="*/ 0 w 6687413"/>
              <a:gd name="T1" fmla="*/ 0 h 4373654"/>
              <a:gd name="T2" fmla="*/ 7997992 w 6687413"/>
              <a:gd name="T3" fmla="*/ 0 h 4373654"/>
              <a:gd name="T4" fmla="*/ 7977160 w 6687413"/>
              <a:gd name="T5" fmla="*/ 4371550 h 4373654"/>
              <a:gd name="T6" fmla="*/ 4010018 w 6687413"/>
              <a:gd name="T7" fmla="*/ 4367613 h 4373654"/>
              <a:gd name="T8" fmla="*/ 10419 w 6687413"/>
              <a:gd name="T9" fmla="*/ 4371551 h 4373654"/>
              <a:gd name="T10" fmla="*/ 0 w 6687413"/>
              <a:gd name="T11" fmla="*/ 0 h 437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87413" h="4373654">
                <a:moveTo>
                  <a:pt x="0" y="0"/>
                </a:moveTo>
                <a:lnTo>
                  <a:pt x="6687413" y="0"/>
                </a:lnTo>
                <a:cubicBezTo>
                  <a:pt x="6681607" y="1457884"/>
                  <a:pt x="6675802" y="2915769"/>
                  <a:pt x="6669996" y="4373653"/>
                </a:cubicBezTo>
                <a:lnTo>
                  <a:pt x="3352923" y="4369716"/>
                </a:lnTo>
                <a:lnTo>
                  <a:pt x="8710" y="4373654"/>
                </a:lnTo>
                <a:cubicBezTo>
                  <a:pt x="2904" y="2924478"/>
                  <a:pt x="5806" y="1449176"/>
                  <a:pt x="0" y="0"/>
                </a:cubicBezTo>
                <a:close/>
              </a:path>
            </a:pathLst>
          </a:custGeom>
          <a:solidFill>
            <a:schemeClr val="tx1">
              <a:alpha val="8117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de-DE">
              <a:solidFill>
                <a:srgbClr val="000000"/>
              </a:solidFill>
            </a:endParaRPr>
          </a:p>
        </p:txBody>
      </p:sp>
      <p:sp>
        <p:nvSpPr>
          <p:cNvPr id="45062" name="Rectangle 6"/>
          <p:cNvSpPr>
            <a:spLocks noChangeArrowheads="1"/>
          </p:cNvSpPr>
          <p:nvPr/>
        </p:nvSpPr>
        <p:spPr bwMode="auto">
          <a:xfrm>
            <a:off x="2411413" y="260350"/>
            <a:ext cx="69850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itchFamily="2" charset="2"/>
              <a:buChar char="§"/>
              <a:defRPr sz="2400">
                <a:solidFill>
                  <a:schemeClr val="tx1"/>
                </a:solidFill>
                <a:latin typeface="Arial" charset="0"/>
              </a:defRPr>
            </a:lvl1pPr>
            <a:lvl2pPr marL="742950" indent="-285750" eaLnBrk="0" hangingPunct="0">
              <a:spcBef>
                <a:spcPct val="20000"/>
              </a:spcBef>
              <a:buFont typeface="Wingdings" pitchFamily="2" charset="2"/>
              <a:buChar char="ú"/>
              <a:defRPr sz="2000">
                <a:solidFill>
                  <a:schemeClr val="tx1"/>
                </a:solidFill>
                <a:latin typeface="Arial" charset="0"/>
              </a:defRPr>
            </a:lvl2pPr>
            <a:lvl3pPr marL="1143000" indent="-228600" eaLnBrk="0" hangingPunct="0">
              <a:spcBef>
                <a:spcPct val="20000"/>
              </a:spcBef>
              <a:buFont typeface="Symbol" pitchFamily="18" charset="2"/>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fontAlgn="base" hangingPunct="1">
              <a:spcBef>
                <a:spcPct val="0"/>
              </a:spcBef>
              <a:spcAft>
                <a:spcPct val="0"/>
              </a:spcAft>
              <a:buFontTx/>
              <a:buNone/>
            </a:pPr>
            <a:endParaRPr lang="de-DE" altLang="de-DE" sz="1800">
              <a:solidFill>
                <a:srgbClr val="000000"/>
              </a:solidFill>
            </a:endParaRPr>
          </a:p>
        </p:txBody>
      </p:sp>
      <p:sp>
        <p:nvSpPr>
          <p:cNvPr id="115719" name="Text Box 7"/>
          <p:cNvSpPr txBox="1">
            <a:spLocks noChangeArrowheads="1"/>
          </p:cNvSpPr>
          <p:nvPr/>
        </p:nvSpPr>
        <p:spPr bwMode="auto">
          <a:xfrm>
            <a:off x="2843213" y="765175"/>
            <a:ext cx="2968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chemeClr val="tx1"/>
                </a:solidFill>
                <a:latin typeface="Arial" charset="0"/>
              </a:defRPr>
            </a:lvl1pPr>
            <a:lvl2pPr marL="742950" indent="-285750" eaLnBrk="0" hangingPunct="0">
              <a:spcBef>
                <a:spcPct val="20000"/>
              </a:spcBef>
              <a:buFont typeface="Wingdings" pitchFamily="2" charset="2"/>
              <a:buChar char="ú"/>
              <a:defRPr sz="2000">
                <a:solidFill>
                  <a:schemeClr val="tx1"/>
                </a:solidFill>
                <a:latin typeface="Arial" charset="0"/>
              </a:defRPr>
            </a:lvl2pPr>
            <a:lvl3pPr marL="1143000" indent="-228600" eaLnBrk="0" hangingPunct="0">
              <a:spcBef>
                <a:spcPct val="20000"/>
              </a:spcBef>
              <a:buFont typeface="Symbol" pitchFamily="18" charset="2"/>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fontAlgn="base" hangingPunct="1">
              <a:spcBef>
                <a:spcPct val="0"/>
              </a:spcBef>
              <a:spcAft>
                <a:spcPct val="0"/>
              </a:spcAft>
              <a:buFontTx/>
              <a:buNone/>
            </a:pPr>
            <a:r>
              <a:rPr lang="de-DE" altLang="de-DE" sz="3200" b="1">
                <a:solidFill>
                  <a:srgbClr val="3333CC"/>
                </a:solidFill>
              </a:rPr>
              <a:t> </a:t>
            </a:r>
          </a:p>
        </p:txBody>
      </p:sp>
      <p:sp>
        <p:nvSpPr>
          <p:cNvPr id="45064" name="Line 8"/>
          <p:cNvSpPr>
            <a:spLocks noChangeShapeType="1"/>
          </p:cNvSpPr>
          <p:nvPr/>
        </p:nvSpPr>
        <p:spPr bwMode="auto">
          <a:xfrm>
            <a:off x="1403350" y="1341438"/>
            <a:ext cx="77406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a:solidFill>
                <a:srgbClr val="000000"/>
              </a:solidFill>
            </a:endParaRPr>
          </a:p>
        </p:txBody>
      </p:sp>
    </p:spTree>
    <p:extLst>
      <p:ext uri="{BB962C8B-B14F-4D97-AF65-F5344CB8AC3E}">
        <p14:creationId xmlns:p14="http://schemas.microsoft.com/office/powerpoint/2010/main" val="1337753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15716"/>
                                        </p:tgtEl>
                                      </p:cBhvr>
                                    </p:animEffect>
                                    <p:set>
                                      <p:cBhvr>
                                        <p:cTn id="7" dur="1" fill="hold">
                                          <p:stCondLst>
                                            <p:cond delay="1999"/>
                                          </p:stCondLst>
                                        </p:cTn>
                                        <p:tgtEl>
                                          <p:spTgt spid="115716"/>
                                        </p:tgtEl>
                                        <p:attrNameLst>
                                          <p:attrName>style.visibility</p:attrName>
                                        </p:attrNameLst>
                                      </p:cBhvr>
                                      <p:to>
                                        <p:strVal val="hidden"/>
                                      </p:to>
                                    </p:set>
                                  </p:childTnLst>
                                </p:cTn>
                              </p:par>
                              <p:par>
                                <p:cTn id="8" presetID="55" presetClass="entr" presetSubtype="0" fill="hold" grpId="0" nodeType="withEffect">
                                  <p:stCondLst>
                                    <p:cond delay="0"/>
                                  </p:stCondLst>
                                  <p:childTnLst>
                                    <p:set>
                                      <p:cBhvr>
                                        <p:cTn id="9" dur="1" fill="hold">
                                          <p:stCondLst>
                                            <p:cond delay="0"/>
                                          </p:stCondLst>
                                        </p:cTn>
                                        <p:tgtEl>
                                          <p:spTgt spid="115717"/>
                                        </p:tgtEl>
                                        <p:attrNameLst>
                                          <p:attrName>style.visibility</p:attrName>
                                        </p:attrNameLst>
                                      </p:cBhvr>
                                      <p:to>
                                        <p:strVal val="visible"/>
                                      </p:to>
                                    </p:set>
                                    <p:anim calcmode="lin" valueType="num">
                                      <p:cBhvr>
                                        <p:cTn id="10" dur="1000" fill="hold"/>
                                        <p:tgtEl>
                                          <p:spTgt spid="115717"/>
                                        </p:tgtEl>
                                        <p:attrNameLst>
                                          <p:attrName>ppt_w</p:attrName>
                                        </p:attrNameLst>
                                      </p:cBhvr>
                                      <p:tavLst>
                                        <p:tav tm="0">
                                          <p:val>
                                            <p:strVal val="#ppt_w*0.70"/>
                                          </p:val>
                                        </p:tav>
                                        <p:tav tm="100000">
                                          <p:val>
                                            <p:strVal val="#ppt_w"/>
                                          </p:val>
                                        </p:tav>
                                      </p:tavLst>
                                    </p:anim>
                                    <p:anim calcmode="lin" valueType="num">
                                      <p:cBhvr>
                                        <p:cTn id="11" dur="1000" fill="hold"/>
                                        <p:tgtEl>
                                          <p:spTgt spid="115717"/>
                                        </p:tgtEl>
                                        <p:attrNameLst>
                                          <p:attrName>ppt_h</p:attrName>
                                        </p:attrNameLst>
                                      </p:cBhvr>
                                      <p:tavLst>
                                        <p:tav tm="0">
                                          <p:val>
                                            <p:strVal val="#ppt_h"/>
                                          </p:val>
                                        </p:tav>
                                        <p:tav tm="100000">
                                          <p:val>
                                            <p:strVal val="#ppt_h"/>
                                          </p:val>
                                        </p:tav>
                                      </p:tavLst>
                                    </p:anim>
                                    <p:animEffect transition="in" filter="fade">
                                      <p:cBhvr>
                                        <p:cTn id="12" dur="1000"/>
                                        <p:tgtEl>
                                          <p:spTgt spid="115717"/>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1157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5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6" grpId="0" animBg="1"/>
      <p:bldP spid="115717" grpId="0" animBg="1"/>
      <p:bldP spid="115719" grpId="0"/>
    </p:bldLst>
  </p:timing>
</p:sld>
</file>

<file path=ppt/theme/theme1.xml><?xml version="1.0" encoding="utf-8"?>
<a:theme xmlns:a="http://schemas.openxmlformats.org/drawingml/2006/main" name="1_Standarddesign">
  <a:themeElements>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Blick hinter die Couch</Template>
  <TotalTime>0</TotalTime>
  <Words>2771</Words>
  <Application>Microsoft Office PowerPoint</Application>
  <PresentationFormat>Bildschirmpräsentation (4:3)</PresentationFormat>
  <Paragraphs>270</Paragraphs>
  <Slides>15</Slides>
  <Notes>9</Notes>
  <HiddenSlides>0</HiddenSlides>
  <MMClips>0</MMClips>
  <ScaleCrop>false</ScaleCrop>
  <HeadingPairs>
    <vt:vector size="6" baseType="variant">
      <vt:variant>
        <vt:lpstr>Design</vt:lpstr>
      </vt:variant>
      <vt:variant>
        <vt:i4>3</vt:i4>
      </vt:variant>
      <vt:variant>
        <vt:lpstr>Eingebettete OLE-Server</vt:lpstr>
      </vt:variant>
      <vt:variant>
        <vt:i4>1</vt:i4>
      </vt:variant>
      <vt:variant>
        <vt:lpstr>Folientitel</vt:lpstr>
      </vt:variant>
      <vt:variant>
        <vt:i4>15</vt:i4>
      </vt:variant>
    </vt:vector>
  </HeadingPairs>
  <TitlesOfParts>
    <vt:vector size="19" baseType="lpstr">
      <vt:lpstr>1_Standarddesign</vt:lpstr>
      <vt:lpstr>1_Benutzerdefiniertes Design</vt:lpstr>
      <vt:lpstr>Benutzerdefiniertes Design</vt:lpstr>
      <vt:lpstr>Diagramm</vt:lpstr>
      <vt:lpstr>PowerPoint-Präsentation</vt:lpstr>
      <vt:lpstr>Einleitung </vt:lpstr>
      <vt:lpstr>Case Report  </vt:lpstr>
      <vt:lpstr>Therapie</vt:lpstr>
      <vt:lpstr>Diskussion</vt:lpstr>
      <vt:lpstr>PowerPoint-Präsentation</vt:lpstr>
      <vt:lpstr>Zusatzinformationen</vt:lpstr>
      <vt:lpstr>Gedächtnistagebuch </vt:lpstr>
      <vt:lpstr>PowerPoint-Präsentation</vt:lpstr>
      <vt:lpstr>PowerPoint-Präsentation</vt:lpstr>
      <vt:lpstr>Einleitung </vt:lpstr>
      <vt:lpstr>Sprechtext</vt:lpstr>
      <vt:lpstr>1</vt:lpstr>
      <vt:lpstr>2</vt:lpstr>
      <vt:lpstr>3</vt:lpstr>
    </vt:vector>
  </TitlesOfParts>
  <Company>Herz- und Diabeteszentrum NRW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Adherence nach Transplantation</dc:title>
  <dc:creator>ktigges-limmer</dc:creator>
  <cp:lastModifiedBy>Yvonne</cp:lastModifiedBy>
  <cp:revision>684</cp:revision>
  <cp:lastPrinted>2013-11-20T14:29:44Z</cp:lastPrinted>
  <dcterms:created xsi:type="dcterms:W3CDTF">2009-12-28T13:34:13Z</dcterms:created>
  <dcterms:modified xsi:type="dcterms:W3CDTF">2014-09-17T17:33:13Z</dcterms:modified>
</cp:coreProperties>
</file>