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11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1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1175" y="1268413"/>
            <a:ext cx="18907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268413"/>
            <a:ext cx="5521325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36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32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6540500" y="39688"/>
            <a:ext cx="385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i="1" smtClean="0">
                <a:solidFill>
                  <a:srgbClr val="FFFFFF"/>
                </a:solidFill>
              </a:rPr>
              <a:t>Prof. Dr. Monika Ortmann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98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468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450" y="2565400"/>
            <a:ext cx="37036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88" y="2565400"/>
            <a:ext cx="3705225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78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80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46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25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172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56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5404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29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1175" y="1268413"/>
            <a:ext cx="18907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268413"/>
            <a:ext cx="5521325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382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9272007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38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6540500" y="39688"/>
            <a:ext cx="385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i="1" smtClean="0">
                <a:solidFill>
                  <a:srgbClr val="FFFFFF"/>
                </a:solidFill>
              </a:rPr>
              <a:t>Prof. Dr. Monika Ortmann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553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3049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450" y="2565400"/>
            <a:ext cx="37036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88" y="2565400"/>
            <a:ext cx="3705225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544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470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4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49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231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76781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97850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796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1175" y="1268413"/>
            <a:ext cx="18907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268413"/>
            <a:ext cx="5521325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545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5267571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20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6540500" y="39688"/>
            <a:ext cx="385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600" i="1" smtClean="0">
                <a:solidFill>
                  <a:srgbClr val="FFFFFF"/>
                </a:solidFill>
              </a:rPr>
              <a:t>Prof. Dr. Monika Ortmann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679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3776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450" y="2565400"/>
            <a:ext cx="37036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88" y="2565400"/>
            <a:ext cx="3705225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75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450" y="2565400"/>
            <a:ext cx="37036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88" y="2565400"/>
            <a:ext cx="3705225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95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647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322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568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8436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9901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677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61175" y="1268413"/>
            <a:ext cx="1890713" cy="5589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7450" y="1268413"/>
            <a:ext cx="5521325" cy="55895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628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305568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4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5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1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082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7767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-Ol-Foli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68413"/>
            <a:ext cx="7564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565400"/>
            <a:ext cx="75612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-Ol-Fol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68413"/>
            <a:ext cx="7564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565400"/>
            <a:ext cx="75612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5429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-Ol-Fol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68413"/>
            <a:ext cx="7564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565400"/>
            <a:ext cx="75612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970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-Ol-Fol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68413"/>
            <a:ext cx="7564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565400"/>
            <a:ext cx="75612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72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aten.uni-oldenburg.de\home\pero8170\Desktop\Workshop\deutschla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91" y="1692499"/>
            <a:ext cx="3290093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40968"/>
            <a:ext cx="9144000" cy="1143000"/>
          </a:xfrm>
        </p:spPr>
        <p:txBody>
          <a:bodyPr/>
          <a:lstStyle/>
          <a:p>
            <a:pPr algn="ctr" eaLnBrk="1" hangingPunct="1"/>
            <a:r>
              <a:rPr lang="de-DE" altLang="de-DE" sz="5400" b="1" dirty="0" smtClean="0">
                <a:ln w="19050" cap="sq">
                  <a:solidFill>
                    <a:schemeClr val="bg1"/>
                  </a:solidFill>
                  <a:round/>
                </a:ln>
              </a:rPr>
              <a:t>Paradies Deutschland?</a:t>
            </a:r>
            <a:r>
              <a:rPr lang="de-DE" altLang="de-DE" sz="3200" b="1" dirty="0" smtClean="0">
                <a:ln w="19050" cap="sq">
                  <a:solidFill>
                    <a:schemeClr val="bg1"/>
                  </a:solidFill>
                  <a:round/>
                </a:ln>
              </a:rPr>
              <a:t/>
            </a:r>
            <a:br>
              <a:rPr lang="de-DE" altLang="de-DE" sz="3200" b="1" dirty="0" smtClean="0">
                <a:ln w="19050" cap="sq">
                  <a:solidFill>
                    <a:schemeClr val="bg1"/>
                  </a:solidFill>
                  <a:round/>
                </a:ln>
              </a:rPr>
            </a:br>
            <a:r>
              <a:rPr lang="de-DE" altLang="de-DE" sz="3200" b="1" dirty="0" smtClean="0">
                <a:ln w="12700" cap="sq">
                  <a:solidFill>
                    <a:schemeClr val="bg1"/>
                  </a:solidFill>
                  <a:round/>
                </a:ln>
              </a:rPr>
              <a:t>Wie kann Integration gelingen?</a:t>
            </a:r>
            <a:r>
              <a:rPr lang="de-DE" altLang="de-DE" sz="2400" b="1" dirty="0" smtClean="0">
                <a:ln w="19050" cap="sq">
                  <a:solidFill>
                    <a:schemeClr val="bg1"/>
                  </a:solidFill>
                  <a:round/>
                </a:ln>
              </a:rPr>
              <a:t/>
            </a:r>
            <a:br>
              <a:rPr lang="de-DE" altLang="de-DE" sz="2400" b="1" dirty="0" smtClean="0">
                <a:ln w="19050" cap="sq">
                  <a:solidFill>
                    <a:schemeClr val="bg1"/>
                  </a:solidFill>
                  <a:round/>
                </a:ln>
              </a:rPr>
            </a:br>
            <a:r>
              <a:rPr lang="de-DE" altLang="de-DE" sz="2400" b="1" dirty="0" smtClean="0">
                <a:ln w="19050" cap="sq">
                  <a:solidFill>
                    <a:schemeClr val="bg1"/>
                  </a:solidFill>
                  <a:round/>
                </a:ln>
              </a:rPr>
              <a:t/>
            </a:r>
            <a:br>
              <a:rPr lang="de-DE" altLang="de-DE" sz="2400" b="1" dirty="0" smtClean="0">
                <a:ln w="19050" cap="sq">
                  <a:solidFill>
                    <a:schemeClr val="bg1"/>
                  </a:solidFill>
                  <a:round/>
                </a:ln>
              </a:rPr>
            </a:br>
            <a:r>
              <a:rPr lang="de-DE" altLang="de-DE" sz="2000" b="1" dirty="0" smtClean="0">
                <a:ln w="6350" cap="sq">
                  <a:solidFill>
                    <a:schemeClr val="bg1"/>
                  </a:solidFill>
                  <a:round/>
                </a:ln>
              </a:rPr>
              <a:t>Prof. Dr</a:t>
            </a:r>
            <a:r>
              <a:rPr lang="de-DE" altLang="de-DE" sz="2000" b="1" dirty="0">
                <a:ln w="6350" cap="sq">
                  <a:solidFill>
                    <a:schemeClr val="bg1"/>
                  </a:solidFill>
                  <a:round/>
                </a:ln>
              </a:rPr>
              <a:t>.</a:t>
            </a:r>
            <a:r>
              <a:rPr lang="de-DE" altLang="de-DE" sz="2000" b="1" dirty="0" smtClean="0">
                <a:ln w="6350" cap="sq">
                  <a:solidFill>
                    <a:schemeClr val="bg1"/>
                  </a:solidFill>
                  <a:round/>
                </a:ln>
              </a:rPr>
              <a:t> Monika Ortmann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aten.uni-oldenburg.de\home\pero8170\Documents\Irak_Konferenz\Reise Dohuk 9.11.2015 bis 17.11.2015\20151112_1743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6064" b="229"/>
          <a:stretch/>
        </p:blipFill>
        <p:spPr bwMode="auto">
          <a:xfrm rot="5400000">
            <a:off x="-51457" y="2273947"/>
            <a:ext cx="550249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daten.uni-oldenburg.de\home\pero8170\Documents\Irak_Konferenz\Reise Dohuk 9.11.2015 bis 17.11.2015\20151112_175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4561" y="2090929"/>
            <a:ext cx="6244459" cy="35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aten.uni-oldenburg.de\home\pero8170\Documents\Irak_Konferenz\Reise Dohuk 9.11.2015 bis 17.11.2015\20151112_1754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10889"/>
          <a:stretch/>
        </p:blipFill>
        <p:spPr bwMode="auto">
          <a:xfrm rot="5400000">
            <a:off x="-656921" y="2825272"/>
            <a:ext cx="6127946" cy="34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daten.uni-oldenburg.de\home\pero8170\Documents\Irak_Konferenz\Reise Dohuk 9.11.2015 bis 17.11.2015\20151115_15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-12007"/>
          <a:stretch/>
        </p:blipFill>
        <p:spPr bwMode="auto">
          <a:xfrm rot="5400000">
            <a:off x="3417999" y="2824578"/>
            <a:ext cx="6269974" cy="352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81014" y="1052736"/>
            <a:ext cx="344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Hadya</a:t>
            </a:r>
            <a:r>
              <a:rPr lang="de-DE" sz="2000" b="1" dirty="0" smtClean="0"/>
              <a:t>, 9 J.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789556" y="1052527"/>
            <a:ext cx="35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Diar</a:t>
            </a:r>
            <a:r>
              <a:rPr lang="de-DE" sz="2000" b="1" dirty="0" smtClean="0"/>
              <a:t>, 2 J.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49170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aten.uni-oldenburg.de\home\pero8170\Documents\Irak_Konferenz\Reise Dohuk 9.11.2015 bis 17.11.2015\20151115_15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0164" y="2441140"/>
            <a:ext cx="5688632" cy="31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daten.uni-oldenburg.de\home\pero8170\Documents\Irak_Konferenz\Reise Dohuk 9.11.2015 bis 17.11.2015\20151115_15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08" y="2645253"/>
            <a:ext cx="5456606" cy="30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99792" y="10434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Asia</a:t>
            </a:r>
            <a:r>
              <a:rPr lang="de-DE" sz="2000" b="1" dirty="0" smtClean="0"/>
              <a:t>, 15 J.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044552" y="805354"/>
            <a:ext cx="319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Dolovan</a:t>
            </a:r>
            <a:r>
              <a:rPr lang="de-DE" sz="2000" b="1" dirty="0" smtClean="0"/>
              <a:t>, 5 J.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38221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daten.uni-oldenburg.de\home\pero8170\Documents\Irak_Konferenz\Reise Dohuk 9.11.2015 bis 17.11.2015\20151115_1506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773"/>
          <a:stretch/>
        </p:blipFill>
        <p:spPr bwMode="auto">
          <a:xfrm rot="5400000">
            <a:off x="3697357" y="2045289"/>
            <a:ext cx="5827636" cy="39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2" y="1772816"/>
            <a:ext cx="3748492" cy="51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03795" y="1372706"/>
            <a:ext cx="2545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Aziz, 14 J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617902" y="724634"/>
            <a:ext cx="3986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Murat, 16 J.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62042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daten.uni-oldenburg.de\home\pero8170\Documents\Irak_Konferenz\Reise Dohuk 9.11.2015 bis 17.11.2015\20151115_151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24321"/>
          <a:stretch/>
        </p:blipFill>
        <p:spPr bwMode="auto">
          <a:xfrm rot="5400000">
            <a:off x="4040068" y="2176352"/>
            <a:ext cx="5255945" cy="43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daten.uni-oldenburg.de\home\pero8170\Documents\Irak_Konferenz\Reise Dohuk 9.11.2015 bis 17.11.2015\20151115_1512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9624"/>
          <a:stretch/>
        </p:blipFill>
        <p:spPr bwMode="auto">
          <a:xfrm rot="5400000">
            <a:off x="-364395" y="2357803"/>
            <a:ext cx="5255946" cy="39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15609" y="1268760"/>
            <a:ext cx="430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Aziza, 11 J.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0528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</p:spPr>
        <p:txBody>
          <a:bodyPr/>
          <a:lstStyle/>
          <a:p>
            <a:pPr algn="ctr"/>
            <a:r>
              <a:rPr lang="de-DE" sz="3200" b="1" dirty="0" smtClean="0"/>
              <a:t>Zukunft dieser Familie?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2132856"/>
            <a:ext cx="7561263" cy="4292600"/>
          </a:xfrm>
        </p:spPr>
        <p:txBody>
          <a:bodyPr/>
          <a:lstStyle/>
          <a:p>
            <a:r>
              <a:rPr lang="de-DE" dirty="0" smtClean="0"/>
              <a:t>Der Winter steht vor der Tür</a:t>
            </a:r>
          </a:p>
          <a:p>
            <a:r>
              <a:rPr lang="de-DE" dirty="0" smtClean="0"/>
              <a:t>Die UN hat die Hilfsgelder pro Person halbiert</a:t>
            </a:r>
          </a:p>
          <a:p>
            <a:r>
              <a:rPr lang="de-DE" dirty="0" smtClean="0"/>
              <a:t>Die wichtigsten Lebensmittel und Hygieneartikel fehlen</a:t>
            </a:r>
          </a:p>
          <a:p>
            <a:r>
              <a:rPr lang="de-DE" dirty="0" smtClean="0"/>
              <a:t>Die Mutter ist schwer traumatisiert</a:t>
            </a:r>
          </a:p>
          <a:p>
            <a:r>
              <a:rPr lang="de-DE" dirty="0" smtClean="0"/>
              <a:t>Die Kinder mit Behinderungen erhalten weder angemessene Pflege noch Bildung</a:t>
            </a: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Die Familie wünscht nach Deutschland ausreisen zu können. Bisher hat sich keine Gemeinde gefunden, die diese Familie aufnehmen möchte!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630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048229" y="404664"/>
            <a:ext cx="11192229" cy="629562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32747" y="1772816"/>
            <a:ext cx="7561263" cy="2087736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 algn="ctr">
              <a:buNone/>
            </a:pPr>
            <a:r>
              <a:rPr lang="de-DE" sz="3200" b="1" dirty="0" smtClean="0"/>
              <a:t>Vielen Dank </a:t>
            </a:r>
          </a:p>
          <a:p>
            <a:pPr marL="0" indent="0" algn="ctr">
              <a:buNone/>
            </a:pPr>
            <a:r>
              <a:rPr lang="de-DE" sz="3200" b="1" dirty="0" smtClean="0"/>
              <a:t>für Ihre Aufmerksamkeit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2668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</p:spPr>
        <p:txBody>
          <a:bodyPr/>
          <a:lstStyle/>
          <a:p>
            <a:pPr algn="ctr"/>
            <a:r>
              <a:rPr lang="de-DE" sz="3200" b="1" dirty="0" smtClean="0"/>
              <a:t>Was lassen die Menschen hinter sich?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185" y="2232744"/>
            <a:ext cx="7561263" cy="4292600"/>
          </a:xfrm>
        </p:spPr>
        <p:txBody>
          <a:bodyPr/>
          <a:lstStyle/>
          <a:p>
            <a:r>
              <a:rPr lang="de-DE" dirty="0" smtClean="0"/>
              <a:t>Familie (Großfamilie)</a:t>
            </a:r>
          </a:p>
          <a:p>
            <a:r>
              <a:rPr lang="de-DE" dirty="0" smtClean="0"/>
              <a:t>Arbeitsstelle</a:t>
            </a:r>
          </a:p>
          <a:p>
            <a:r>
              <a:rPr lang="de-DE" dirty="0" smtClean="0"/>
              <a:t>Wohnung / Haus</a:t>
            </a:r>
          </a:p>
          <a:p>
            <a:r>
              <a:rPr lang="de-DE" dirty="0" smtClean="0"/>
              <a:t>Nachbarn</a:t>
            </a:r>
          </a:p>
          <a:p>
            <a:r>
              <a:rPr lang="de-DE" dirty="0" smtClean="0"/>
              <a:t>Freunde</a:t>
            </a:r>
          </a:p>
          <a:p>
            <a:r>
              <a:rPr lang="de-DE" dirty="0" smtClean="0"/>
              <a:t>Heimat</a:t>
            </a:r>
          </a:p>
          <a:p>
            <a:r>
              <a:rPr lang="de-DE" dirty="0" smtClean="0"/>
              <a:t>Kultur, z.B. jahreszeitliche und religiöse Feste</a:t>
            </a:r>
          </a:p>
          <a:p>
            <a:r>
              <a:rPr lang="de-DE" dirty="0" smtClean="0"/>
              <a:t>Ernährungsgewohnheiten</a:t>
            </a:r>
          </a:p>
          <a:p>
            <a:r>
              <a:rPr lang="de-DE" dirty="0" smtClean="0"/>
              <a:t>gewohnte Infrastruktur (Bildungssystem, Versorgungssystem, Gesundheitssystem, etc.)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9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</p:spPr>
        <p:txBody>
          <a:bodyPr/>
          <a:lstStyle/>
          <a:p>
            <a:pPr algn="ctr"/>
            <a:r>
              <a:rPr lang="de-DE" sz="3200" b="1" dirty="0" smtClean="0"/>
              <a:t>Was erleben die Menschen in Deutschland?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132856"/>
            <a:ext cx="8064896" cy="4824536"/>
          </a:xfrm>
        </p:spPr>
        <p:txBody>
          <a:bodyPr/>
          <a:lstStyle/>
          <a:p>
            <a:r>
              <a:rPr lang="de-DE" dirty="0" smtClean="0"/>
              <a:t>Erleichterung</a:t>
            </a:r>
          </a:p>
          <a:p>
            <a:r>
              <a:rPr lang="de-DE" dirty="0" smtClean="0"/>
              <a:t>Sicherheit / Geborgenheit / Friede</a:t>
            </a:r>
          </a:p>
          <a:p>
            <a:r>
              <a:rPr lang="de-DE" dirty="0" smtClean="0"/>
              <a:t>Freude / Hoffnung</a:t>
            </a:r>
          </a:p>
          <a:p>
            <a:r>
              <a:rPr lang="de-DE" dirty="0" smtClean="0"/>
              <a:t>Versorgung</a:t>
            </a:r>
          </a:p>
          <a:p>
            <a:pPr marL="0" indent="0" algn="ctr">
              <a:buNone/>
            </a:pPr>
            <a:r>
              <a:rPr lang="de-DE" sz="2800" b="1" i="1" dirty="0">
                <a:solidFill>
                  <a:srgbClr val="FF0000"/>
                </a:solidFill>
              </a:rPr>
              <a:t>a</a:t>
            </a:r>
            <a:r>
              <a:rPr lang="de-DE" sz="2800" b="1" i="1" dirty="0" smtClean="0">
                <a:solidFill>
                  <a:srgbClr val="FF0000"/>
                </a:solidFill>
              </a:rPr>
              <a:t>ber auch:</a:t>
            </a:r>
          </a:p>
          <a:p>
            <a:r>
              <a:rPr lang="de-DE" dirty="0" smtClean="0"/>
              <a:t>Statusverlust / Verunsicherung</a:t>
            </a:r>
          </a:p>
          <a:p>
            <a:r>
              <a:rPr lang="de-DE" dirty="0" smtClean="0"/>
              <a:t>Heimweh / Fremdheitsgefühl</a:t>
            </a:r>
          </a:p>
          <a:p>
            <a:r>
              <a:rPr lang="de-DE" dirty="0" smtClean="0"/>
              <a:t>Einschränkungen (z.B. finanziell, beschäftigungsmäßig)</a:t>
            </a:r>
          </a:p>
          <a:p>
            <a:r>
              <a:rPr lang="de-DE" dirty="0" smtClean="0"/>
              <a:t>Verlust, Depression und Trauer</a:t>
            </a:r>
          </a:p>
          <a:p>
            <a:r>
              <a:rPr lang="de-DE" dirty="0" smtClean="0"/>
              <a:t>Zukunftsängste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65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</p:spPr>
        <p:txBody>
          <a:bodyPr/>
          <a:lstStyle/>
          <a:p>
            <a:pPr algn="ctr"/>
            <a:r>
              <a:rPr lang="de-DE" sz="3200" b="1" dirty="0" smtClean="0"/>
              <a:t>Persönliche Eindrücke</a:t>
            </a:r>
            <a:br>
              <a:rPr lang="de-DE" sz="3200" b="1" dirty="0" smtClean="0"/>
            </a:br>
            <a:r>
              <a:rPr lang="de-DE" sz="2400" dirty="0" smtClean="0"/>
              <a:t>während meiner Besuche im Irak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376760"/>
            <a:ext cx="7561263" cy="4292600"/>
          </a:xfrm>
        </p:spPr>
        <p:txBody>
          <a:bodyPr/>
          <a:lstStyle/>
          <a:p>
            <a:r>
              <a:rPr lang="de-DE" dirty="0" smtClean="0"/>
              <a:t>Menschen sind sehr gastfreundlich</a:t>
            </a:r>
          </a:p>
          <a:p>
            <a:r>
              <a:rPr lang="de-DE" dirty="0" smtClean="0"/>
              <a:t>sie haben Zeit füreinander</a:t>
            </a:r>
          </a:p>
          <a:p>
            <a:r>
              <a:rPr lang="de-DE" dirty="0"/>
              <a:t>s</a:t>
            </a:r>
            <a:r>
              <a:rPr lang="de-DE" dirty="0" smtClean="0"/>
              <a:t>ie nehmen sich Zeit für private Kommunikation</a:t>
            </a:r>
          </a:p>
          <a:p>
            <a:r>
              <a:rPr lang="de-DE" dirty="0" smtClean="0"/>
              <a:t>Die Großfamilie sichert das Überleben</a:t>
            </a:r>
          </a:p>
          <a:p>
            <a:r>
              <a:rPr lang="de-DE" dirty="0" smtClean="0"/>
              <a:t>Es ist selbstverständlich sieben und mehr Kinder zu haben</a:t>
            </a:r>
          </a:p>
          <a:p>
            <a:r>
              <a:rPr lang="de-DE" dirty="0" smtClean="0"/>
              <a:t>Freundschaften haben eine sehr hohe Verbindlichkeit</a:t>
            </a:r>
          </a:p>
          <a:p>
            <a:r>
              <a:rPr lang="de-DE" dirty="0" smtClean="0"/>
              <a:t>Individualität versus Identität als Teil einer Gruppe</a:t>
            </a:r>
          </a:p>
          <a:p>
            <a:r>
              <a:rPr lang="de-DE" dirty="0" smtClean="0"/>
              <a:t>Traditionelle Rollenverteilung</a:t>
            </a:r>
          </a:p>
        </p:txBody>
      </p:sp>
    </p:spTree>
    <p:extLst>
      <p:ext uri="{BB962C8B-B14F-4D97-AF65-F5344CB8AC3E}">
        <p14:creationId xmlns:p14="http://schemas.microsoft.com/office/powerpoint/2010/main" val="33579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</p:spPr>
        <p:txBody>
          <a:bodyPr/>
          <a:lstStyle/>
          <a:p>
            <a:pPr algn="ctr"/>
            <a:r>
              <a:rPr lang="de-DE" altLang="de-DE" sz="3200" b="1" dirty="0"/>
              <a:t>Postmigrationsbelastungen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2132856"/>
            <a:ext cx="7561263" cy="4292600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Langdauernde Unsicherheit hinsichtlich der Zukunftsperspektiven (Asyl? Arbeit? Familie?)</a:t>
            </a:r>
          </a:p>
          <a:p>
            <a:pPr>
              <a:defRPr/>
            </a:pPr>
            <a:r>
              <a:rPr lang="de-DE" altLang="de-DE" dirty="0"/>
              <a:t>Erwerbslosigkeit und Abhängigkeit von staatlicher Unterstützung</a:t>
            </a:r>
          </a:p>
          <a:p>
            <a:pPr>
              <a:defRPr/>
            </a:pPr>
            <a:r>
              <a:rPr lang="de-DE" altLang="de-DE" dirty="0"/>
              <a:t>Diskriminierung und Ausgrenzung, Einsamkeit</a:t>
            </a:r>
          </a:p>
          <a:p>
            <a:pPr>
              <a:defRPr/>
            </a:pPr>
            <a:r>
              <a:rPr lang="de-DE" altLang="de-DE" dirty="0"/>
              <a:t>Erleben unzureichender Entscheidungs- und Handlungsmöglichkeiten, Selbständigkeitsverlust</a:t>
            </a:r>
          </a:p>
          <a:p>
            <a:pPr>
              <a:defRPr/>
            </a:pPr>
            <a:r>
              <a:rPr lang="de-DE" altLang="de-DE" dirty="0"/>
              <a:t>Trennung von der Großfamilie</a:t>
            </a:r>
          </a:p>
          <a:p>
            <a:pPr>
              <a:defRPr/>
            </a:pPr>
            <a:r>
              <a:rPr lang="de-DE" altLang="de-DE" dirty="0"/>
              <a:t>Verlust der Heimat, Freunde und damit verbundene Gebräuche und Gewohnheiten</a:t>
            </a:r>
          </a:p>
          <a:p>
            <a:pPr>
              <a:defRPr/>
            </a:pPr>
            <a:r>
              <a:rPr lang="de-DE" altLang="de-DE" dirty="0"/>
              <a:t>Psychische und körperliche Beschwerden</a:t>
            </a:r>
          </a:p>
          <a:p>
            <a:pPr marL="0" indent="0">
              <a:buFontTx/>
              <a:buNone/>
              <a:defRPr/>
            </a:pPr>
            <a:endParaRPr lang="de-DE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2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899592" y="773832"/>
            <a:ext cx="7564438" cy="1143000"/>
          </a:xfrm>
        </p:spPr>
        <p:txBody>
          <a:bodyPr/>
          <a:lstStyle/>
          <a:p>
            <a:pPr algn="ctr"/>
            <a:r>
              <a:rPr lang="de-DE" altLang="de-DE" sz="2400" b="1" dirty="0" smtClean="0"/>
              <a:t>Vier Säulen der psychischen Stabilität</a:t>
            </a:r>
          </a:p>
        </p:txBody>
      </p:sp>
      <p:sp>
        <p:nvSpPr>
          <p:cNvPr id="4" name="Gleichschenkliges Dreieck 3"/>
          <p:cNvSpPr/>
          <p:nvPr/>
        </p:nvSpPr>
        <p:spPr>
          <a:xfrm>
            <a:off x="365760" y="1607151"/>
            <a:ext cx="8526720" cy="1173777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de-DE">
              <a:solidFill>
                <a:srgbClr val="FF000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804248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de-DE" altLang="de-DE" sz="2300" b="1" dirty="0" err="1" smtClean="0">
                <a:solidFill>
                  <a:srgbClr val="000000"/>
                </a:solidFill>
              </a:rPr>
              <a:t>GesundheitWohl</a:t>
            </a:r>
            <a:r>
              <a:rPr lang="de-DE" altLang="de-DE" sz="2300" b="1" dirty="0" smtClean="0">
                <a:solidFill>
                  <a:srgbClr val="000000"/>
                </a:solidFill>
              </a:rPr>
              <a:t>-befinden</a:t>
            </a:r>
            <a:endParaRPr lang="de-DE" altLang="de-DE" sz="2300" b="1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696160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de-DE" altLang="de-DE" sz="2400" b="1" dirty="0">
                <a:solidFill>
                  <a:srgbClr val="000000"/>
                </a:solidFill>
              </a:rPr>
              <a:t>Wohnung, Haus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2588072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de-DE" altLang="de-DE" sz="2400" b="1" dirty="0" smtClean="0">
                <a:solidFill>
                  <a:srgbClr val="000000"/>
                </a:solidFill>
              </a:rPr>
              <a:t>Berufs-tätigkeit, </a:t>
            </a:r>
            <a:r>
              <a:rPr lang="de-DE" altLang="de-DE" sz="2400" b="1" dirty="0">
                <a:solidFill>
                  <a:srgbClr val="000000"/>
                </a:solidFill>
              </a:rPr>
              <a:t>Arbeit, Verdienst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67544" y="2852937"/>
            <a:ext cx="2016224" cy="3528392"/>
          </a:xfrm>
          <a:prstGeom prst="roundRect">
            <a:avLst/>
          </a:prstGeom>
          <a:solidFill>
            <a:srgbClr val="24FE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de-DE" altLang="de-DE" sz="2400" b="1" dirty="0">
                <a:solidFill>
                  <a:srgbClr val="000000"/>
                </a:solidFill>
              </a:rPr>
              <a:t>Familie, Beziehung</a:t>
            </a:r>
          </a:p>
        </p:txBody>
      </p:sp>
      <p:sp>
        <p:nvSpPr>
          <p:cNvPr id="6" name="Rechteck 5"/>
          <p:cNvSpPr/>
          <p:nvPr/>
        </p:nvSpPr>
        <p:spPr>
          <a:xfrm>
            <a:off x="365760" y="6453337"/>
            <a:ext cx="8526720" cy="3520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</p:spPr>
        <p:txBody>
          <a:bodyPr/>
          <a:lstStyle/>
          <a:p>
            <a:pPr algn="ctr"/>
            <a:r>
              <a:rPr lang="de-DE" altLang="de-DE" b="1" dirty="0" smtClean="0"/>
              <a:t>Coping und Bewältigung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1115616" y="2492896"/>
            <a:ext cx="7561263" cy="3672408"/>
          </a:xfrm>
        </p:spPr>
        <p:txBody>
          <a:bodyPr/>
          <a:lstStyle/>
          <a:p>
            <a:pPr marL="342000">
              <a:spcBef>
                <a:spcPts val="1800"/>
              </a:spcBef>
            </a:pPr>
            <a:r>
              <a:rPr lang="de-DE" altLang="de-DE" dirty="0" smtClean="0"/>
              <a:t>Coping (engl. </a:t>
            </a:r>
            <a:r>
              <a:rPr lang="de-DE" altLang="de-DE" dirty="0"/>
              <a:t>h</a:t>
            </a:r>
            <a:r>
              <a:rPr lang="de-DE" altLang="de-DE" dirty="0" smtClean="0"/>
              <a:t>andeln, kämpfen mit):</a:t>
            </a:r>
            <a:br>
              <a:rPr lang="de-DE" altLang="de-DE" dirty="0" smtClean="0"/>
            </a:br>
            <a:r>
              <a:rPr lang="de-DE" altLang="de-DE" dirty="0" smtClean="0"/>
              <a:t>Auseinandersetzung und Bewältigung von belastenden Situationen und Ereignissen</a:t>
            </a:r>
          </a:p>
          <a:p>
            <a:pPr marL="342000">
              <a:spcBef>
                <a:spcPts val="1800"/>
              </a:spcBef>
            </a:pPr>
            <a:r>
              <a:rPr lang="de-DE" altLang="de-DE" dirty="0" smtClean="0"/>
              <a:t>Belastende Situationen: ungewohnte Ereignisse, die die Lebenssituation des Individuums verändern</a:t>
            </a:r>
          </a:p>
          <a:p>
            <a:pPr marL="342000">
              <a:spcBef>
                <a:spcPts val="1800"/>
              </a:spcBef>
            </a:pPr>
            <a:r>
              <a:rPr lang="de-DE" altLang="de-DE" dirty="0" smtClean="0"/>
              <a:t>Coping-Verhalten: alle Reaktionen der Person, neben „offenem“ Verhalten auch Kognitionen und Emotionen</a:t>
            </a:r>
          </a:p>
        </p:txBody>
      </p:sp>
    </p:spTree>
    <p:extLst>
      <p:ext uri="{BB962C8B-B14F-4D97-AF65-F5344CB8AC3E}">
        <p14:creationId xmlns:p14="http://schemas.microsoft.com/office/powerpoint/2010/main" val="21260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nhaltsplatzhalter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46238"/>
            <a:ext cx="7564437" cy="5184775"/>
          </a:xfrm>
        </p:spPr>
      </p:pic>
      <p:sp>
        <p:nvSpPr>
          <p:cNvPr id="2" name="Textfeld 1"/>
          <p:cNvSpPr txBox="1"/>
          <p:nvPr/>
        </p:nvSpPr>
        <p:spPr>
          <a:xfrm>
            <a:off x="827584" y="10440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 smtClean="0"/>
              <a:t>Familie im </a:t>
            </a:r>
            <a:r>
              <a:rPr lang="de-DE" sz="3200" b="1" dirty="0" err="1" smtClean="0"/>
              <a:t>Sharia</a:t>
            </a:r>
            <a:r>
              <a:rPr lang="de-DE" sz="3200" b="1" dirty="0" smtClean="0"/>
              <a:t>-Camp Irak 2015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8538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aten.uni-oldenburg.de\home\pero8170\Documents\Irak_Konferenz\Reise Dohuk 9.11.2015 bis 17.11.2015\20151112_175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12168"/>
            <a:ext cx="955238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5048" y="1064349"/>
            <a:ext cx="8568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600" b="1" dirty="0" smtClean="0"/>
              <a:t>Wohncontainer im </a:t>
            </a:r>
            <a:r>
              <a:rPr lang="de-DE" sz="2600" b="1" dirty="0" err="1" smtClean="0"/>
              <a:t>Rwanga</a:t>
            </a:r>
            <a:r>
              <a:rPr lang="de-DE" sz="2600" b="1" dirty="0" smtClean="0"/>
              <a:t>-Camp, Nov. 2015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34200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Bildschirmpräsentation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Standarddesign</vt:lpstr>
      <vt:lpstr>1_Standarddesign</vt:lpstr>
      <vt:lpstr>2_Standarddesign</vt:lpstr>
      <vt:lpstr>3_Standarddesign</vt:lpstr>
      <vt:lpstr>Paradies Deutschland? Wie kann Integration gelingen?  Prof. Dr. Monika Ortmann</vt:lpstr>
      <vt:lpstr>Was lassen die Menschen hinter sich?</vt:lpstr>
      <vt:lpstr>Was erleben die Menschen in Deutschland?</vt:lpstr>
      <vt:lpstr>Persönliche Eindrücke während meiner Besuche im Irak</vt:lpstr>
      <vt:lpstr>Postmigrationsbelastungen</vt:lpstr>
      <vt:lpstr>Vier Säulen der psychischen Stabilität</vt:lpstr>
      <vt:lpstr>Coping und Bewältigung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Zukunft dieser Familie?</vt:lpstr>
      <vt:lpstr>PowerPoint-Präsentation</vt:lpstr>
    </vt:vector>
  </TitlesOfParts>
  <Company>Universität Oldenburg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17742</dc:creator>
  <cp:lastModifiedBy>Birgit Kynass</cp:lastModifiedBy>
  <cp:revision>65</cp:revision>
  <dcterms:created xsi:type="dcterms:W3CDTF">2006-03-10T10:55:20Z</dcterms:created>
  <dcterms:modified xsi:type="dcterms:W3CDTF">2016-03-08T08:44:41Z</dcterms:modified>
</cp:coreProperties>
</file>