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3" r:id="rId2"/>
    <p:sldId id="294" r:id="rId3"/>
    <p:sldId id="296" r:id="rId4"/>
    <p:sldId id="295" r:id="rId5"/>
    <p:sldId id="275" r:id="rId6"/>
    <p:sldId id="262" r:id="rId7"/>
    <p:sldId id="279" r:id="rId8"/>
    <p:sldId id="280" r:id="rId9"/>
    <p:sldId id="281" r:id="rId10"/>
    <p:sldId id="282" r:id="rId11"/>
    <p:sldId id="274" r:id="rId12"/>
    <p:sldId id="283" r:id="rId13"/>
    <p:sldId id="298" r:id="rId14"/>
    <p:sldId id="284" r:id="rId15"/>
    <p:sldId id="285" r:id="rId16"/>
    <p:sldId id="286" r:id="rId17"/>
    <p:sldId id="287" r:id="rId18"/>
    <p:sldId id="288" r:id="rId19"/>
    <p:sldId id="297" r:id="rId20"/>
    <p:sldId id="289" r:id="rId21"/>
    <p:sldId id="290" r:id="rId22"/>
    <p:sldId id="291" r:id="rId23"/>
    <p:sldId id="293" r:id="rId24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ja Brandt" initials="KB" lastIdx="8" clrIdx="0">
    <p:extLst>
      <p:ext uri="{19B8F6BF-5375-455C-9EA6-DF929625EA0E}">
        <p15:presenceInfo xmlns:p15="http://schemas.microsoft.com/office/powerpoint/2012/main" userId="S-1-5-21-1085031214-1614895754-682003330-136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DA"/>
    <a:srgbClr val="004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0" autoAdjust="0"/>
    <p:restoredTop sz="94660"/>
  </p:normalViewPr>
  <p:slideViewPr>
    <p:cSldViewPr showGuides="1">
      <p:cViewPr varScale="1">
        <p:scale>
          <a:sx n="131" d="100"/>
          <a:sy n="131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2B97DA8-8E6C-4064-8555-1AB8580FC5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3A4DB5-C154-4FD3-A336-A980009B15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539-BE40-4D76-BE24-73DA343E3F8A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913036-6DEF-43C7-9422-9C904683CF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5D172E-3B7F-4B35-8E38-6D92867A5B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E627C-7C34-4443-AA3A-CB9806E781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B229A-CF15-496D-915A-3C3AC47BA8F3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FE915-6F63-475F-AEF3-292EDAD54A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1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F3AA6084-5A17-4DF0-99FA-9B12FE16AC92}"/>
              </a:ext>
            </a:extLst>
          </p:cNvPr>
          <p:cNvSpPr/>
          <p:nvPr userDrawn="1"/>
        </p:nvSpPr>
        <p:spPr>
          <a:xfrm>
            <a:off x="4770534" y="2024845"/>
            <a:ext cx="7421467" cy="4833157"/>
          </a:xfrm>
          <a:custGeom>
            <a:avLst/>
            <a:gdLst>
              <a:gd name="connsiteX0" fmla="*/ 7411942 w 7421467"/>
              <a:gd name="connsiteY0" fmla="*/ 0 h 4833157"/>
              <a:gd name="connsiteX1" fmla="*/ 7421467 w 7421467"/>
              <a:gd name="connsiteY1" fmla="*/ 241 h 4833157"/>
              <a:gd name="connsiteX2" fmla="*/ 7421467 w 7421467"/>
              <a:gd name="connsiteY2" fmla="*/ 4833157 h 4833157"/>
              <a:gd name="connsiteX3" fmla="*/ 0 w 7421467"/>
              <a:gd name="connsiteY3" fmla="*/ 4833157 h 4833157"/>
              <a:gd name="connsiteX4" fmla="*/ 110690 w 7421467"/>
              <a:gd name="connsiteY4" fmla="*/ 4588316 h 4833157"/>
              <a:gd name="connsiteX5" fmla="*/ 7411942 w 7421467"/>
              <a:gd name="connsiteY5" fmla="*/ 0 h 48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7" h="4833157">
                <a:moveTo>
                  <a:pt x="7411942" y="0"/>
                </a:moveTo>
                <a:lnTo>
                  <a:pt x="7421467" y="241"/>
                </a:lnTo>
                <a:lnTo>
                  <a:pt x="7421467" y="4833157"/>
                </a:lnTo>
                <a:lnTo>
                  <a:pt x="0" y="4833157"/>
                </a:lnTo>
                <a:lnTo>
                  <a:pt x="110690" y="4588316"/>
                </a:lnTo>
                <a:cubicBezTo>
                  <a:pt x="1418845" y="1873453"/>
                  <a:pt x="4196610" y="0"/>
                  <a:pt x="74119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5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4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C08468-0CA3-47F9-BB7C-6D01CE3C79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0535" y="2024846"/>
            <a:ext cx="7421466" cy="4833155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1268760"/>
            <a:ext cx="8604250" cy="1476164"/>
          </a:xfrm>
        </p:spPr>
        <p:txBody>
          <a:bodyPr/>
          <a:lstStyle>
            <a:lvl1pPr>
              <a:defRPr sz="4400" spc="8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0CC760-EBF5-4E69-B01B-A0CE7B6B9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2881610"/>
            <a:ext cx="8604250" cy="123146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295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1" y="812824"/>
            <a:ext cx="8604250" cy="55801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AAA3DF5A-AAAE-4747-B95D-44DDC7CBEB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3750" y="1484784"/>
            <a:ext cx="10128251" cy="417646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9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1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104000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4052" y="1557338"/>
            <a:ext cx="4103949" cy="4608513"/>
          </a:xfrm>
        </p:spPr>
        <p:txBody>
          <a:bodyPr/>
          <a:lstStyle>
            <a:lvl1pPr>
              <a:defRPr spc="30" baseline="0"/>
            </a:lvl1pPr>
            <a:lvl2pPr>
              <a:defRPr spc="30" baseline="0"/>
            </a:lvl2pPr>
            <a:lvl3pPr>
              <a:defRPr spc="30" baseline="0"/>
            </a:lvl3pPr>
            <a:lvl4pPr>
              <a:defRPr spc="30" baseline="0"/>
            </a:lvl4pPr>
            <a:lvl5pPr>
              <a:defRPr spc="30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bre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284278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5CA90898-2F68-4C13-9E2E-E02AF4DD76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0057" y="1557336"/>
            <a:ext cx="5591944" cy="370786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6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5832450" cy="460851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448A72F-7758-4846-BF2E-9F2F2C0FDE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0236" y="0"/>
            <a:ext cx="3971764" cy="602128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B88B8F-7465-465A-92A9-85A1AB07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938374"/>
            <a:ext cx="5832450" cy="438398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272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0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E07F4F-6376-4EE4-AB3E-76EA17C18ECD}"/>
              </a:ext>
            </a:extLst>
          </p:cNvPr>
          <p:cNvSpPr/>
          <p:nvPr userDrawn="1"/>
        </p:nvSpPr>
        <p:spPr>
          <a:xfrm>
            <a:off x="0" y="0"/>
            <a:ext cx="14509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172AF8F0-8DAD-4538-BC1D-E3B87187CF41}"/>
              </a:ext>
            </a:extLst>
          </p:cNvPr>
          <p:cNvSpPr/>
          <p:nvPr userDrawn="1"/>
        </p:nvSpPr>
        <p:spPr>
          <a:xfrm>
            <a:off x="0" y="2977768"/>
            <a:ext cx="1450975" cy="3880232"/>
          </a:xfrm>
          <a:custGeom>
            <a:avLst/>
            <a:gdLst>
              <a:gd name="connsiteX0" fmla="*/ 1450975 w 1450975"/>
              <a:gd name="connsiteY0" fmla="*/ 0 h 3880232"/>
              <a:gd name="connsiteX1" fmla="*/ 1450975 w 1450975"/>
              <a:gd name="connsiteY1" fmla="*/ 3880232 h 3880232"/>
              <a:gd name="connsiteX2" fmla="*/ 0 w 1450975"/>
              <a:gd name="connsiteY2" fmla="*/ 3880232 h 3880232"/>
              <a:gd name="connsiteX3" fmla="*/ 0 w 1450975"/>
              <a:gd name="connsiteY3" fmla="*/ 982332 h 3880232"/>
              <a:gd name="connsiteX4" fmla="*/ 80748 w 1450975"/>
              <a:gd name="connsiteY4" fmla="*/ 912387 h 3880232"/>
              <a:gd name="connsiteX5" fmla="*/ 1372159 w 1450975"/>
              <a:gd name="connsiteY5" fmla="*/ 40367 h 388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975" h="3880232">
                <a:moveTo>
                  <a:pt x="1450975" y="0"/>
                </a:moveTo>
                <a:lnTo>
                  <a:pt x="1450975" y="3880232"/>
                </a:lnTo>
                <a:lnTo>
                  <a:pt x="0" y="3880232"/>
                </a:lnTo>
                <a:lnTo>
                  <a:pt x="0" y="982332"/>
                </a:lnTo>
                <a:lnTo>
                  <a:pt x="80748" y="912387"/>
                </a:lnTo>
                <a:cubicBezTo>
                  <a:pt x="480793" y="582240"/>
                  <a:pt x="913073" y="289757"/>
                  <a:pt x="1372159" y="403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750" y="1557338"/>
            <a:ext cx="8604251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D872A42-BB1C-49BB-A53E-DC69F0F431DE}"/>
              </a:ext>
            </a:extLst>
          </p:cNvPr>
          <p:cNvSpPr/>
          <p:nvPr userDrawn="1"/>
        </p:nvSpPr>
        <p:spPr>
          <a:xfrm>
            <a:off x="299357" y="6302177"/>
            <a:ext cx="1044116" cy="15115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200"/>
              </a:lnSpc>
            </a:pPr>
            <a:r>
              <a:rPr lang="de-DE" sz="900" b="1" spc="20" baseline="0" dirty="0">
                <a:solidFill>
                  <a:schemeClr val="bg1"/>
                </a:solidFill>
              </a:rPr>
              <a:t>Seite </a:t>
            </a:r>
            <a:fld id="{B68CA67E-C928-4610-8613-D29F25DDB709}" type="slidenum">
              <a:rPr lang="de-DE" sz="900" b="1" spc="20" baseline="0" smtClean="0">
                <a:solidFill>
                  <a:schemeClr val="bg1"/>
                </a:solidFill>
              </a:rPr>
              <a:t>‹Nr.›</a:t>
            </a:fld>
            <a:r>
              <a:rPr lang="de-DE" sz="900" b="1" spc="20" baseline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40C3931-080E-49C4-BBA5-6BE341C11B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" y="299033"/>
            <a:ext cx="911476" cy="59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0" r:id="rId3"/>
    <p:sldLayoutId id="2147483669" r:id="rId4"/>
    <p:sldLayoutId id="2147483662" r:id="rId5"/>
    <p:sldLayoutId id="2147483664" r:id="rId6"/>
    <p:sldLayoutId id="2147483672" r:id="rId7"/>
    <p:sldLayoutId id="2147483668" r:id="rId8"/>
    <p:sldLayoutId id="2147483666" r:id="rId9"/>
    <p:sldLayoutId id="214748366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18415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1974850" indent="-177800" algn="l" defTabSz="62865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 userDrawn="1">
          <p15:clr>
            <a:srgbClr val="F26B43"/>
          </p15:clr>
        </p15:guide>
        <p15:guide id="2" pos="6720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5" pos="9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EAA9037-3E19-45C5-BEED-B0F742591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211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A2D7EF-B855-44BC-BBBF-9E54EB18F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 dirty="0"/>
              <a:t>Offen für </a:t>
            </a:r>
            <a:br>
              <a:rPr lang="de-DE" sz="6000" dirty="0"/>
            </a:br>
            <a:r>
              <a:rPr lang="de-DE" sz="6000" dirty="0"/>
              <a:t>neue Wege</a:t>
            </a:r>
          </a:p>
        </p:txBody>
      </p:sp>
    </p:spTree>
    <p:extLst>
      <p:ext uri="{BB962C8B-B14F-4D97-AF65-F5344CB8AC3E}">
        <p14:creationId xmlns:p14="http://schemas.microsoft.com/office/powerpoint/2010/main" val="40846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880828"/>
            <a:ext cx="5832450" cy="482453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Praxisnahe Veranstaltungsformate zur Berufsorientierung und Berufswegeplanung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Talks von Expertinnen und Experten aus der Berufspraxis zu Einstiegs- und Entwicklungsmöglichkeiten im eigenen Unternehmen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Konkrete Angebote für den Einstieg in den Arbeitsmarkt mit dem eigenen </a:t>
            </a:r>
            <a:r>
              <a:rPr lang="de-DE" dirty="0" err="1"/>
              <a:t>JobPortal</a:t>
            </a:r>
            <a:endParaRPr lang="de-DE" dirty="0"/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Career Day – die Karrieremesse der UOL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Kooperationen mit internen und externen Einrichtungen und regionalen Unternehmen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Business Networking</a:t>
            </a:r>
          </a:p>
          <a:p>
            <a:pPr marL="0" indent="0" defTabSz="72000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Studien- und Karriereberatung (ZSKB)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ACC90DE-7423-4659-AE82-79F2166CC6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 r="28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8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Forschungsschwerpunkte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Umwelt und Nachhaltigkeit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Biodiversität und Meereswissenschaften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Nachhaltigkeit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de-DE" sz="1600" dirty="0"/>
              <a:t>Energie der Zukunft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Mensch und Technik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Hörforschung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Kooperative sicherheitskritische Systeme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err="1"/>
              <a:t>Neurosensorik</a:t>
            </a:r>
            <a:r>
              <a:rPr lang="de-DE" sz="1600" dirty="0"/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Versorgungssysteme und Patientenorientierung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B1C66B6-08FD-4399-8F2E-EDCACF0DFF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>
                <a:solidFill>
                  <a:srgbClr val="00ABDA"/>
                </a:solidFill>
              </a:rPr>
              <a:t>Gesellschaft und Bildung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Diversität und Partizipation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Partizipation und Bildung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Professionalisierungsprozesse in der Lehrerbildung</a:t>
            </a:r>
          </a:p>
          <a:p>
            <a:pPr marL="0" indent="0">
              <a:buNone/>
            </a:pPr>
            <a:r>
              <a:rPr lang="de-DE" sz="1600" dirty="0"/>
              <a:t>Soziale Transformation und Subjektivierung</a:t>
            </a:r>
          </a:p>
        </p:txBody>
      </p:sp>
    </p:spTree>
    <p:extLst>
      <p:ext uri="{BB962C8B-B14F-4D97-AF65-F5344CB8AC3E}">
        <p14:creationId xmlns:p14="http://schemas.microsoft.com/office/powerpoint/2010/main" val="3667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An-Institute der Universität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792890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BKGE</a:t>
            </a:r>
            <a:r>
              <a:rPr lang="de-DE" sz="1600" dirty="0"/>
              <a:t> – Bundesinstitut für Kultur und Geschichte der Deutschen im östlichen Europa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err="1">
                <a:solidFill>
                  <a:srgbClr val="00ABDA"/>
                </a:solidFill>
              </a:rPr>
              <a:t>ecco</a:t>
            </a:r>
            <a:r>
              <a:rPr lang="de-DE" sz="1600" dirty="0"/>
              <a:t> – </a:t>
            </a:r>
            <a:r>
              <a:rPr lang="de-DE" sz="1600" dirty="0" err="1"/>
              <a:t>ecology</a:t>
            </a:r>
            <a:r>
              <a:rPr lang="de-DE" sz="1600" dirty="0"/>
              <a:t> + </a:t>
            </a:r>
            <a:r>
              <a:rPr lang="de-DE" sz="1600" dirty="0" err="1"/>
              <a:t>communication</a:t>
            </a:r>
            <a:r>
              <a:rPr lang="de-DE" sz="1600" dirty="0"/>
              <a:t> Unternehmensberatung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Hörzentrum Oldenburg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IÖB</a:t>
            </a:r>
            <a:r>
              <a:rPr lang="de-DE" sz="1600" dirty="0"/>
              <a:t> – Institut für Ökonomische Bildung gGmbH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ISN</a:t>
            </a:r>
            <a:r>
              <a:rPr lang="de-DE" sz="1600" dirty="0"/>
              <a:t> – Institut </a:t>
            </a:r>
            <a:r>
              <a:rPr lang="de-DE" sz="1600" dirty="0" err="1"/>
              <a:t>for</a:t>
            </a:r>
            <a:r>
              <a:rPr lang="de-DE" sz="1600" dirty="0"/>
              <a:t> Science Networking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LTP</a:t>
            </a:r>
            <a:r>
              <a:rPr lang="de-DE" sz="1600" dirty="0"/>
              <a:t> –</a:t>
            </a:r>
            <a:r>
              <a:rPr lang="de-DE" sz="1600" dirty="0">
                <a:solidFill>
                  <a:srgbClr val="00ABDA"/>
                </a:solidFill>
              </a:rPr>
              <a:t> </a:t>
            </a:r>
            <a:r>
              <a:rPr lang="de-DE" sz="1600" dirty="0"/>
              <a:t>Laboratory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Thermophysical</a:t>
            </a:r>
            <a:r>
              <a:rPr lang="de-DE" sz="1600" dirty="0"/>
              <a:t> Properties GmbH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OFFIS</a:t>
            </a:r>
            <a:r>
              <a:rPr lang="de-DE" sz="1600" dirty="0"/>
              <a:t> – Oldenburger Forschungs- und Entwicklungsinstitut für Informatik-Werkzeuge und Systeme e.V.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Sirus </a:t>
            </a:r>
            <a:r>
              <a:rPr lang="de-DE" sz="1600" dirty="0" err="1">
                <a:solidFill>
                  <a:srgbClr val="00ABDA"/>
                </a:solidFill>
              </a:rPr>
              <a:t>Minds</a:t>
            </a:r>
            <a:r>
              <a:rPr lang="de-DE" sz="1600" dirty="0">
                <a:solidFill>
                  <a:srgbClr val="00ABDA"/>
                </a:solidFill>
              </a:rPr>
              <a:t> GmbH </a:t>
            </a:r>
            <a:r>
              <a:rPr lang="de-DE" sz="1600" dirty="0"/>
              <a:t>(ehemals EFNW – Express Fonds Nordwest GmbH)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 err="1">
                <a:solidFill>
                  <a:srgbClr val="00ABDA"/>
                </a:solidFill>
              </a:rPr>
              <a:t>ZUKUNFT.unternehmen</a:t>
            </a:r>
            <a:r>
              <a:rPr lang="de-DE" sz="1600" dirty="0">
                <a:solidFill>
                  <a:srgbClr val="00ABDA"/>
                </a:solidFill>
              </a:rPr>
              <a:t> </a:t>
            </a:r>
            <a:r>
              <a:rPr lang="de-DE" sz="1600" dirty="0" err="1">
                <a:solidFill>
                  <a:srgbClr val="00ABDA"/>
                </a:solidFill>
              </a:rPr>
              <a:t>gGbmH</a:t>
            </a:r>
            <a:r>
              <a:rPr lang="de-DE" sz="1600" dirty="0"/>
              <a:t> (ehemals GIZ – Gründungs- und Innovationszentrum gGmbH)</a:t>
            </a:r>
            <a:endParaRPr lang="de-DE" sz="1600" dirty="0">
              <a:solidFill>
                <a:srgbClr val="FF0000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363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938374"/>
            <a:ext cx="9397675" cy="438398"/>
          </a:xfrm>
        </p:spPr>
        <p:txBody>
          <a:bodyPr/>
          <a:lstStyle/>
          <a:p>
            <a:r>
              <a:rPr lang="de-DE" dirty="0"/>
              <a:t>Außeruniversitäre Forschungseinrichtungen auf dem Campus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936906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HIFMB </a:t>
            </a:r>
            <a:r>
              <a:rPr lang="de-DE" sz="1600" dirty="0"/>
              <a:t>– Helmholtz-Institut für Funktionelle Marine Biodiversität an der Universität Oldenburg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Max-Planck Forschergruppe Marine Isotopengeochemie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IFAM</a:t>
            </a:r>
            <a:r>
              <a:rPr lang="de-DE" sz="1600" dirty="0"/>
              <a:t> – Fraunhofer-Institut für Fertigungstechnik und Angewandte Materialforschung, Standort Oldenburg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IDMT </a:t>
            </a:r>
            <a:r>
              <a:rPr lang="de-DE" sz="1600" dirty="0"/>
              <a:t>– Fraunhofer-Institut für Digitale Medientechnologie,  Projektgruppe für Hör-, Sprach- und Audiotechnologie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>
                <a:solidFill>
                  <a:srgbClr val="00ABDA"/>
                </a:solidFill>
              </a:rPr>
              <a:t>IWES</a:t>
            </a:r>
            <a:r>
              <a:rPr lang="de-DE" sz="1600" dirty="0"/>
              <a:t> – Fraunhofer-Institut für Windenergie und Energiesystemtechnik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DLR-Institut für Vernetzte Energiesysteme</a:t>
            </a:r>
          </a:p>
        </p:txBody>
      </p:sp>
    </p:spTree>
    <p:extLst>
      <p:ext uri="{BB962C8B-B14F-4D97-AF65-F5344CB8AC3E}">
        <p14:creationId xmlns:p14="http://schemas.microsoft.com/office/powerpoint/2010/main" val="42270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 international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9"/>
            <a:ext cx="9792890" cy="140361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über 250 Kooperationen mit Universitäten weltweit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knapp 1.300 internationale Studierende aus über 110 Nationen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8377A9-9259-4C80-9E36-2E5A5CE9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08" y="4077072"/>
            <a:ext cx="8134091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Wichtigste Partneruniversitäten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9792890" cy="460851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1600" dirty="0" err="1"/>
              <a:t>Rijksuniversiteit</a:t>
            </a:r>
            <a:r>
              <a:rPr lang="de-DE" sz="1600" dirty="0"/>
              <a:t> Groningen (Niederlande)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1600" dirty="0"/>
              <a:t>Nelson Mandela Metropolitan University, Port Elizabeth (Südafrika)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89D1E5-6DBB-48EE-901C-A0FDFEB11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64" y="3969060"/>
            <a:ext cx="3564396" cy="8356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4F90752-005A-487A-B6D0-61C865B9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95" y="3876798"/>
            <a:ext cx="4232728" cy="10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2921" y="1592796"/>
            <a:ext cx="5832450" cy="4608513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mehr als 1,3 Millionen Bücher,</a:t>
            </a:r>
            <a:br>
              <a:rPr lang="de-DE" dirty="0"/>
            </a:br>
            <a:r>
              <a:rPr lang="de-DE" dirty="0"/>
              <a:t>fast 300.000 E-Books</a:t>
            </a:r>
          </a:p>
          <a:p>
            <a:pPr marL="0" indent="0" defTabSz="720000">
              <a:buNone/>
            </a:pPr>
            <a:r>
              <a:rPr lang="de-DE" dirty="0"/>
              <a:t>30.500 elektronische Zeitschriften</a:t>
            </a:r>
          </a:p>
          <a:p>
            <a:pPr marL="0" indent="0" defTabSz="720000">
              <a:buNone/>
            </a:pPr>
            <a:r>
              <a:rPr lang="de-DE" dirty="0"/>
              <a:t>1.420 Arbeitsplätze für Studierende, </a:t>
            </a:r>
            <a:br>
              <a:rPr lang="de-DE" dirty="0"/>
            </a:br>
            <a:r>
              <a:rPr lang="de-DE" dirty="0"/>
              <a:t>davon knapp 300 mit Computer</a:t>
            </a:r>
          </a:p>
          <a:p>
            <a:pPr marL="0" indent="0" defTabSz="720000">
              <a:buNone/>
            </a:pPr>
            <a:r>
              <a:rPr lang="de-DE" dirty="0"/>
              <a:t>umfangreiche Mediathek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0"/>
            <a:ext cx="3799286" cy="570966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Universitätsbibliothek</a:t>
            </a:r>
          </a:p>
        </p:txBody>
      </p:sp>
    </p:spTree>
    <p:extLst>
      <p:ext uri="{BB962C8B-B14F-4D97-AF65-F5344CB8AC3E}">
        <p14:creationId xmlns:p14="http://schemas.microsoft.com/office/powerpoint/2010/main" val="1491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de-DE" dirty="0"/>
              <a:t>Schwerpunkt: Freizeit- und Breitensport</a:t>
            </a:r>
          </a:p>
          <a:p>
            <a:pPr marL="0" indent="0" defTabSz="720000">
              <a:buNone/>
            </a:pPr>
            <a:r>
              <a:rPr lang="de-DE" dirty="0"/>
              <a:t>Moderne Sportanlagen mit Hallen, Klein- und Großfeldern, Hallenbad u.v.m.</a:t>
            </a:r>
          </a:p>
          <a:p>
            <a:pPr marL="0" indent="0" defTabSz="720000">
              <a:buNone/>
            </a:pPr>
            <a:r>
              <a:rPr lang="de-DE" dirty="0"/>
              <a:t>„</a:t>
            </a:r>
            <a:r>
              <a:rPr lang="de-DE" dirty="0" err="1"/>
              <a:t>StudiO</a:t>
            </a:r>
            <a:r>
              <a:rPr lang="de-DE" dirty="0"/>
              <a:t>“  – Modernes Fitness- und Gesundheitszentrum</a:t>
            </a:r>
          </a:p>
          <a:p>
            <a:pPr marL="0" indent="0" defTabSz="720000">
              <a:buNone/>
            </a:pPr>
            <a:r>
              <a:rPr lang="de-DE" dirty="0"/>
              <a:t>Sportangebote für Studierende, Beschäftigte und die Öffentlichkeit in mehr als 100 Sportarten 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0"/>
            <a:ext cx="3799286" cy="537978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Hochschulsport</a:t>
            </a:r>
          </a:p>
        </p:txBody>
      </p:sp>
    </p:spTree>
    <p:extLst>
      <p:ext uri="{BB962C8B-B14F-4D97-AF65-F5344CB8AC3E}">
        <p14:creationId xmlns:p14="http://schemas.microsoft.com/office/powerpoint/2010/main" val="3243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5832450" cy="4608513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Mensa mit Standorten auf dem Campus Haarentor und Campus </a:t>
            </a:r>
            <a:r>
              <a:rPr lang="de-DE" dirty="0" err="1"/>
              <a:t>Wechloy</a:t>
            </a:r>
            <a:endParaRPr lang="de-DE" dirty="0"/>
          </a:p>
          <a:p>
            <a:pPr marL="0" indent="0" defTabSz="720000">
              <a:buNone/>
            </a:pPr>
            <a:r>
              <a:rPr lang="de-DE" dirty="0"/>
              <a:t>Mensa-Essen mit Erzeugnissen von Bio-Bauern </a:t>
            </a:r>
            <a:br>
              <a:rPr lang="de-DE" dirty="0"/>
            </a:br>
            <a:r>
              <a:rPr lang="de-DE" dirty="0"/>
              <a:t>der Region</a:t>
            </a:r>
          </a:p>
          <a:p>
            <a:pPr marL="0" indent="0" defTabSz="720000">
              <a:buNone/>
            </a:pPr>
            <a:r>
              <a:rPr lang="de-DE" dirty="0"/>
              <a:t>seit 2004 zertifiziert nach EG-Öko-Verordnung</a:t>
            </a:r>
          </a:p>
          <a:p>
            <a:pPr marL="0" indent="0" defTabSz="720000">
              <a:buNone/>
            </a:pPr>
            <a:r>
              <a:rPr lang="de-DE" dirty="0"/>
              <a:t>Cafeterien und </a:t>
            </a:r>
            <a:r>
              <a:rPr lang="de-DE" dirty="0" err="1"/>
              <a:t>Cafébars</a:t>
            </a:r>
            <a:r>
              <a:rPr lang="de-DE" dirty="0"/>
              <a:t> auf dem Campus </a:t>
            </a:r>
            <a:r>
              <a:rPr lang="de-DE" dirty="0" err="1"/>
              <a:t>Haarentor</a:t>
            </a:r>
            <a:r>
              <a:rPr lang="de-DE" dirty="0"/>
              <a:t> und Campus </a:t>
            </a:r>
            <a:r>
              <a:rPr lang="de-DE" dirty="0" err="1"/>
              <a:t>Wechloy</a:t>
            </a:r>
            <a:endParaRPr lang="de-DE" dirty="0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14" y="1052736"/>
            <a:ext cx="3799286" cy="395572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Hochschulgastronomie</a:t>
            </a:r>
          </a:p>
        </p:txBody>
      </p:sp>
    </p:spTree>
    <p:extLst>
      <p:ext uri="{BB962C8B-B14F-4D97-AF65-F5344CB8AC3E}">
        <p14:creationId xmlns:p14="http://schemas.microsoft.com/office/powerpoint/2010/main" val="24078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2921" y="1718810"/>
            <a:ext cx="5832450" cy="2322258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Auszeichnung zur FAIRTRADE-UNIVERSITY </a:t>
            </a:r>
            <a:br>
              <a:rPr lang="de-DE" dirty="0"/>
            </a:br>
            <a:r>
              <a:rPr lang="de-DE" dirty="0"/>
              <a:t>seit Januar 2022</a:t>
            </a:r>
          </a:p>
          <a:p>
            <a:pPr marL="0" indent="0" defTabSz="720000">
              <a:buNone/>
            </a:pPr>
            <a:r>
              <a:rPr lang="de-DE" dirty="0"/>
              <a:t>Verwendung fairer Produkte auf dem Campus</a:t>
            </a:r>
          </a:p>
          <a:p>
            <a:pPr marL="0" indent="0" defTabSz="720000">
              <a:buNone/>
            </a:pPr>
            <a:r>
              <a:rPr lang="de-DE" dirty="0"/>
              <a:t>Veranstaltungen und Workshops zum Themenkomplex Fairer Handel</a:t>
            </a:r>
          </a:p>
          <a:p>
            <a:pPr marL="0" indent="0" defTabSz="720000">
              <a:buNone/>
            </a:pPr>
            <a:endParaRPr lang="de-DE" dirty="0"/>
          </a:p>
          <a:p>
            <a:pPr marL="0" indent="0" defTabSz="720000">
              <a:buNone/>
            </a:pPr>
            <a:endParaRPr lang="de-DE" dirty="0"/>
          </a:p>
          <a:p>
            <a:pPr marL="0" indent="0" defTabSz="72000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#</a:t>
            </a:r>
            <a:r>
              <a:rPr lang="de-DE" dirty="0" err="1"/>
              <a:t>FairtradeUniversity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5E915E-6016-4E9D-ACDA-8848F14C3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460" y="4307420"/>
            <a:ext cx="4860540" cy="25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878C2B4-F93A-4DC1-A931-EE3AAB1D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0"/>
            <a:ext cx="6528048" cy="67965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E6F17C1-FFE1-417C-A437-5C28664B7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4" y="656692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de-DE" dirty="0"/>
              <a:t>1.602 Zimmer und Apartments </a:t>
            </a:r>
            <a:br>
              <a:rPr lang="de-DE" dirty="0"/>
            </a:br>
            <a:r>
              <a:rPr lang="de-DE" dirty="0"/>
              <a:t>in Wohnanlagen für Studierende</a:t>
            </a:r>
          </a:p>
          <a:p>
            <a:pPr marL="0" indent="0" defTabSz="720000">
              <a:buNone/>
            </a:pPr>
            <a:r>
              <a:rPr lang="de-DE" dirty="0"/>
              <a:t>campus- und zentrumsnahe Wohnheime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44" y="0"/>
            <a:ext cx="4104456" cy="617974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Wohnen</a:t>
            </a:r>
          </a:p>
        </p:txBody>
      </p:sp>
    </p:spTree>
    <p:extLst>
      <p:ext uri="{BB962C8B-B14F-4D97-AF65-F5344CB8AC3E}">
        <p14:creationId xmlns:p14="http://schemas.microsoft.com/office/powerpoint/2010/main" val="533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988840"/>
            <a:ext cx="5832450" cy="4177011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Oldenburger Uni Theater/Bühne „</a:t>
            </a:r>
            <a:r>
              <a:rPr lang="de-DE" dirty="0" err="1"/>
              <a:t>unikum</a:t>
            </a:r>
            <a:r>
              <a:rPr lang="de-DE" dirty="0"/>
              <a:t>“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ABDA"/>
                </a:solidFill>
              </a:rPr>
              <a:t>Musikensembles</a:t>
            </a:r>
            <a:br>
              <a:rPr lang="de-DE" dirty="0"/>
            </a:br>
            <a:r>
              <a:rPr lang="de-DE" dirty="0"/>
              <a:t>Uni-Orchester</a:t>
            </a:r>
            <a:br>
              <a:rPr lang="de-DE" dirty="0"/>
            </a:br>
            <a:r>
              <a:rPr lang="de-DE" dirty="0"/>
              <a:t>Uni-Chor</a:t>
            </a:r>
            <a:br>
              <a:rPr lang="de-DE" dirty="0"/>
            </a:br>
            <a:r>
              <a:rPr lang="de-DE" dirty="0"/>
              <a:t>Pop- und </a:t>
            </a:r>
            <a:r>
              <a:rPr lang="de-DE" dirty="0" err="1"/>
              <a:t>Jazzchor</a:t>
            </a:r>
            <a:br>
              <a:rPr lang="de-DE" dirty="0"/>
            </a:br>
            <a:r>
              <a:rPr lang="de-DE" dirty="0"/>
              <a:t>Ensemble Alte Musik</a:t>
            </a:r>
            <a:br>
              <a:rPr lang="de-DE" dirty="0"/>
            </a:br>
            <a:r>
              <a:rPr lang="de-DE" dirty="0"/>
              <a:t>Europäische Blasmusik</a:t>
            </a:r>
            <a:br>
              <a:rPr lang="de-DE" dirty="0"/>
            </a:br>
            <a:r>
              <a:rPr lang="de-DE" dirty="0"/>
              <a:t>Uni-</a:t>
            </a:r>
            <a:r>
              <a:rPr lang="de-DE" dirty="0" err="1"/>
              <a:t>Soulband</a:t>
            </a:r>
            <a:br>
              <a:rPr lang="de-DE" dirty="0"/>
            </a:br>
            <a:r>
              <a:rPr lang="de-DE" dirty="0"/>
              <a:t>Uni-Big Band</a:t>
            </a:r>
            <a:br>
              <a:rPr lang="de-DE" dirty="0"/>
            </a:br>
            <a:r>
              <a:rPr lang="de-DE" dirty="0"/>
              <a:t>World Music Ensemble</a:t>
            </a:r>
          </a:p>
          <a:p>
            <a:pPr marL="0" indent="0" defTabSz="720000">
              <a:buNone/>
            </a:pPr>
            <a:r>
              <a:rPr lang="de-DE" dirty="0"/>
              <a:t>Studentisches Kino „Gegenlicht“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Kultur auf dem Campus – </a:t>
            </a:r>
            <a:br>
              <a:rPr lang="de-DE" dirty="0"/>
            </a:br>
            <a:r>
              <a:rPr lang="de-DE" dirty="0"/>
              <a:t>eine Auswahl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9F9B7C0B-7EE0-4BB7-8894-62C2E79AFE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395"/>
          <a:stretch>
            <a:fillRect/>
          </a:stretch>
        </p:blipFill>
        <p:spPr>
          <a:xfrm>
            <a:off x="8220236" y="840721"/>
            <a:ext cx="3971764" cy="6021288"/>
          </a:xfrm>
        </p:spPr>
      </p:pic>
    </p:spTree>
    <p:extLst>
      <p:ext uri="{BB962C8B-B14F-4D97-AF65-F5344CB8AC3E}">
        <p14:creationId xmlns:p14="http://schemas.microsoft.com/office/powerpoint/2010/main" val="2703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851" y="1556792"/>
            <a:ext cx="5076366" cy="4609059"/>
          </a:xfrm>
        </p:spPr>
        <p:txBody>
          <a:bodyPr/>
          <a:lstStyle/>
          <a:p>
            <a:pPr marL="0" indent="0" defTabSz="720000">
              <a:buNone/>
            </a:pPr>
            <a:r>
              <a:rPr lang="de-DE" dirty="0"/>
              <a:t>Residenzstadt im Nordwesten mit rund 170.000 Einwohner*innen</a:t>
            </a:r>
          </a:p>
          <a:p>
            <a:pPr marL="0" indent="0" defTabSz="720000">
              <a:buNone/>
            </a:pPr>
            <a:r>
              <a:rPr lang="de-DE" dirty="0"/>
              <a:t>Ausgezeichnet vom Stifterverband für die Deutsche Wissenschaft als „Stadt der Wissenschaft 2009“ </a:t>
            </a:r>
          </a:p>
          <a:p>
            <a:pPr marL="0" indent="0" defTabSz="720000">
              <a:buNone/>
            </a:pPr>
            <a:r>
              <a:rPr lang="de-DE" dirty="0"/>
              <a:t>Technologie- und Gründerzentrum Oldenburg – größtes Gründerzentrum in Niedersachsen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544" y="1556792"/>
            <a:ext cx="4104456" cy="270926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Oldenburg</a:t>
            </a:r>
          </a:p>
        </p:txBody>
      </p:sp>
    </p:spTree>
    <p:extLst>
      <p:ext uri="{BB962C8B-B14F-4D97-AF65-F5344CB8AC3E}">
        <p14:creationId xmlns:p14="http://schemas.microsoft.com/office/powerpoint/2010/main" val="42379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69870840-6039-44CE-8886-9ADE3B3B2B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211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A2D7EF-B855-44BC-BBBF-9E54EB18F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/>
              <a:t>Weitere Informationen</a:t>
            </a:r>
            <a:br>
              <a:rPr lang="de-DE" sz="6000" dirty="0"/>
            </a:br>
            <a:r>
              <a:rPr lang="de-DE" sz="6000" dirty="0">
                <a:solidFill>
                  <a:srgbClr val="00ABDA"/>
                </a:solidFill>
              </a:rPr>
              <a:t>www.uol.de</a:t>
            </a:r>
          </a:p>
        </p:txBody>
      </p:sp>
    </p:spTree>
    <p:extLst>
      <p:ext uri="{BB962C8B-B14F-4D97-AF65-F5344CB8AC3E}">
        <p14:creationId xmlns:p14="http://schemas.microsoft.com/office/powerpoint/2010/main" val="212902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98A86-58C8-4C8A-946C-CC4966B0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Haarentor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D2B0EC-7DFA-4275-B08D-E579F9CDA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84" y="1936316"/>
            <a:ext cx="10740516" cy="492168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5BE09E4-0739-4334-AA45-15F6DAAF5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2" y="332656"/>
            <a:ext cx="3489123" cy="34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0B11A42-EC60-4655-8011-ACE4270CA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4" y="2172271"/>
            <a:ext cx="10740516" cy="46857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7E0E05-0DDA-49F5-8EB7-657D2B62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</a:t>
            </a:r>
            <a:r>
              <a:rPr lang="de-DE" dirty="0" err="1"/>
              <a:t>Wechloy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DAE0A1-6C97-4277-B5CC-777D1AD48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15">
            <a:off x="7164413" y="136536"/>
            <a:ext cx="3207691" cy="31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1B651-998D-4A29-82FF-B49B942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F4D46-88AB-4097-9A39-E1906EF1AE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Rund 15.700 Studierende</a:t>
            </a:r>
          </a:p>
          <a:p>
            <a:pPr marL="0" indent="0">
              <a:buNone/>
            </a:pPr>
            <a:r>
              <a:rPr lang="de-DE" dirty="0"/>
              <a:t>Rund 2.600 Beschäftigte </a:t>
            </a:r>
            <a:br>
              <a:rPr lang="de-DE" dirty="0"/>
            </a:br>
            <a:r>
              <a:rPr lang="de-DE" dirty="0"/>
              <a:t>davon rund 1.340 Wissenschaftler*innen</a:t>
            </a:r>
          </a:p>
          <a:p>
            <a:pPr marL="0" indent="0">
              <a:buNone/>
            </a:pPr>
            <a:r>
              <a:rPr lang="de-DE" dirty="0"/>
              <a:t>257 Professuren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6C51EAA5-78A7-4E66-B718-2AD338D899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4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9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1793</a:t>
            </a:r>
            <a:r>
              <a:rPr lang="de-DE" sz="2000" dirty="0"/>
              <a:t>	Gründung eines Lehrerseminars, </a:t>
            </a:r>
            <a:br>
              <a:rPr lang="de-DE" sz="2000" dirty="0"/>
            </a:br>
            <a:r>
              <a:rPr lang="de-DE" sz="2000" dirty="0"/>
              <a:t>	später Pädagogische Hochschule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1973</a:t>
            </a:r>
            <a:r>
              <a:rPr lang="de-DE" sz="2000" dirty="0"/>
              <a:t>	Gründung der Universität und Integration 	der Pädagogischen Hochschule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1974</a:t>
            </a:r>
            <a:r>
              <a:rPr lang="de-DE" sz="2000" dirty="0"/>
              <a:t>	Aufnahme des Lehr- und 	Forschungsbetriebs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406B"/>
                </a:solidFill>
              </a:rPr>
              <a:t>1991</a:t>
            </a:r>
            <a:r>
              <a:rPr lang="de-DE" sz="2000" dirty="0"/>
              <a:t>	Namensgebung der Universität nach </a:t>
            </a:r>
            <a:br>
              <a:rPr lang="de-DE" sz="2000" dirty="0"/>
            </a:br>
            <a:r>
              <a:rPr lang="de-DE" sz="2000" dirty="0"/>
              <a:t>	Carl von Ossietzky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9" b="6889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Geschichte</a:t>
            </a:r>
          </a:p>
        </p:txBody>
      </p:sp>
    </p:spTree>
    <p:extLst>
      <p:ext uri="{BB962C8B-B14F-4D97-AF65-F5344CB8AC3E}">
        <p14:creationId xmlns:p14="http://schemas.microsoft.com/office/powerpoint/2010/main" val="35430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988840"/>
            <a:ext cx="5832450" cy="417701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Herausgeber der Zeitschrift „Weltbühne“</a:t>
            </a:r>
          </a:p>
          <a:p>
            <a:pPr marL="0" indent="0">
              <a:buNone/>
            </a:pPr>
            <a:r>
              <a:rPr lang="de-DE" sz="2000" dirty="0"/>
              <a:t>Pazifist und Gegner des Nationalsozialismus</a:t>
            </a:r>
          </a:p>
          <a:p>
            <a:pPr marL="0" indent="0">
              <a:buNone/>
            </a:pPr>
            <a:r>
              <a:rPr lang="de-DE" sz="2000" dirty="0"/>
              <a:t>Friedensnobelpreisträger 1936</a:t>
            </a:r>
          </a:p>
          <a:p>
            <a:pPr marL="0" indent="0">
              <a:buNone/>
            </a:pPr>
            <a:r>
              <a:rPr lang="de-DE" sz="2000" dirty="0"/>
              <a:t>Häftling im KZ Esterwegen (bei Oldenburg)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3811FD2-DC55-45ED-B5AF-CFBD1F1E7C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207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Namensgeber</a:t>
            </a:r>
            <a:br>
              <a:rPr lang="de-DE" dirty="0"/>
            </a:br>
            <a:r>
              <a:rPr lang="de-DE" dirty="0"/>
              <a:t>Carl von Ossietzky (1889 – 1938)</a:t>
            </a:r>
          </a:p>
        </p:txBody>
      </p:sp>
    </p:spTree>
    <p:extLst>
      <p:ext uri="{BB962C8B-B14F-4D97-AF65-F5344CB8AC3E}">
        <p14:creationId xmlns:p14="http://schemas.microsoft.com/office/powerpoint/2010/main" val="21899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I </a:t>
            </a:r>
            <a:r>
              <a:rPr lang="de-DE" dirty="0"/>
              <a:t>	Bildungs- und Sozialwissenschaften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II </a:t>
            </a:r>
            <a:r>
              <a:rPr lang="de-DE" dirty="0"/>
              <a:t>	Informatik, Wirtschafts- und </a:t>
            </a:r>
            <a:br>
              <a:rPr lang="de-DE" dirty="0"/>
            </a:br>
            <a:r>
              <a:rPr lang="de-DE" dirty="0"/>
              <a:t>		Rechtswissenschaften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III </a:t>
            </a:r>
            <a:r>
              <a:rPr lang="de-DE" dirty="0"/>
              <a:t>	Sprach- und Kulturwissenschaften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IV </a:t>
            </a:r>
            <a:r>
              <a:rPr lang="de-DE" dirty="0"/>
              <a:t>	Human- und </a:t>
            </a:r>
            <a:br>
              <a:rPr lang="de-DE" dirty="0"/>
            </a:br>
            <a:r>
              <a:rPr lang="de-DE" dirty="0"/>
              <a:t>		Gesellschaftswissenschaften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V </a:t>
            </a:r>
            <a:r>
              <a:rPr lang="de-DE" dirty="0"/>
              <a:t>	Mathematik und Naturwissenschaften</a:t>
            </a:r>
          </a:p>
          <a:p>
            <a:pPr marL="0" indent="0" defTabSz="720000">
              <a:buNone/>
            </a:pPr>
            <a:r>
              <a:rPr lang="de-DE" dirty="0">
                <a:solidFill>
                  <a:srgbClr val="00406B"/>
                </a:solidFill>
              </a:rPr>
              <a:t>Fakultät VI</a:t>
            </a:r>
            <a:r>
              <a:rPr lang="de-DE" dirty="0"/>
              <a:t>	Medizin und Gesundheitswissenschaften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95018B7-3D12-4DA4-B148-FFE681100F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236" y="0"/>
            <a:ext cx="3971764" cy="570966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Fakultäten</a:t>
            </a:r>
          </a:p>
        </p:txBody>
      </p:sp>
    </p:spTree>
    <p:extLst>
      <p:ext uri="{BB962C8B-B14F-4D97-AF65-F5344CB8AC3E}">
        <p14:creationId xmlns:p14="http://schemas.microsoft.com/office/powerpoint/2010/main" val="10454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CEC2D-2F60-4AF0-96CB-016EF426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750" y="1550254"/>
            <a:ext cx="5832450" cy="505418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Campusuniversität</a:t>
            </a:r>
          </a:p>
          <a:p>
            <a:pPr marL="0" indent="0">
              <a:buNone/>
            </a:pPr>
            <a:r>
              <a:rPr lang="de-DE" sz="2000" dirty="0"/>
              <a:t>über 100 Studiengänge</a:t>
            </a:r>
          </a:p>
          <a:p>
            <a:pPr marL="0" indent="0">
              <a:buNone/>
            </a:pPr>
            <a:r>
              <a:rPr lang="de-DE" sz="2000" dirty="0"/>
              <a:t>fächerübergreifende Lehre und Forschung</a:t>
            </a:r>
          </a:p>
          <a:p>
            <a:pPr marL="0" indent="0">
              <a:buNone/>
            </a:pPr>
            <a:r>
              <a:rPr lang="de-DE" sz="2000" dirty="0"/>
              <a:t>überschaubare Seminare</a:t>
            </a:r>
          </a:p>
          <a:p>
            <a:pPr marL="0" indent="0">
              <a:buNone/>
            </a:pPr>
            <a:r>
              <a:rPr lang="de-DE" sz="2000" dirty="0"/>
              <a:t>persönliche Atmosphäre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7AD71-2447-4151-9AAA-AA677B57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3EA0AA-1CCC-4486-B9BE-35DAC94CD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3" y="4844723"/>
            <a:ext cx="2448273" cy="16291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8BA764-7D80-4EA7-B959-D1788639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3" y="3212976"/>
            <a:ext cx="2450385" cy="16305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49034C-1318-4ABF-B015-7D1EAF650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3016" y="4844901"/>
            <a:ext cx="2447542" cy="16291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DC918A-70B7-4D78-A3EB-833B6491A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83" y="4843673"/>
            <a:ext cx="2450385" cy="1630164"/>
          </a:xfrm>
          <a:prstGeom prst="rect">
            <a:avLst/>
          </a:prstGeom>
        </p:spPr>
      </p:pic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3811FD2-DC55-45ED-B5AF-CFBD1F1E7C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2651" y="0"/>
            <a:ext cx="4879423" cy="3246602"/>
          </a:xfrm>
        </p:spPr>
      </p:pic>
    </p:spTree>
    <p:extLst>
      <p:ext uri="{BB962C8B-B14F-4D97-AF65-F5344CB8AC3E}">
        <p14:creationId xmlns:p14="http://schemas.microsoft.com/office/powerpoint/2010/main" val="29288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OL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lnSpc>
            <a:spcPct val="110000"/>
          </a:lnSpc>
          <a:defRPr spc="3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0000"/>
          </a:lnSpc>
          <a:defRPr spc="30" dirty="0" err="1" smtClean="0"/>
        </a:defPPr>
      </a:lstStyle>
    </a:txDef>
  </a:objectDefaults>
  <a:extraClrSchemeLst/>
  <a:custClrLst>
    <a:custClr name="Grün 1">
      <a:srgbClr val="00786B"/>
    </a:custClr>
    <a:custClr name="Grün 2">
      <a:srgbClr val="00A97A"/>
    </a:custClr>
    <a:custClr name="Grün 3">
      <a:srgbClr val="95C11F"/>
    </a:custClr>
    <a:custClr name="Grün 4">
      <a:srgbClr val="C8D300"/>
    </a:custClr>
    <a:custClr name="Orange 1">
      <a:srgbClr val="D53D0E"/>
    </a:custClr>
    <a:custClr name="Orange 2">
      <a:srgbClr val="EE7203"/>
    </a:custClr>
    <a:custClr name="Orange 3">
      <a:srgbClr val="F39200"/>
    </a:custClr>
    <a:custClr name="Orange 4">
      <a:srgbClr val="FDC300"/>
    </a:custClr>
  </a:custClrLst>
  <a:extLst>
    <a:ext uri="{05A4C25C-085E-4340-85A3-A5531E510DB2}">
      <thm15:themeFamily xmlns:thm15="http://schemas.microsoft.com/office/thememl/2012/main" name="UOL_Offen_fuer_neue_Wege_DE.potx" id="{1514794A-4E40-4EF4-A972-715996C7797E}" vid="{F1E65735-78A9-45C9-A59A-2A31C683E344}"/>
    </a:ext>
  </a:extLst>
</a:theme>
</file>

<file path=ppt/theme/theme2.xml><?xml version="1.0" encoding="utf-8"?>
<a:theme xmlns:a="http://schemas.openxmlformats.org/drawingml/2006/main" name="Office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</Words>
  <Application>Microsoft Office PowerPoint</Application>
  <PresentationFormat>Breitbild</PresentationFormat>
  <Paragraphs>107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Arial</vt:lpstr>
      <vt:lpstr>UOL</vt:lpstr>
      <vt:lpstr>Offen für  neue Wege</vt:lpstr>
      <vt:lpstr>PowerPoint-Präsentation</vt:lpstr>
      <vt:lpstr>Campus Haarentor</vt:lpstr>
      <vt:lpstr>Campus Wechloy</vt:lpstr>
      <vt:lpstr>Fakten</vt:lpstr>
      <vt:lpstr>Geschichte</vt:lpstr>
      <vt:lpstr>Der Namensgeber Carl von Ossietzky (1889 – 1938)</vt:lpstr>
      <vt:lpstr>Fakultäten</vt:lpstr>
      <vt:lpstr>Studium</vt:lpstr>
      <vt:lpstr>Zentrale Studien- und Karriereberatung (ZSKB)</vt:lpstr>
      <vt:lpstr>Forschungsschwerpunkte</vt:lpstr>
      <vt:lpstr>An-Institute der Universität</vt:lpstr>
      <vt:lpstr>Außeruniversitäre Forschungseinrichtungen auf dem Campus</vt:lpstr>
      <vt:lpstr>Universität international</vt:lpstr>
      <vt:lpstr>Wichtigste Partneruniversitäten</vt:lpstr>
      <vt:lpstr>Universitätsbibliothek</vt:lpstr>
      <vt:lpstr>Hochschulsport</vt:lpstr>
      <vt:lpstr>Hochschulgastronomie</vt:lpstr>
      <vt:lpstr>#FairtradeUniversity</vt:lpstr>
      <vt:lpstr>Wohnen</vt:lpstr>
      <vt:lpstr>Kultur auf dem Campus –  eine Auswahl</vt:lpstr>
      <vt:lpstr>Oldenburg</vt:lpstr>
      <vt:lpstr>Weitere Informationen www.uol.de</vt:lpstr>
    </vt:vector>
  </TitlesOfParts>
  <Company>Universität Oldenburg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Arial Regular, 44 pt</dc:title>
  <dc:creator>Universität Oldenburg</dc:creator>
  <cp:lastModifiedBy>Katja Brandt</cp:lastModifiedBy>
  <cp:revision>113</cp:revision>
  <cp:lastPrinted>2022-04-20T10:58:29Z</cp:lastPrinted>
  <dcterms:created xsi:type="dcterms:W3CDTF">2020-05-29T13:09:20Z</dcterms:created>
  <dcterms:modified xsi:type="dcterms:W3CDTF">2022-05-25T13:54:37Z</dcterms:modified>
</cp:coreProperties>
</file>