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notesSlides/notesSlide34.xml" ContentType="application/vnd.openxmlformats-officedocument.presentationml.notesSlide+xml"/>
  <Override PartName="/ppt/charts/chart4.xml" ContentType="application/vnd.openxmlformats-officedocument.drawingml.chart+xml"/>
  <Override PartName="/ppt/notesSlides/notesSlide3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Lst>
  <p:notesMasterIdLst>
    <p:notesMasterId r:id="rId105"/>
  </p:notesMasterIdLst>
  <p:sldIdLst>
    <p:sldId id="257" r:id="rId5"/>
    <p:sldId id="416" r:id="rId6"/>
    <p:sldId id="418" r:id="rId7"/>
    <p:sldId id="295" r:id="rId8"/>
    <p:sldId id="445" r:id="rId9"/>
    <p:sldId id="575" r:id="rId10"/>
    <p:sldId id="576" r:id="rId11"/>
    <p:sldId id="577" r:id="rId12"/>
    <p:sldId id="639" r:id="rId13"/>
    <p:sldId id="578" r:id="rId14"/>
    <p:sldId id="579" r:id="rId15"/>
    <p:sldId id="580" r:id="rId16"/>
    <p:sldId id="581" r:id="rId17"/>
    <p:sldId id="597" r:id="rId18"/>
    <p:sldId id="582" r:id="rId19"/>
    <p:sldId id="451" r:id="rId20"/>
    <p:sldId id="568" r:id="rId21"/>
    <p:sldId id="533" r:id="rId22"/>
    <p:sldId id="534" r:id="rId23"/>
    <p:sldId id="288" r:id="rId24"/>
    <p:sldId id="289" r:id="rId25"/>
    <p:sldId id="569" r:id="rId26"/>
    <p:sldId id="570" r:id="rId27"/>
    <p:sldId id="477" r:id="rId28"/>
    <p:sldId id="598" r:id="rId29"/>
    <p:sldId id="395" r:id="rId30"/>
    <p:sldId id="457" r:id="rId31"/>
    <p:sldId id="550" r:id="rId32"/>
    <p:sldId id="500" r:id="rId33"/>
    <p:sldId id="637" r:id="rId34"/>
    <p:sldId id="480" r:id="rId35"/>
    <p:sldId id="483" r:id="rId36"/>
    <p:sldId id="485" r:id="rId37"/>
    <p:sldId id="486" r:id="rId38"/>
    <p:sldId id="619" r:id="rId39"/>
    <p:sldId id="584" r:id="rId40"/>
    <p:sldId id="601" r:id="rId41"/>
    <p:sldId id="603" r:id="rId42"/>
    <p:sldId id="604" r:id="rId43"/>
    <p:sldId id="325" r:id="rId44"/>
    <p:sldId id="328" r:id="rId45"/>
    <p:sldId id="381" r:id="rId46"/>
    <p:sldId id="382" r:id="rId47"/>
    <p:sldId id="461" r:id="rId48"/>
    <p:sldId id="462" r:id="rId49"/>
    <p:sldId id="463" r:id="rId50"/>
    <p:sldId id="464" r:id="rId51"/>
    <p:sldId id="465" r:id="rId52"/>
    <p:sldId id="466" r:id="rId53"/>
    <p:sldId id="467" r:id="rId54"/>
    <p:sldId id="400" r:id="rId55"/>
    <p:sldId id="401" r:id="rId56"/>
    <p:sldId id="620" r:id="rId57"/>
    <p:sldId id="585" r:id="rId58"/>
    <p:sldId id="605" r:id="rId59"/>
    <p:sldId id="609" r:id="rId60"/>
    <p:sldId id="610" r:id="rId61"/>
    <p:sldId id="487" r:id="rId62"/>
    <p:sldId id="600" r:id="rId63"/>
    <p:sldId id="632" r:id="rId64"/>
    <p:sldId id="521" r:id="rId65"/>
    <p:sldId id="638" r:id="rId66"/>
    <p:sldId id="623" r:id="rId67"/>
    <p:sldId id="524" r:id="rId68"/>
    <p:sldId id="526" r:id="rId69"/>
    <p:sldId id="641" r:id="rId70"/>
    <p:sldId id="611" r:id="rId71"/>
    <p:sldId id="612" r:id="rId72"/>
    <p:sldId id="613" r:id="rId73"/>
    <p:sldId id="615" r:id="rId74"/>
    <p:sldId id="616" r:id="rId75"/>
    <p:sldId id="532" r:id="rId76"/>
    <p:sldId id="542" r:id="rId77"/>
    <p:sldId id="536" r:id="rId78"/>
    <p:sldId id="537" r:id="rId79"/>
    <p:sldId id="538" r:id="rId80"/>
    <p:sldId id="621" r:id="rId81"/>
    <p:sldId id="586" r:id="rId82"/>
    <p:sldId id="490" r:id="rId83"/>
    <p:sldId id="559" r:id="rId84"/>
    <p:sldId id="561" r:id="rId85"/>
    <p:sldId id="566" r:id="rId86"/>
    <p:sldId id="589" r:id="rId87"/>
    <p:sldId id="572" r:id="rId88"/>
    <p:sldId id="564" r:id="rId89"/>
    <p:sldId id="497" r:id="rId90"/>
    <p:sldId id="591" r:id="rId91"/>
    <p:sldId id="592" r:id="rId92"/>
    <p:sldId id="593" r:id="rId93"/>
    <p:sldId id="596" r:id="rId94"/>
    <p:sldId id="633" r:id="rId95"/>
    <p:sldId id="625" r:id="rId96"/>
    <p:sldId id="626" r:id="rId97"/>
    <p:sldId id="628" r:id="rId98"/>
    <p:sldId id="629" r:id="rId99"/>
    <p:sldId id="631" r:id="rId100"/>
    <p:sldId id="630" r:id="rId101"/>
    <p:sldId id="640" r:id="rId102"/>
    <p:sldId id="635" r:id="rId103"/>
    <p:sldId id="622"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3888"/>
  </p:normalViewPr>
  <p:slideViewPr>
    <p:cSldViewPr snapToGrid="0" snapToObjects="1">
      <p:cViewPr varScale="1">
        <p:scale>
          <a:sx n="95" d="100"/>
          <a:sy n="95" d="100"/>
        </p:scale>
        <p:origin x="12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840796530868399"/>
          <c:y val="0.17814569536423799"/>
          <c:w val="0.80902168207235003"/>
          <c:h val="0.69119205298013198"/>
        </c:manualLayout>
      </c:layout>
      <c:barChart>
        <c:barDir val="col"/>
        <c:grouping val="clustered"/>
        <c:varyColors val="0"/>
        <c:ser>
          <c:idx val="0"/>
          <c:order val="0"/>
          <c:tx>
            <c:strRef>
              <c:f>Sheet1!$B$1</c:f>
              <c:strCache>
                <c:ptCount val="1"/>
                <c:pt idx="0">
                  <c:v>Language dependent</c:v>
                </c:pt>
              </c:strCache>
            </c:strRef>
          </c:tx>
          <c:invertIfNegative val="0"/>
          <c:cat>
            <c:strRef>
              <c:f>Sheet1!$A$2:$A$12</c:f>
              <c:strCache>
                <c:ptCount val="11"/>
                <c:pt idx="0">
                  <c:v>CN</c:v>
                </c:pt>
                <c:pt idx="1">
                  <c:v>EN</c:v>
                </c:pt>
                <c:pt idx="2">
                  <c:v>JP</c:v>
                </c:pt>
                <c:pt idx="3">
                  <c:v>DE</c:v>
                </c:pt>
                <c:pt idx="4">
                  <c:v>ES</c:v>
                </c:pt>
                <c:pt idx="5">
                  <c:v>FR</c:v>
                </c:pt>
                <c:pt idx="6">
                  <c:v>IT</c:v>
                </c:pt>
                <c:pt idx="7">
                  <c:v>NL</c:v>
                </c:pt>
                <c:pt idx="8">
                  <c:v>RU</c:v>
                </c:pt>
                <c:pt idx="9">
                  <c:v>PT</c:v>
                </c:pt>
                <c:pt idx="10">
                  <c:v>Ave.</c:v>
                </c:pt>
              </c:strCache>
            </c:strRef>
          </c:cat>
          <c:val>
            <c:numRef>
              <c:f>Sheet1!$B$2:$B$12</c:f>
              <c:numCache>
                <c:formatCode>General</c:formatCode>
                <c:ptCount val="11"/>
                <c:pt idx="0">
                  <c:v>35.1</c:v>
                </c:pt>
                <c:pt idx="1">
                  <c:v>7.4</c:v>
                </c:pt>
                <c:pt idx="2">
                  <c:v>13.2</c:v>
                </c:pt>
                <c:pt idx="3">
                  <c:v>5.2</c:v>
                </c:pt>
                <c:pt idx="4">
                  <c:v>50.8</c:v>
                </c:pt>
                <c:pt idx="5">
                  <c:v>26.5</c:v>
                </c:pt>
                <c:pt idx="6">
                  <c:v>14.3</c:v>
                </c:pt>
                <c:pt idx="7">
                  <c:v>25.5</c:v>
                </c:pt>
                <c:pt idx="8">
                  <c:v>49.4</c:v>
                </c:pt>
                <c:pt idx="9">
                  <c:v>52.2</c:v>
                </c:pt>
                <c:pt idx="10">
                  <c:v>28</c:v>
                </c:pt>
              </c:numCache>
            </c:numRef>
          </c:val>
          <c:extLst>
            <c:ext xmlns:c16="http://schemas.microsoft.com/office/drawing/2014/chart" uri="{C3380CC4-5D6E-409C-BE32-E72D297353CC}">
              <c16:uniqueId val="{00000000-F8F7-A64A-9833-266853F027AE}"/>
            </c:ext>
          </c:extLst>
        </c:ser>
        <c:ser>
          <c:idx val="1"/>
          <c:order val="1"/>
          <c:tx>
            <c:strRef>
              <c:f>Sheet1!$C$1</c:f>
              <c:strCache>
                <c:ptCount val="1"/>
                <c:pt idx="0">
                  <c:v>Language independent</c:v>
                </c:pt>
              </c:strCache>
            </c:strRef>
          </c:tx>
          <c:invertIfNegative val="0"/>
          <c:cat>
            <c:strRef>
              <c:f>Sheet1!$A$2:$A$12</c:f>
              <c:strCache>
                <c:ptCount val="11"/>
                <c:pt idx="0">
                  <c:v>CN</c:v>
                </c:pt>
                <c:pt idx="1">
                  <c:v>EN</c:v>
                </c:pt>
                <c:pt idx="2">
                  <c:v>JP</c:v>
                </c:pt>
                <c:pt idx="3">
                  <c:v>DE</c:v>
                </c:pt>
                <c:pt idx="4">
                  <c:v>ES</c:v>
                </c:pt>
                <c:pt idx="5">
                  <c:v>FR</c:v>
                </c:pt>
                <c:pt idx="6">
                  <c:v>IT</c:v>
                </c:pt>
                <c:pt idx="7">
                  <c:v>NL</c:v>
                </c:pt>
                <c:pt idx="8">
                  <c:v>RU</c:v>
                </c:pt>
                <c:pt idx="9">
                  <c:v>PT</c:v>
                </c:pt>
                <c:pt idx="10">
                  <c:v>Ave.</c:v>
                </c:pt>
              </c:strCache>
            </c:strRef>
          </c:cat>
          <c:val>
            <c:numRef>
              <c:f>Sheet1!$C$2:$C$12</c:f>
              <c:numCache>
                <c:formatCode>General</c:formatCode>
                <c:ptCount val="11"/>
                <c:pt idx="0">
                  <c:v>33.299999999999997</c:v>
                </c:pt>
                <c:pt idx="1">
                  <c:v>5.0999999999999996</c:v>
                </c:pt>
                <c:pt idx="2">
                  <c:v>10.9</c:v>
                </c:pt>
                <c:pt idx="3">
                  <c:v>5.5</c:v>
                </c:pt>
                <c:pt idx="4">
                  <c:v>31.9</c:v>
                </c:pt>
                <c:pt idx="5">
                  <c:v>19.8</c:v>
                </c:pt>
                <c:pt idx="6">
                  <c:v>11.1</c:v>
                </c:pt>
                <c:pt idx="7">
                  <c:v>18.600000000000001</c:v>
                </c:pt>
                <c:pt idx="8">
                  <c:v>33.1</c:v>
                </c:pt>
                <c:pt idx="9">
                  <c:v>28</c:v>
                </c:pt>
                <c:pt idx="10">
                  <c:v>19.7</c:v>
                </c:pt>
              </c:numCache>
            </c:numRef>
          </c:val>
          <c:extLst>
            <c:ext xmlns:c16="http://schemas.microsoft.com/office/drawing/2014/chart" uri="{C3380CC4-5D6E-409C-BE32-E72D297353CC}">
              <c16:uniqueId val="{00000001-F8F7-A64A-9833-266853F027AE}"/>
            </c:ext>
          </c:extLst>
        </c:ser>
        <c:dLbls>
          <c:showLegendKey val="0"/>
          <c:showVal val="0"/>
          <c:showCatName val="0"/>
          <c:showSerName val="0"/>
          <c:showPercent val="0"/>
          <c:showBubbleSize val="0"/>
        </c:dLbls>
        <c:gapWidth val="150"/>
        <c:axId val="-2126551064"/>
        <c:axId val="-2126598184"/>
      </c:barChart>
      <c:catAx>
        <c:axId val="-2126551064"/>
        <c:scaling>
          <c:orientation val="minMax"/>
        </c:scaling>
        <c:delete val="0"/>
        <c:axPos val="b"/>
        <c:numFmt formatCode="General" sourceLinked="0"/>
        <c:majorTickMark val="none"/>
        <c:minorTickMark val="none"/>
        <c:tickLblPos val="nextTo"/>
        <c:crossAx val="-2126598184"/>
        <c:crosses val="autoZero"/>
        <c:auto val="1"/>
        <c:lblAlgn val="ctr"/>
        <c:lblOffset val="100"/>
        <c:tickLblSkip val="1"/>
        <c:noMultiLvlLbl val="0"/>
      </c:catAx>
      <c:valAx>
        <c:axId val="-2126598184"/>
        <c:scaling>
          <c:orientation val="minMax"/>
        </c:scaling>
        <c:delete val="0"/>
        <c:axPos val="l"/>
        <c:majorGridlines/>
        <c:title>
          <c:tx>
            <c:rich>
              <a:bodyPr rot="-5400000" vert="horz"/>
              <a:lstStyle/>
              <a:p>
                <a:pPr>
                  <a:defRPr/>
                </a:pPr>
                <a:r>
                  <a:rPr lang="en-US" dirty="0"/>
                  <a:t>Character Error Rate [%]</a:t>
                </a:r>
              </a:p>
            </c:rich>
          </c:tx>
          <c:layout>
            <c:manualLayout>
              <c:xMode val="edge"/>
              <c:yMode val="edge"/>
              <c:x val="3.39130434782609E-2"/>
              <c:y val="0.14172185430463599"/>
            </c:manualLayout>
          </c:layout>
          <c:overlay val="0"/>
        </c:title>
        <c:numFmt formatCode="General" sourceLinked="1"/>
        <c:majorTickMark val="none"/>
        <c:minorTickMark val="none"/>
        <c:tickLblPos val="nextTo"/>
        <c:crossAx val="-2126551064"/>
        <c:crosses val="autoZero"/>
        <c:crossBetween val="between"/>
      </c:valAx>
    </c:plotArea>
    <c:legend>
      <c:legendPos val="r"/>
      <c:layout>
        <c:manualLayout>
          <c:xMode val="edge"/>
          <c:yMode val="edge"/>
          <c:x val="0.19960356042451199"/>
          <c:y val="2.02020649736664E-2"/>
          <c:w val="0.66851238160447302"/>
          <c:h val="0.11853626740366099"/>
        </c:manualLayout>
      </c:layout>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840796530868399"/>
          <c:y val="0.17814569536423799"/>
          <c:w val="0.80902168207235003"/>
          <c:h val="0.69119205298013198"/>
        </c:manualLayout>
      </c:layout>
      <c:barChart>
        <c:barDir val="col"/>
        <c:grouping val="clustered"/>
        <c:varyColors val="0"/>
        <c:ser>
          <c:idx val="0"/>
          <c:order val="0"/>
          <c:tx>
            <c:strRef>
              <c:f>Sheet1!$B$1</c:f>
              <c:strCache>
                <c:ptCount val="1"/>
                <c:pt idx="0">
                  <c:v>Language dependent</c:v>
                </c:pt>
              </c:strCache>
            </c:strRef>
          </c:tx>
          <c:invertIfNegative val="0"/>
          <c:cat>
            <c:strRef>
              <c:f>Sheet1!$A$2:$A$12</c:f>
              <c:strCache>
                <c:ptCount val="11"/>
                <c:pt idx="0">
                  <c:v>Bangali</c:v>
                </c:pt>
                <c:pt idx="1">
                  <c:v>Cantonese</c:v>
                </c:pt>
                <c:pt idx="2">
                  <c:v>Georgian</c:v>
                </c:pt>
                <c:pt idx="3">
                  <c:v>Haitian</c:v>
                </c:pt>
                <c:pt idx="4">
                  <c:v>Kurmanji</c:v>
                </c:pt>
                <c:pt idx="5">
                  <c:v>Pashto</c:v>
                </c:pt>
                <c:pt idx="6">
                  <c:v>Tamil</c:v>
                </c:pt>
                <c:pt idx="7">
                  <c:v>Turkish</c:v>
                </c:pt>
                <c:pt idx="8">
                  <c:v>Turkish</c:v>
                </c:pt>
                <c:pt idx="9">
                  <c:v>Vietnamese</c:v>
                </c:pt>
                <c:pt idx="10">
                  <c:v>Ave.</c:v>
                </c:pt>
              </c:strCache>
            </c:strRef>
          </c:cat>
          <c:val>
            <c:numRef>
              <c:f>Sheet1!$B$2:$B$12</c:f>
              <c:numCache>
                <c:formatCode>General</c:formatCode>
                <c:ptCount val="11"/>
                <c:pt idx="0">
                  <c:v>43.4</c:v>
                </c:pt>
                <c:pt idx="1">
                  <c:v>37.4</c:v>
                </c:pt>
                <c:pt idx="2">
                  <c:v>35.4</c:v>
                </c:pt>
                <c:pt idx="3">
                  <c:v>39.700000000000003</c:v>
                </c:pt>
                <c:pt idx="4">
                  <c:v>55</c:v>
                </c:pt>
                <c:pt idx="5">
                  <c:v>37.299999999999997</c:v>
                </c:pt>
                <c:pt idx="6">
                  <c:v>55.3</c:v>
                </c:pt>
                <c:pt idx="7">
                  <c:v>50.3</c:v>
                </c:pt>
                <c:pt idx="8">
                  <c:v>32.700000000000003</c:v>
                </c:pt>
                <c:pt idx="9">
                  <c:v>54.3</c:v>
                </c:pt>
                <c:pt idx="10">
                  <c:v>44.08</c:v>
                </c:pt>
              </c:numCache>
            </c:numRef>
          </c:val>
          <c:extLst>
            <c:ext xmlns:c16="http://schemas.microsoft.com/office/drawing/2014/chart" uri="{C3380CC4-5D6E-409C-BE32-E72D297353CC}">
              <c16:uniqueId val="{00000000-F8F7-A64A-9833-266853F027AE}"/>
            </c:ext>
          </c:extLst>
        </c:ser>
        <c:ser>
          <c:idx val="1"/>
          <c:order val="1"/>
          <c:tx>
            <c:strRef>
              <c:f>Sheet1!$C$1</c:f>
              <c:strCache>
                <c:ptCount val="1"/>
                <c:pt idx="0">
                  <c:v>Language independent</c:v>
                </c:pt>
              </c:strCache>
            </c:strRef>
          </c:tx>
          <c:invertIfNegative val="0"/>
          <c:cat>
            <c:strRef>
              <c:f>Sheet1!$A$2:$A$12</c:f>
              <c:strCache>
                <c:ptCount val="11"/>
                <c:pt idx="0">
                  <c:v>Bangali</c:v>
                </c:pt>
                <c:pt idx="1">
                  <c:v>Cantonese</c:v>
                </c:pt>
                <c:pt idx="2">
                  <c:v>Georgian</c:v>
                </c:pt>
                <c:pt idx="3">
                  <c:v>Haitian</c:v>
                </c:pt>
                <c:pt idx="4">
                  <c:v>Kurmanji</c:v>
                </c:pt>
                <c:pt idx="5">
                  <c:v>Pashto</c:v>
                </c:pt>
                <c:pt idx="6">
                  <c:v>Tamil</c:v>
                </c:pt>
                <c:pt idx="7">
                  <c:v>Turkish</c:v>
                </c:pt>
                <c:pt idx="8">
                  <c:v>Turkish</c:v>
                </c:pt>
                <c:pt idx="9">
                  <c:v>Vietnamese</c:v>
                </c:pt>
                <c:pt idx="10">
                  <c:v>Ave.</c:v>
                </c:pt>
              </c:strCache>
            </c:strRef>
          </c:cat>
          <c:val>
            <c:numRef>
              <c:f>Sheet1!$C$2:$C$12</c:f>
              <c:numCache>
                <c:formatCode>General</c:formatCode>
                <c:ptCount val="11"/>
                <c:pt idx="0">
                  <c:v>39.6</c:v>
                </c:pt>
                <c:pt idx="1">
                  <c:v>34.299999999999997</c:v>
                </c:pt>
                <c:pt idx="2">
                  <c:v>36</c:v>
                </c:pt>
                <c:pt idx="3">
                  <c:v>34.5</c:v>
                </c:pt>
                <c:pt idx="4">
                  <c:v>49.9</c:v>
                </c:pt>
                <c:pt idx="5">
                  <c:v>34.700000000000003</c:v>
                </c:pt>
                <c:pt idx="6">
                  <c:v>45.5</c:v>
                </c:pt>
                <c:pt idx="7">
                  <c:v>28.7</c:v>
                </c:pt>
                <c:pt idx="8">
                  <c:v>33.700000000000003</c:v>
                </c:pt>
                <c:pt idx="9">
                  <c:v>37.4</c:v>
                </c:pt>
                <c:pt idx="10">
                  <c:v>37.429999999999993</c:v>
                </c:pt>
              </c:numCache>
            </c:numRef>
          </c:val>
          <c:extLst>
            <c:ext xmlns:c16="http://schemas.microsoft.com/office/drawing/2014/chart" uri="{C3380CC4-5D6E-409C-BE32-E72D297353CC}">
              <c16:uniqueId val="{00000001-F8F7-A64A-9833-266853F027AE}"/>
            </c:ext>
          </c:extLst>
        </c:ser>
        <c:dLbls>
          <c:showLegendKey val="0"/>
          <c:showVal val="0"/>
          <c:showCatName val="0"/>
          <c:showSerName val="0"/>
          <c:showPercent val="0"/>
          <c:showBubbleSize val="0"/>
        </c:dLbls>
        <c:gapWidth val="150"/>
        <c:axId val="-2126551064"/>
        <c:axId val="-2126598184"/>
      </c:barChart>
      <c:catAx>
        <c:axId val="-2126551064"/>
        <c:scaling>
          <c:orientation val="minMax"/>
        </c:scaling>
        <c:delete val="0"/>
        <c:axPos val="b"/>
        <c:numFmt formatCode="General" sourceLinked="0"/>
        <c:majorTickMark val="none"/>
        <c:minorTickMark val="none"/>
        <c:tickLblPos val="nextTo"/>
        <c:txPr>
          <a:bodyPr/>
          <a:lstStyle/>
          <a:p>
            <a:pPr>
              <a:defRPr sz="1050"/>
            </a:pPr>
            <a:endParaRPr lang="en-US"/>
          </a:p>
        </c:txPr>
        <c:crossAx val="-2126598184"/>
        <c:crosses val="autoZero"/>
        <c:auto val="1"/>
        <c:lblAlgn val="ctr"/>
        <c:lblOffset val="100"/>
        <c:tickLblSkip val="1"/>
        <c:noMultiLvlLbl val="0"/>
      </c:catAx>
      <c:valAx>
        <c:axId val="-2126598184"/>
        <c:scaling>
          <c:orientation val="minMax"/>
        </c:scaling>
        <c:delete val="0"/>
        <c:axPos val="l"/>
        <c:majorGridlines/>
        <c:title>
          <c:tx>
            <c:rich>
              <a:bodyPr rot="-5400000" vert="horz"/>
              <a:lstStyle/>
              <a:p>
                <a:pPr>
                  <a:defRPr/>
                </a:pPr>
                <a:r>
                  <a:rPr lang="en-US" dirty="0"/>
                  <a:t>Character Error Rate [%]</a:t>
                </a:r>
              </a:p>
            </c:rich>
          </c:tx>
          <c:layout>
            <c:manualLayout>
              <c:xMode val="edge"/>
              <c:yMode val="edge"/>
              <c:x val="3.39130434782609E-2"/>
              <c:y val="0.14172185430463599"/>
            </c:manualLayout>
          </c:layout>
          <c:overlay val="0"/>
        </c:title>
        <c:numFmt formatCode="General" sourceLinked="1"/>
        <c:majorTickMark val="none"/>
        <c:minorTickMark val="none"/>
        <c:tickLblPos val="nextTo"/>
        <c:crossAx val="-2126551064"/>
        <c:crosses val="autoZero"/>
        <c:crossBetween val="between"/>
      </c:valAx>
    </c:plotArea>
    <c:legend>
      <c:legendPos val="r"/>
      <c:layout>
        <c:manualLayout>
          <c:xMode val="edge"/>
          <c:yMode val="edge"/>
          <c:x val="0.19960356042451199"/>
          <c:y val="2.02020649736664E-2"/>
          <c:w val="0.66851238160447302"/>
          <c:h val="0.11853626740366099"/>
        </c:manualLayout>
      </c:layout>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3"/>
          <c:order val="0"/>
          <c:tx>
            <c:strRef>
              <c:f>Sheet1!$E$1</c:f>
              <c:strCache>
                <c:ptCount val="1"/>
                <c:pt idx="0">
                  <c:v>Avg.</c:v>
                </c:pt>
              </c:strCache>
            </c:strRef>
          </c:tx>
          <c:spPr>
            <a:solidFill>
              <a:schemeClr val="accent1"/>
            </a:solidFill>
          </c:spPr>
          <c:invertIfNegative val="0"/>
          <c:dLbls>
            <c:dLbl>
              <c:idx val="1"/>
              <c:layout>
                <c:manualLayout>
                  <c:x val="-2.9277216976913499E-3"/>
                  <c:y val="-1.47374899114919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1C-466F-8B34-9072D7F96CB2}"/>
                </c:ext>
              </c:extLst>
            </c:dLbl>
            <c:dLbl>
              <c:idx val="2"/>
              <c:layout>
                <c:manualLayout>
                  <c:x val="2.9277216976913E-3"/>
                  <c:y val="-9.82499327432793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1C-466F-8B34-9072D7F96CB2}"/>
                </c:ext>
              </c:extLst>
            </c:dLbl>
            <c:spPr>
              <a:noFill/>
              <a:ln>
                <a:noFill/>
              </a:ln>
              <a:effectLst/>
            </c:spPr>
            <c:txPr>
              <a:bodyPr/>
              <a:lstStyle/>
              <a:p>
                <a:pPr>
                  <a:defRPr lang="ja-JP"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Train w/o CS</c:v>
                </c:pt>
                <c:pt idx="1">
                  <c:v>Train w/ CS (init)</c:v>
                </c:pt>
                <c:pt idx="2">
                  <c:v>Train w/ CS (retrain)</c:v>
                </c:pt>
              </c:strCache>
            </c:strRef>
          </c:cat>
          <c:val>
            <c:numRef>
              <c:f>Sheet1!$E$2:$E$4</c:f>
              <c:numCache>
                <c:formatCode>General</c:formatCode>
                <c:ptCount val="3"/>
                <c:pt idx="0">
                  <c:v>32.200000000000003</c:v>
                </c:pt>
                <c:pt idx="1">
                  <c:v>21.5</c:v>
                </c:pt>
                <c:pt idx="2">
                  <c:v>19.399999999999999</c:v>
                </c:pt>
              </c:numCache>
            </c:numRef>
          </c:val>
          <c:extLst>
            <c:ext xmlns:c16="http://schemas.microsoft.com/office/drawing/2014/chart" uri="{C3380CC4-5D6E-409C-BE32-E72D297353CC}">
              <c16:uniqueId val="{00000002-661C-466F-8B34-9072D7F96CB2}"/>
            </c:ext>
          </c:extLst>
        </c:ser>
        <c:dLbls>
          <c:dLblPos val="outEnd"/>
          <c:showLegendKey val="0"/>
          <c:showVal val="1"/>
          <c:showCatName val="0"/>
          <c:showSerName val="0"/>
          <c:showPercent val="0"/>
          <c:showBubbleSize val="0"/>
        </c:dLbls>
        <c:gapWidth val="150"/>
        <c:axId val="-2126111832"/>
        <c:axId val="2141492568"/>
      </c:barChart>
      <c:catAx>
        <c:axId val="-2126111832"/>
        <c:scaling>
          <c:orientation val="minMax"/>
        </c:scaling>
        <c:delete val="1"/>
        <c:axPos val="b"/>
        <c:numFmt formatCode="General" sourceLinked="0"/>
        <c:majorTickMark val="out"/>
        <c:minorTickMark val="none"/>
        <c:tickLblPos val="nextTo"/>
        <c:crossAx val="2141492568"/>
        <c:crosses val="autoZero"/>
        <c:auto val="1"/>
        <c:lblAlgn val="ctr"/>
        <c:lblOffset val="100"/>
        <c:noMultiLvlLbl val="0"/>
      </c:catAx>
      <c:valAx>
        <c:axId val="2141492568"/>
        <c:scaling>
          <c:orientation val="minMax"/>
          <c:max val="40"/>
          <c:min val="0"/>
        </c:scaling>
        <c:delete val="0"/>
        <c:axPos val="l"/>
        <c:majorGridlines/>
        <c:numFmt formatCode="#,##0.0_);[Red]\(#,##0.0\)" sourceLinked="0"/>
        <c:majorTickMark val="out"/>
        <c:minorTickMark val="none"/>
        <c:tickLblPos val="nextTo"/>
        <c:txPr>
          <a:bodyPr/>
          <a:lstStyle/>
          <a:p>
            <a:pPr>
              <a:defRPr lang="ja-JP" sz="1600"/>
            </a:pPr>
            <a:endParaRPr lang="en-US"/>
          </a:p>
        </c:txPr>
        <c:crossAx val="-21261118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3"/>
          <c:order val="0"/>
          <c:tx>
            <c:strRef>
              <c:f>Sheet1!$E$1</c:f>
              <c:strCache>
                <c:ptCount val="1"/>
                <c:pt idx="0">
                  <c:v>Avg.</c:v>
                </c:pt>
              </c:strCache>
            </c:strRef>
          </c:tx>
          <c:spPr>
            <a:solidFill>
              <a:schemeClr val="accent1"/>
            </a:solidFill>
          </c:spPr>
          <c:invertIfNegative val="0"/>
          <c:dLbls>
            <c:dLbl>
              <c:idx val="1"/>
              <c:layout>
                <c:manualLayout>
                  <c:x val="-2.9277216976913499E-3"/>
                  <c:y val="-1.47374899114919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1C-466F-8B34-9072D7F96CB2}"/>
                </c:ext>
              </c:extLst>
            </c:dLbl>
            <c:dLbl>
              <c:idx val="2"/>
              <c:layout>
                <c:manualLayout>
                  <c:x val="2.9277216976913E-3"/>
                  <c:y val="-9.82499327432793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1C-466F-8B34-9072D7F96CB2}"/>
                </c:ext>
              </c:extLst>
            </c:dLbl>
            <c:spPr>
              <a:noFill/>
              <a:ln>
                <a:noFill/>
              </a:ln>
              <a:effectLst/>
            </c:spPr>
            <c:txPr>
              <a:bodyPr/>
              <a:lstStyle/>
              <a:p>
                <a:pPr>
                  <a:defRPr lang="ja-JP"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Train w/o CS</c:v>
                </c:pt>
                <c:pt idx="1">
                  <c:v>Train w/ CS (init)</c:v>
                </c:pt>
                <c:pt idx="2">
                  <c:v>Train w/ CS (retrain)</c:v>
                </c:pt>
              </c:strCache>
            </c:strRef>
          </c:cat>
          <c:val>
            <c:numRef>
              <c:f>Sheet1!$E$2:$E$4</c:f>
              <c:numCache>
                <c:formatCode>General</c:formatCode>
                <c:ptCount val="3"/>
                <c:pt idx="0">
                  <c:v>30.5</c:v>
                </c:pt>
                <c:pt idx="1">
                  <c:v>27.8</c:v>
                </c:pt>
                <c:pt idx="2">
                  <c:v>26.4</c:v>
                </c:pt>
              </c:numCache>
            </c:numRef>
          </c:val>
          <c:extLst>
            <c:ext xmlns:c16="http://schemas.microsoft.com/office/drawing/2014/chart" uri="{C3380CC4-5D6E-409C-BE32-E72D297353CC}">
              <c16:uniqueId val="{00000002-661C-466F-8B34-9072D7F96CB2}"/>
            </c:ext>
          </c:extLst>
        </c:ser>
        <c:dLbls>
          <c:dLblPos val="outEnd"/>
          <c:showLegendKey val="0"/>
          <c:showVal val="1"/>
          <c:showCatName val="0"/>
          <c:showSerName val="0"/>
          <c:showPercent val="0"/>
          <c:showBubbleSize val="0"/>
        </c:dLbls>
        <c:gapWidth val="150"/>
        <c:axId val="-2126111832"/>
        <c:axId val="2141492568"/>
      </c:barChart>
      <c:catAx>
        <c:axId val="-2126111832"/>
        <c:scaling>
          <c:orientation val="minMax"/>
        </c:scaling>
        <c:delete val="1"/>
        <c:axPos val="b"/>
        <c:numFmt formatCode="General" sourceLinked="0"/>
        <c:majorTickMark val="out"/>
        <c:minorTickMark val="none"/>
        <c:tickLblPos val="nextTo"/>
        <c:crossAx val="2141492568"/>
        <c:crosses val="autoZero"/>
        <c:auto val="1"/>
        <c:lblAlgn val="ctr"/>
        <c:lblOffset val="100"/>
        <c:noMultiLvlLbl val="0"/>
      </c:catAx>
      <c:valAx>
        <c:axId val="2141492568"/>
        <c:scaling>
          <c:orientation val="minMax"/>
          <c:max val="40"/>
          <c:min val="0"/>
        </c:scaling>
        <c:delete val="0"/>
        <c:axPos val="l"/>
        <c:majorGridlines/>
        <c:numFmt formatCode="#,##0.0_);[Red]\(#,##0.0\)" sourceLinked="0"/>
        <c:majorTickMark val="out"/>
        <c:minorTickMark val="none"/>
        <c:tickLblPos val="nextTo"/>
        <c:txPr>
          <a:bodyPr/>
          <a:lstStyle/>
          <a:p>
            <a:pPr>
              <a:defRPr lang="ja-JP" sz="1600"/>
            </a:pPr>
            <a:endParaRPr lang="en-US"/>
          </a:p>
        </c:txPr>
        <c:crossAx val="-21261118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793AB2-2958-4397-8AED-1E31559D4DE8}"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B4C7FCBB-65DE-492B-9E57-B6F884AFB018}">
      <dgm:prSet/>
      <dgm:spPr/>
      <dgm:t>
        <a:bodyPr/>
        <a:lstStyle/>
        <a:p>
          <a:r>
            <a:rPr lang="en-US"/>
            <a:t>Major English tasks (WSJ, Fisher+Switchboard, Librispeech)</a:t>
          </a:r>
        </a:p>
      </dgm:t>
    </dgm:pt>
    <dgm:pt modelId="{D827B915-88E9-4A97-B6CF-48C0EAE912E2}" type="parTrans" cxnId="{E32B0855-2F3C-491E-9C94-445AD66F5DA9}">
      <dgm:prSet/>
      <dgm:spPr/>
      <dgm:t>
        <a:bodyPr/>
        <a:lstStyle/>
        <a:p>
          <a:endParaRPr lang="en-US"/>
        </a:p>
      </dgm:t>
    </dgm:pt>
    <dgm:pt modelId="{168633B8-4CD2-439F-ADD7-DAB22FEE5AFF}" type="sibTrans" cxnId="{E32B0855-2F3C-491E-9C94-445AD66F5DA9}">
      <dgm:prSet/>
      <dgm:spPr/>
      <dgm:t>
        <a:bodyPr/>
        <a:lstStyle/>
        <a:p>
          <a:endParaRPr lang="en-US"/>
        </a:p>
      </dgm:t>
    </dgm:pt>
    <dgm:pt modelId="{A816E1BC-E66C-4FB8-ADD3-19A9E4D814BB}">
      <dgm:prSet/>
      <dgm:spPr/>
      <dgm:t>
        <a:bodyPr/>
        <a:lstStyle/>
        <a:p>
          <a:r>
            <a:rPr lang="en-US"/>
            <a:t>Japanese (Corpus of Spontaneous Japanese)</a:t>
          </a:r>
        </a:p>
      </dgm:t>
    </dgm:pt>
    <dgm:pt modelId="{540387BB-F8B4-4AD3-9785-0EBA22FA44FC}" type="parTrans" cxnId="{6DF85429-A3DE-4724-9C7B-ED07545C286D}">
      <dgm:prSet/>
      <dgm:spPr/>
      <dgm:t>
        <a:bodyPr/>
        <a:lstStyle/>
        <a:p>
          <a:endParaRPr lang="en-US"/>
        </a:p>
      </dgm:t>
    </dgm:pt>
    <dgm:pt modelId="{C2976B13-652A-439F-957F-DEB4F937E2E1}" type="sibTrans" cxnId="{6DF85429-A3DE-4724-9C7B-ED07545C286D}">
      <dgm:prSet/>
      <dgm:spPr/>
      <dgm:t>
        <a:bodyPr/>
        <a:lstStyle/>
        <a:p>
          <a:endParaRPr lang="en-US"/>
        </a:p>
      </dgm:t>
    </dgm:pt>
    <dgm:pt modelId="{BD593101-85B6-4C67-9E09-BB7C63DD5A3D}">
      <dgm:prSet/>
      <dgm:spPr/>
      <dgm:t>
        <a:bodyPr/>
        <a:lstStyle/>
        <a:p>
          <a:r>
            <a:rPr lang="en-US"/>
            <a:t>Mandarin (HKUST CTS)</a:t>
          </a:r>
        </a:p>
      </dgm:t>
    </dgm:pt>
    <dgm:pt modelId="{5937C32E-0E36-46AB-A2B7-676ACE25C135}" type="parTrans" cxnId="{42DFC61A-652F-4DA2-96A6-C59A267CFDE9}">
      <dgm:prSet/>
      <dgm:spPr/>
      <dgm:t>
        <a:bodyPr/>
        <a:lstStyle/>
        <a:p>
          <a:endParaRPr lang="en-US"/>
        </a:p>
      </dgm:t>
    </dgm:pt>
    <dgm:pt modelId="{DBFCE346-C596-4DB7-A516-6D167E9ACB0E}" type="sibTrans" cxnId="{42DFC61A-652F-4DA2-96A6-C59A267CFDE9}">
      <dgm:prSet/>
      <dgm:spPr/>
      <dgm:t>
        <a:bodyPr/>
        <a:lstStyle/>
        <a:p>
          <a:endParaRPr lang="en-US"/>
        </a:p>
      </dgm:t>
    </dgm:pt>
    <dgm:pt modelId="{2F380C55-CFCD-445C-A16A-35CCB175ECEC}">
      <dgm:prSet/>
      <dgm:spPr/>
      <dgm:t>
        <a:bodyPr/>
        <a:lstStyle/>
        <a:p>
          <a:r>
            <a:rPr lang="en-US"/>
            <a:t>Babel 15 languages</a:t>
          </a:r>
        </a:p>
      </dgm:t>
    </dgm:pt>
    <dgm:pt modelId="{A86E653D-75C1-4C3E-BE35-7EAA8BC97F6C}" type="parTrans" cxnId="{E2590570-4021-4C00-A03C-0D9425C8C103}">
      <dgm:prSet/>
      <dgm:spPr/>
      <dgm:t>
        <a:bodyPr/>
        <a:lstStyle/>
        <a:p>
          <a:endParaRPr lang="en-US"/>
        </a:p>
      </dgm:t>
    </dgm:pt>
    <dgm:pt modelId="{A0FDFA6B-0D2A-4E48-B419-47BD5E6002F6}" type="sibTrans" cxnId="{E2590570-4021-4C00-A03C-0D9425C8C103}">
      <dgm:prSet/>
      <dgm:spPr/>
      <dgm:t>
        <a:bodyPr/>
        <a:lstStyle/>
        <a:p>
          <a:endParaRPr lang="en-US"/>
        </a:p>
      </dgm:t>
    </dgm:pt>
    <dgm:pt modelId="{63AEB7BE-7348-4788-9AB4-096C3A316132}">
      <dgm:prSet/>
      <dgm:spPr/>
      <dgm:t>
        <a:bodyPr/>
        <a:lstStyle/>
        <a:p>
          <a:r>
            <a:rPr lang="en-US"/>
            <a:t>Cantonese ,  Assamese, Bengali, Pashto, Turkish, Georgian, Tagalog , Vietnamese , Haitian, Swahili, Lao, Tamil, Zulu, Kurmanji Kurdish, Tok Pisin</a:t>
          </a:r>
        </a:p>
      </dgm:t>
    </dgm:pt>
    <dgm:pt modelId="{7F2FBCCB-4D95-408F-A848-60E415EAD29D}" type="parTrans" cxnId="{40D771D9-7870-4C10-8E66-09D20BF62E64}">
      <dgm:prSet/>
      <dgm:spPr/>
      <dgm:t>
        <a:bodyPr/>
        <a:lstStyle/>
        <a:p>
          <a:endParaRPr lang="en-US"/>
        </a:p>
      </dgm:t>
    </dgm:pt>
    <dgm:pt modelId="{D3C93337-7BDC-49E3-9325-1C3F7014D0BB}" type="sibTrans" cxnId="{40D771D9-7870-4C10-8E66-09D20BF62E64}">
      <dgm:prSet/>
      <dgm:spPr/>
      <dgm:t>
        <a:bodyPr/>
        <a:lstStyle/>
        <a:p>
          <a:endParaRPr lang="en-US"/>
        </a:p>
      </dgm:t>
    </dgm:pt>
    <dgm:pt modelId="{DF8881DA-C816-4701-B3E9-1D24A23D9573}">
      <dgm:prSet/>
      <dgm:spPr/>
      <dgm:t>
        <a:bodyPr/>
        <a:lstStyle/>
        <a:p>
          <a:r>
            <a:rPr lang="en-US"/>
            <a:t>VoxForge 7 languages</a:t>
          </a:r>
        </a:p>
      </dgm:t>
    </dgm:pt>
    <dgm:pt modelId="{84E98227-D60C-4F56-8542-4CFE2DA8E228}" type="parTrans" cxnId="{4FF6240B-A269-4D37-A9D1-12AA421EEBC1}">
      <dgm:prSet/>
      <dgm:spPr/>
      <dgm:t>
        <a:bodyPr/>
        <a:lstStyle/>
        <a:p>
          <a:endParaRPr lang="en-US"/>
        </a:p>
      </dgm:t>
    </dgm:pt>
    <dgm:pt modelId="{1665B22B-1EA0-421F-828E-872BD6C71FF2}" type="sibTrans" cxnId="{4FF6240B-A269-4D37-A9D1-12AA421EEBC1}">
      <dgm:prSet/>
      <dgm:spPr/>
      <dgm:t>
        <a:bodyPr/>
        <a:lstStyle/>
        <a:p>
          <a:endParaRPr lang="en-US"/>
        </a:p>
      </dgm:t>
    </dgm:pt>
    <dgm:pt modelId="{60B466CA-8C6C-4243-82EE-F28B8E7C0BA8}">
      <dgm:prSet/>
      <dgm:spPr/>
      <dgm:t>
        <a:bodyPr/>
        <a:lstStyle/>
        <a:p>
          <a:r>
            <a:rPr lang="en-US"/>
            <a:t>German, Spanish, French, Italian, Portuguese, Russian, Dutch</a:t>
          </a:r>
        </a:p>
      </dgm:t>
    </dgm:pt>
    <dgm:pt modelId="{13EA5B9D-44D6-4B68-8B52-557B12F756D4}" type="parTrans" cxnId="{EC74ED89-87A5-4F51-8091-EDA4052DB16C}">
      <dgm:prSet/>
      <dgm:spPr/>
      <dgm:t>
        <a:bodyPr/>
        <a:lstStyle/>
        <a:p>
          <a:endParaRPr lang="en-US"/>
        </a:p>
      </dgm:t>
    </dgm:pt>
    <dgm:pt modelId="{91A08DF8-E8E3-4B4F-AFAC-EF1CDC217928}" type="sibTrans" cxnId="{EC74ED89-87A5-4F51-8091-EDA4052DB16C}">
      <dgm:prSet/>
      <dgm:spPr/>
      <dgm:t>
        <a:bodyPr/>
        <a:lstStyle/>
        <a:p>
          <a:endParaRPr lang="en-US"/>
        </a:p>
      </dgm:t>
    </dgm:pt>
    <dgm:pt modelId="{A48EC9A3-3274-5B4B-B860-A55424855758}" type="pres">
      <dgm:prSet presAssocID="{86793AB2-2958-4397-8AED-1E31559D4DE8}" presName="diagram" presStyleCnt="0">
        <dgm:presLayoutVars>
          <dgm:dir/>
          <dgm:resizeHandles val="exact"/>
        </dgm:presLayoutVars>
      </dgm:prSet>
      <dgm:spPr/>
    </dgm:pt>
    <dgm:pt modelId="{FC5E7549-8F7B-C349-AC95-A782E09606F1}" type="pres">
      <dgm:prSet presAssocID="{B4C7FCBB-65DE-492B-9E57-B6F884AFB018}" presName="node" presStyleLbl="node1" presStyleIdx="0" presStyleCnt="5">
        <dgm:presLayoutVars>
          <dgm:bulletEnabled val="1"/>
        </dgm:presLayoutVars>
      </dgm:prSet>
      <dgm:spPr/>
    </dgm:pt>
    <dgm:pt modelId="{31A49089-EEA5-9940-A685-4238E8CAEFCA}" type="pres">
      <dgm:prSet presAssocID="{168633B8-4CD2-439F-ADD7-DAB22FEE5AFF}" presName="sibTrans" presStyleCnt="0"/>
      <dgm:spPr/>
    </dgm:pt>
    <dgm:pt modelId="{CC0A8432-C691-7A41-AA27-8E79FB5D73BC}" type="pres">
      <dgm:prSet presAssocID="{A816E1BC-E66C-4FB8-ADD3-19A9E4D814BB}" presName="node" presStyleLbl="node1" presStyleIdx="1" presStyleCnt="5">
        <dgm:presLayoutVars>
          <dgm:bulletEnabled val="1"/>
        </dgm:presLayoutVars>
      </dgm:prSet>
      <dgm:spPr/>
    </dgm:pt>
    <dgm:pt modelId="{522C2176-144A-6248-8D1B-70139D1EA4E9}" type="pres">
      <dgm:prSet presAssocID="{C2976B13-652A-439F-957F-DEB4F937E2E1}" presName="sibTrans" presStyleCnt="0"/>
      <dgm:spPr/>
    </dgm:pt>
    <dgm:pt modelId="{CF844BE2-AC9A-B446-BB75-A3833A63787B}" type="pres">
      <dgm:prSet presAssocID="{BD593101-85B6-4C67-9E09-BB7C63DD5A3D}" presName="node" presStyleLbl="node1" presStyleIdx="2" presStyleCnt="5">
        <dgm:presLayoutVars>
          <dgm:bulletEnabled val="1"/>
        </dgm:presLayoutVars>
      </dgm:prSet>
      <dgm:spPr/>
    </dgm:pt>
    <dgm:pt modelId="{FFA93F81-2F11-D449-8EFF-45EB12CC231C}" type="pres">
      <dgm:prSet presAssocID="{DBFCE346-C596-4DB7-A516-6D167E9ACB0E}" presName="sibTrans" presStyleCnt="0"/>
      <dgm:spPr/>
    </dgm:pt>
    <dgm:pt modelId="{2A07BFFE-8107-FF49-89FE-3DE81710A0F7}" type="pres">
      <dgm:prSet presAssocID="{2F380C55-CFCD-445C-A16A-35CCB175ECEC}" presName="node" presStyleLbl="node1" presStyleIdx="3" presStyleCnt="5">
        <dgm:presLayoutVars>
          <dgm:bulletEnabled val="1"/>
        </dgm:presLayoutVars>
      </dgm:prSet>
      <dgm:spPr/>
    </dgm:pt>
    <dgm:pt modelId="{93C620DB-A628-D54A-A44E-F36388200440}" type="pres">
      <dgm:prSet presAssocID="{A0FDFA6B-0D2A-4E48-B419-47BD5E6002F6}" presName="sibTrans" presStyleCnt="0"/>
      <dgm:spPr/>
    </dgm:pt>
    <dgm:pt modelId="{BB2D935B-8664-C24C-AB04-E5700E8E1E5D}" type="pres">
      <dgm:prSet presAssocID="{DF8881DA-C816-4701-B3E9-1D24A23D9573}" presName="node" presStyleLbl="node1" presStyleIdx="4" presStyleCnt="5">
        <dgm:presLayoutVars>
          <dgm:bulletEnabled val="1"/>
        </dgm:presLayoutVars>
      </dgm:prSet>
      <dgm:spPr/>
    </dgm:pt>
  </dgm:ptLst>
  <dgm:cxnLst>
    <dgm:cxn modelId="{4FF6240B-A269-4D37-A9D1-12AA421EEBC1}" srcId="{86793AB2-2958-4397-8AED-1E31559D4DE8}" destId="{DF8881DA-C816-4701-B3E9-1D24A23D9573}" srcOrd="4" destOrd="0" parTransId="{84E98227-D60C-4F56-8542-4CFE2DA8E228}" sibTransId="{1665B22B-1EA0-421F-828E-872BD6C71FF2}"/>
    <dgm:cxn modelId="{42DFC61A-652F-4DA2-96A6-C59A267CFDE9}" srcId="{86793AB2-2958-4397-8AED-1E31559D4DE8}" destId="{BD593101-85B6-4C67-9E09-BB7C63DD5A3D}" srcOrd="2" destOrd="0" parTransId="{5937C32E-0E36-46AB-A2B7-676ACE25C135}" sibTransId="{DBFCE346-C596-4DB7-A516-6D167E9ACB0E}"/>
    <dgm:cxn modelId="{6DF85429-A3DE-4724-9C7B-ED07545C286D}" srcId="{86793AB2-2958-4397-8AED-1E31559D4DE8}" destId="{A816E1BC-E66C-4FB8-ADD3-19A9E4D814BB}" srcOrd="1" destOrd="0" parTransId="{540387BB-F8B4-4AD3-9785-0EBA22FA44FC}" sibTransId="{C2976B13-652A-439F-957F-DEB4F937E2E1}"/>
    <dgm:cxn modelId="{D471623E-D3CC-584B-8DF0-C7AD4AD0E056}" type="presOf" srcId="{BD593101-85B6-4C67-9E09-BB7C63DD5A3D}" destId="{CF844BE2-AC9A-B446-BB75-A3833A63787B}" srcOrd="0" destOrd="0" presId="urn:microsoft.com/office/officeart/2005/8/layout/default"/>
    <dgm:cxn modelId="{20E06D4D-1804-8448-9309-6002E827F658}" type="presOf" srcId="{2F380C55-CFCD-445C-A16A-35CCB175ECEC}" destId="{2A07BFFE-8107-FF49-89FE-3DE81710A0F7}" srcOrd="0" destOrd="0" presId="urn:microsoft.com/office/officeart/2005/8/layout/default"/>
    <dgm:cxn modelId="{E32B0855-2F3C-491E-9C94-445AD66F5DA9}" srcId="{86793AB2-2958-4397-8AED-1E31559D4DE8}" destId="{B4C7FCBB-65DE-492B-9E57-B6F884AFB018}" srcOrd="0" destOrd="0" parTransId="{D827B915-88E9-4A97-B6CF-48C0EAE912E2}" sibTransId="{168633B8-4CD2-439F-ADD7-DAB22FEE5AFF}"/>
    <dgm:cxn modelId="{B2FE0B5B-C971-0447-B648-B66BB7F414CB}" type="presOf" srcId="{60B466CA-8C6C-4243-82EE-F28B8E7C0BA8}" destId="{BB2D935B-8664-C24C-AB04-E5700E8E1E5D}" srcOrd="0" destOrd="1" presId="urn:microsoft.com/office/officeart/2005/8/layout/default"/>
    <dgm:cxn modelId="{E2590570-4021-4C00-A03C-0D9425C8C103}" srcId="{86793AB2-2958-4397-8AED-1E31559D4DE8}" destId="{2F380C55-CFCD-445C-A16A-35CCB175ECEC}" srcOrd="3" destOrd="0" parTransId="{A86E653D-75C1-4C3E-BE35-7EAA8BC97F6C}" sibTransId="{A0FDFA6B-0D2A-4E48-B419-47BD5E6002F6}"/>
    <dgm:cxn modelId="{EC74ED89-87A5-4F51-8091-EDA4052DB16C}" srcId="{DF8881DA-C816-4701-B3E9-1D24A23D9573}" destId="{60B466CA-8C6C-4243-82EE-F28B8E7C0BA8}" srcOrd="0" destOrd="0" parTransId="{13EA5B9D-44D6-4B68-8B52-557B12F756D4}" sibTransId="{91A08DF8-E8E3-4B4F-AFAC-EF1CDC217928}"/>
    <dgm:cxn modelId="{82CD818D-2BE3-DD44-B3DF-EC3A1F3E55E0}" type="presOf" srcId="{63AEB7BE-7348-4788-9AB4-096C3A316132}" destId="{2A07BFFE-8107-FF49-89FE-3DE81710A0F7}" srcOrd="0" destOrd="1" presId="urn:microsoft.com/office/officeart/2005/8/layout/default"/>
    <dgm:cxn modelId="{06A6B1A1-8D90-434C-BD3E-DEBC397837CB}" type="presOf" srcId="{86793AB2-2958-4397-8AED-1E31559D4DE8}" destId="{A48EC9A3-3274-5B4B-B860-A55424855758}" srcOrd="0" destOrd="0" presId="urn:microsoft.com/office/officeart/2005/8/layout/default"/>
    <dgm:cxn modelId="{CBB173A5-F0F7-774B-BCF1-F77A53900EEC}" type="presOf" srcId="{DF8881DA-C816-4701-B3E9-1D24A23D9573}" destId="{BB2D935B-8664-C24C-AB04-E5700E8E1E5D}" srcOrd="0" destOrd="0" presId="urn:microsoft.com/office/officeart/2005/8/layout/default"/>
    <dgm:cxn modelId="{27EECFBF-5830-654B-9F8A-6B19F19E76DA}" type="presOf" srcId="{B4C7FCBB-65DE-492B-9E57-B6F884AFB018}" destId="{FC5E7549-8F7B-C349-AC95-A782E09606F1}" srcOrd="0" destOrd="0" presId="urn:microsoft.com/office/officeart/2005/8/layout/default"/>
    <dgm:cxn modelId="{40D771D9-7870-4C10-8E66-09D20BF62E64}" srcId="{2F380C55-CFCD-445C-A16A-35CCB175ECEC}" destId="{63AEB7BE-7348-4788-9AB4-096C3A316132}" srcOrd="0" destOrd="0" parTransId="{7F2FBCCB-4D95-408F-A848-60E415EAD29D}" sibTransId="{D3C93337-7BDC-49E3-9325-1C3F7014D0BB}"/>
    <dgm:cxn modelId="{AF34E7D9-2E79-1E48-9DAB-1499C6B9255A}" type="presOf" srcId="{A816E1BC-E66C-4FB8-ADD3-19A9E4D814BB}" destId="{CC0A8432-C691-7A41-AA27-8E79FB5D73BC}" srcOrd="0" destOrd="0" presId="urn:microsoft.com/office/officeart/2005/8/layout/default"/>
    <dgm:cxn modelId="{855B1349-628C-7A41-A955-880E15B962E8}" type="presParOf" srcId="{A48EC9A3-3274-5B4B-B860-A55424855758}" destId="{FC5E7549-8F7B-C349-AC95-A782E09606F1}" srcOrd="0" destOrd="0" presId="urn:microsoft.com/office/officeart/2005/8/layout/default"/>
    <dgm:cxn modelId="{608079A2-0E6B-3E46-B61C-B3F125F57E16}" type="presParOf" srcId="{A48EC9A3-3274-5B4B-B860-A55424855758}" destId="{31A49089-EEA5-9940-A685-4238E8CAEFCA}" srcOrd="1" destOrd="0" presId="urn:microsoft.com/office/officeart/2005/8/layout/default"/>
    <dgm:cxn modelId="{6BD0D134-8097-904F-88AC-EC6E7999D58C}" type="presParOf" srcId="{A48EC9A3-3274-5B4B-B860-A55424855758}" destId="{CC0A8432-C691-7A41-AA27-8E79FB5D73BC}" srcOrd="2" destOrd="0" presId="urn:microsoft.com/office/officeart/2005/8/layout/default"/>
    <dgm:cxn modelId="{F4EF37E9-C20A-6240-AE5E-A439CF291645}" type="presParOf" srcId="{A48EC9A3-3274-5B4B-B860-A55424855758}" destId="{522C2176-144A-6248-8D1B-70139D1EA4E9}" srcOrd="3" destOrd="0" presId="urn:microsoft.com/office/officeart/2005/8/layout/default"/>
    <dgm:cxn modelId="{67EE617B-A4D2-2844-84DF-39EA58B58371}" type="presParOf" srcId="{A48EC9A3-3274-5B4B-B860-A55424855758}" destId="{CF844BE2-AC9A-B446-BB75-A3833A63787B}" srcOrd="4" destOrd="0" presId="urn:microsoft.com/office/officeart/2005/8/layout/default"/>
    <dgm:cxn modelId="{21240302-9A8D-1E43-8CD0-77D3F4C4AA76}" type="presParOf" srcId="{A48EC9A3-3274-5B4B-B860-A55424855758}" destId="{FFA93F81-2F11-D449-8EFF-45EB12CC231C}" srcOrd="5" destOrd="0" presId="urn:microsoft.com/office/officeart/2005/8/layout/default"/>
    <dgm:cxn modelId="{F1D75999-CD07-6A47-816D-569ADEB533FE}" type="presParOf" srcId="{A48EC9A3-3274-5B4B-B860-A55424855758}" destId="{2A07BFFE-8107-FF49-89FE-3DE81710A0F7}" srcOrd="6" destOrd="0" presId="urn:microsoft.com/office/officeart/2005/8/layout/default"/>
    <dgm:cxn modelId="{E77ABDA2-2A33-DA40-AFBA-3A0AB01C5294}" type="presParOf" srcId="{A48EC9A3-3274-5B4B-B860-A55424855758}" destId="{93C620DB-A628-D54A-A44E-F36388200440}" srcOrd="7" destOrd="0" presId="urn:microsoft.com/office/officeart/2005/8/layout/default"/>
    <dgm:cxn modelId="{D5E1E490-3B84-C64E-958A-D6A7A0EC0BB1}" type="presParOf" srcId="{A48EC9A3-3274-5B4B-B860-A55424855758}" destId="{BB2D935B-8664-C24C-AB04-E5700E8E1E5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E7549-8F7B-C349-AC95-A782E09606F1}">
      <dsp:nvSpPr>
        <dsp:cNvPr id="0" name=""/>
        <dsp:cNvSpPr/>
      </dsp:nvSpPr>
      <dsp:spPr>
        <a:xfrm>
          <a:off x="0" y="29766"/>
          <a:ext cx="2464593" cy="147875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Major English tasks (WSJ, Fisher+Switchboard, Librispeech)</a:t>
          </a:r>
        </a:p>
      </dsp:txBody>
      <dsp:txXfrm>
        <a:off x="0" y="29766"/>
        <a:ext cx="2464593" cy="1478756"/>
      </dsp:txXfrm>
    </dsp:sp>
    <dsp:sp modelId="{CC0A8432-C691-7A41-AA27-8E79FB5D73BC}">
      <dsp:nvSpPr>
        <dsp:cNvPr id="0" name=""/>
        <dsp:cNvSpPr/>
      </dsp:nvSpPr>
      <dsp:spPr>
        <a:xfrm>
          <a:off x="2711053" y="29766"/>
          <a:ext cx="2464593" cy="1478756"/>
        </a:xfrm>
        <a:prstGeom prst="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Japanese (Corpus of Spontaneous Japanese)</a:t>
          </a:r>
        </a:p>
      </dsp:txBody>
      <dsp:txXfrm>
        <a:off x="2711053" y="29766"/>
        <a:ext cx="2464593" cy="1478756"/>
      </dsp:txXfrm>
    </dsp:sp>
    <dsp:sp modelId="{CF844BE2-AC9A-B446-BB75-A3833A63787B}">
      <dsp:nvSpPr>
        <dsp:cNvPr id="0" name=""/>
        <dsp:cNvSpPr/>
      </dsp:nvSpPr>
      <dsp:spPr>
        <a:xfrm>
          <a:off x="5422106" y="29766"/>
          <a:ext cx="2464593" cy="1478756"/>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Mandarin (HKUST CTS)</a:t>
          </a:r>
        </a:p>
      </dsp:txBody>
      <dsp:txXfrm>
        <a:off x="5422106" y="29766"/>
        <a:ext cx="2464593" cy="1478756"/>
      </dsp:txXfrm>
    </dsp:sp>
    <dsp:sp modelId="{2A07BFFE-8107-FF49-89FE-3DE81710A0F7}">
      <dsp:nvSpPr>
        <dsp:cNvPr id="0" name=""/>
        <dsp:cNvSpPr/>
      </dsp:nvSpPr>
      <dsp:spPr>
        <a:xfrm>
          <a:off x="1355526" y="1754981"/>
          <a:ext cx="2464593" cy="1478756"/>
        </a:xfrm>
        <a:prstGeom prst="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Babel 15 languages</a:t>
          </a:r>
        </a:p>
        <a:p>
          <a:pPr marL="114300" lvl="1" indent="-114300" algn="l" defTabSz="577850">
            <a:lnSpc>
              <a:spcPct val="90000"/>
            </a:lnSpc>
            <a:spcBef>
              <a:spcPct val="0"/>
            </a:spcBef>
            <a:spcAft>
              <a:spcPct val="15000"/>
            </a:spcAft>
            <a:buChar char="•"/>
          </a:pPr>
          <a:r>
            <a:rPr lang="en-US" sz="1300" kern="1200"/>
            <a:t>Cantonese ,  Assamese, Bengali, Pashto, Turkish, Georgian, Tagalog , Vietnamese , Haitian, Swahili, Lao, Tamil, Zulu, Kurmanji Kurdish, Tok Pisin</a:t>
          </a:r>
        </a:p>
      </dsp:txBody>
      <dsp:txXfrm>
        <a:off x="1355526" y="1754981"/>
        <a:ext cx="2464593" cy="1478756"/>
      </dsp:txXfrm>
    </dsp:sp>
    <dsp:sp modelId="{BB2D935B-8664-C24C-AB04-E5700E8E1E5D}">
      <dsp:nvSpPr>
        <dsp:cNvPr id="0" name=""/>
        <dsp:cNvSpPr/>
      </dsp:nvSpPr>
      <dsp:spPr>
        <a:xfrm>
          <a:off x="4066579" y="1754981"/>
          <a:ext cx="2464593" cy="1478756"/>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VoxForge 7 languages</a:t>
          </a:r>
        </a:p>
        <a:p>
          <a:pPr marL="114300" lvl="1" indent="-114300" algn="l" defTabSz="577850">
            <a:lnSpc>
              <a:spcPct val="90000"/>
            </a:lnSpc>
            <a:spcBef>
              <a:spcPct val="0"/>
            </a:spcBef>
            <a:spcAft>
              <a:spcPct val="15000"/>
            </a:spcAft>
            <a:buChar char="•"/>
          </a:pPr>
          <a:r>
            <a:rPr lang="en-US" sz="1300" kern="1200"/>
            <a:t>German, Spanish, French, Italian, Portuguese, Russian, Dutch</a:t>
          </a:r>
        </a:p>
      </dsp:txBody>
      <dsp:txXfrm>
        <a:off x="4066579" y="1754981"/>
        <a:ext cx="2464593" cy="147875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CF3A4-87B6-E449-916A-26E9E7A24864}" type="datetimeFigureOut">
              <a:rPr lang="en-US" smtClean="0"/>
              <a:t>10/19/18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FCE20A-15D5-714D-8B89-F9F72E95F3E7}" type="slidenum">
              <a:rPr lang="en-US" smtClean="0"/>
              <a:t>‹#›</a:t>
            </a:fld>
            <a:endParaRPr lang="en-US"/>
          </a:p>
        </p:txBody>
      </p:sp>
    </p:spTree>
    <p:extLst>
      <p:ext uri="{BB962C8B-B14F-4D97-AF65-F5344CB8AC3E}">
        <p14:creationId xmlns:p14="http://schemas.microsoft.com/office/powerpoint/2010/main" val="2721049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3445813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435633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985972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2143620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67408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2280183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2591928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654265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4119573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38139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2212055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3502700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3750165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1444431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3941828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2748265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1605280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1138278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3384563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2966504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3542631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277295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633417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757384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3230125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a:p>
        </p:txBody>
      </p:sp>
    </p:spTree>
    <p:extLst>
      <p:ext uri="{BB962C8B-B14F-4D97-AF65-F5344CB8AC3E}">
        <p14:creationId xmlns:p14="http://schemas.microsoft.com/office/powerpoint/2010/main" val="1652870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a:p>
        </p:txBody>
      </p:sp>
    </p:spTree>
    <p:extLst>
      <p:ext uri="{BB962C8B-B14F-4D97-AF65-F5344CB8AC3E}">
        <p14:creationId xmlns:p14="http://schemas.microsoft.com/office/powerpoint/2010/main" val="1067144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a:p>
        </p:txBody>
      </p:sp>
    </p:spTree>
    <p:extLst>
      <p:ext uri="{BB962C8B-B14F-4D97-AF65-F5344CB8AC3E}">
        <p14:creationId xmlns:p14="http://schemas.microsoft.com/office/powerpoint/2010/main" val="610352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3291063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294612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3970162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25035843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3427209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501071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4068733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3031952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14131054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3502039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lstStyle/>
          <a:p>
            <a:endParaRPr/>
          </a:p>
        </p:txBody>
      </p:sp>
    </p:spTree>
    <p:extLst>
      <p:ext uri="{BB962C8B-B14F-4D97-AF65-F5344CB8AC3E}">
        <p14:creationId xmlns:p14="http://schemas.microsoft.com/office/powerpoint/2010/main" val="1676603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855351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056327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2395216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928958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211196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r>
              <a:rPr kumimoji="1" lang="en-US" altLang="ja-JP"/>
              <a:t>2017</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A13A2B3-43C1-42A5-98B4-57755B6B8DAD}" type="slidenum">
              <a:rPr kumimoji="1" lang="ja-JP" altLang="en-US" smtClean="0"/>
              <a:pPr/>
              <a:t>‹#›</a:t>
            </a:fld>
            <a:endParaRPr kumimoji="1" lang="ja-JP" altLang="en-US"/>
          </a:p>
        </p:txBody>
      </p:sp>
    </p:spTree>
    <p:extLst>
      <p:ext uri="{BB962C8B-B14F-4D97-AF65-F5344CB8AC3E}">
        <p14:creationId xmlns:p14="http://schemas.microsoft.com/office/powerpoint/2010/main" val="2528181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r>
              <a:rPr kumimoji="1" lang="en-US" altLang="ja-JP"/>
              <a:t>2017</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A13A2B3-43C1-42A5-98B4-57755B6B8DAD}" type="slidenum">
              <a:rPr kumimoji="1" lang="ja-JP" altLang="en-US" smtClean="0"/>
              <a:pPr/>
              <a:t>‹#›</a:t>
            </a:fld>
            <a:endParaRPr kumimoji="1" lang="ja-JP" altLang="en-US"/>
          </a:p>
        </p:txBody>
      </p:sp>
    </p:spTree>
    <p:extLst>
      <p:ext uri="{BB962C8B-B14F-4D97-AF65-F5344CB8AC3E}">
        <p14:creationId xmlns:p14="http://schemas.microsoft.com/office/powerpoint/2010/main" val="3042002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r>
              <a:rPr kumimoji="1" lang="en-US" altLang="ja-JP"/>
              <a:t>2017</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A13A2B3-43C1-42A5-98B4-57755B6B8DAD}" type="slidenum">
              <a:rPr kumimoji="1" lang="ja-JP" altLang="en-US" smtClean="0"/>
              <a:pPr/>
              <a:t>‹#›</a:t>
            </a:fld>
            <a:endParaRPr kumimoji="1" lang="ja-JP" altLang="en-US"/>
          </a:p>
        </p:txBody>
      </p:sp>
    </p:spTree>
    <p:extLst>
      <p:ext uri="{BB962C8B-B14F-4D97-AF65-F5344CB8AC3E}">
        <p14:creationId xmlns:p14="http://schemas.microsoft.com/office/powerpoint/2010/main" val="3657487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ltLang="ja-JP"/>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ja-JP"/>
              <a:t>Click to edit Master subtitle style</a:t>
            </a:r>
            <a:endParaRPr lang="en-US"/>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2017</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2D98EFC-B5D5-E647-9446-6C31DE5333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1348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2017</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2D98EFC-B5D5-E647-9446-6C31DE5333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2231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2017</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2D98EFC-B5D5-E647-9446-6C31DE5333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0429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2017</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2D98EFC-B5D5-E647-9446-6C31DE5333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8943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latin typeface="Calibri"/>
              </a:rPr>
              <a:t>2017</a:t>
            </a: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2D98EFC-B5D5-E647-9446-6C31DE5333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7009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2017</a:t>
            </a: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2D98EFC-B5D5-E647-9446-6C31DE5333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458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latin typeface="Calibri"/>
              </a:rPr>
              <a:t>2017</a:t>
            </a: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2D98EFC-B5D5-E647-9446-6C31DE5333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27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2017</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2D98EFC-B5D5-E647-9446-6C31DE5333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183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r>
              <a:rPr kumimoji="1" lang="en-US" altLang="ja-JP"/>
              <a:t>2017</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A13A2B3-43C1-42A5-98B4-57755B6B8DAD}" type="slidenum">
              <a:rPr kumimoji="1" lang="ja-JP" altLang="en-US" smtClean="0"/>
              <a:pPr/>
              <a:t>‹#›</a:t>
            </a:fld>
            <a:endParaRPr kumimoji="1" lang="ja-JP" altLang="en-US"/>
          </a:p>
        </p:txBody>
      </p:sp>
    </p:spTree>
    <p:extLst>
      <p:ext uri="{BB962C8B-B14F-4D97-AF65-F5344CB8AC3E}">
        <p14:creationId xmlns:p14="http://schemas.microsoft.com/office/powerpoint/2010/main" val="1467346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2017</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2D98EFC-B5D5-E647-9446-6C31DE5333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2191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2017</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2D98EFC-B5D5-E647-9446-6C31DE5333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5434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2017</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2D98EFC-B5D5-E647-9446-6C31DE5333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8270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345B3-715E-0341-9084-672EED475C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556A4-32C8-1640-9BB3-D8E2213BBA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4B8DEE-E628-2941-9811-301232E1C411}"/>
              </a:ext>
            </a:extLst>
          </p:cNvPr>
          <p:cNvSpPr>
            <a:spLocks noGrp="1"/>
          </p:cNvSpPr>
          <p:nvPr>
            <p:ph type="dt" sz="half" idx="10"/>
          </p:nvPr>
        </p:nvSpPr>
        <p:spPr/>
        <p:txBody>
          <a:bodyPr/>
          <a:lstStyle/>
          <a:p>
            <a:r>
              <a:rPr lang="en-US"/>
              <a:t>2017</a:t>
            </a:r>
          </a:p>
        </p:txBody>
      </p:sp>
      <p:sp>
        <p:nvSpPr>
          <p:cNvPr id="5" name="Footer Placeholder 4">
            <a:extLst>
              <a:ext uri="{FF2B5EF4-FFF2-40B4-BE49-F238E27FC236}">
                <a16:creationId xmlns:a16="http://schemas.microsoft.com/office/drawing/2014/main" id="{0F7FD3D4-9DB5-2D4E-83FE-FF72F62B6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BFB32-E057-CC40-8736-841352860DC4}"/>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3504306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D67A5-3747-C146-83AB-02E3F4955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B279A-CE94-D24B-8460-32B72AE18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38F56-8658-634C-B295-B916690F1069}"/>
              </a:ext>
            </a:extLst>
          </p:cNvPr>
          <p:cNvSpPr>
            <a:spLocks noGrp="1"/>
          </p:cNvSpPr>
          <p:nvPr>
            <p:ph type="dt" sz="half" idx="10"/>
          </p:nvPr>
        </p:nvSpPr>
        <p:spPr/>
        <p:txBody>
          <a:bodyPr/>
          <a:lstStyle/>
          <a:p>
            <a:r>
              <a:rPr lang="en-US"/>
              <a:t>2017</a:t>
            </a:r>
          </a:p>
        </p:txBody>
      </p:sp>
      <p:sp>
        <p:nvSpPr>
          <p:cNvPr id="5" name="Footer Placeholder 4">
            <a:extLst>
              <a:ext uri="{FF2B5EF4-FFF2-40B4-BE49-F238E27FC236}">
                <a16:creationId xmlns:a16="http://schemas.microsoft.com/office/drawing/2014/main" id="{D95AC94E-A5F1-474F-8ADE-B54547D64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574AC-F834-3A44-B37C-7CDB95E5B3BC}"/>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1679503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D6B6D-D079-EC45-9C04-B2A2F39405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D82226-F02F-804C-A45C-C8455C6F58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24C812F-3F86-0C43-BE90-26015F98A84D}"/>
              </a:ext>
            </a:extLst>
          </p:cNvPr>
          <p:cNvSpPr>
            <a:spLocks noGrp="1"/>
          </p:cNvSpPr>
          <p:nvPr>
            <p:ph type="dt" sz="half" idx="10"/>
          </p:nvPr>
        </p:nvSpPr>
        <p:spPr/>
        <p:txBody>
          <a:bodyPr/>
          <a:lstStyle/>
          <a:p>
            <a:r>
              <a:rPr lang="en-US"/>
              <a:t>2017</a:t>
            </a:r>
          </a:p>
        </p:txBody>
      </p:sp>
      <p:sp>
        <p:nvSpPr>
          <p:cNvPr id="5" name="Footer Placeholder 4">
            <a:extLst>
              <a:ext uri="{FF2B5EF4-FFF2-40B4-BE49-F238E27FC236}">
                <a16:creationId xmlns:a16="http://schemas.microsoft.com/office/drawing/2014/main" id="{3E762555-FAC2-8F47-9F0F-71C1225A6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D9220-E68C-0843-934E-B6E5E2175636}"/>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2662163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0A2C-93F1-8842-88B6-36801C0DF6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47B31-EBD3-4949-B76B-EA1088F852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F12EC9-A89B-F74A-9BDF-279FC7F0CF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D1392F-C408-4746-AE7A-2E007D1EE691}"/>
              </a:ext>
            </a:extLst>
          </p:cNvPr>
          <p:cNvSpPr>
            <a:spLocks noGrp="1"/>
          </p:cNvSpPr>
          <p:nvPr>
            <p:ph type="dt" sz="half" idx="10"/>
          </p:nvPr>
        </p:nvSpPr>
        <p:spPr/>
        <p:txBody>
          <a:bodyPr/>
          <a:lstStyle/>
          <a:p>
            <a:r>
              <a:rPr lang="en-US"/>
              <a:t>2017</a:t>
            </a:r>
          </a:p>
        </p:txBody>
      </p:sp>
      <p:sp>
        <p:nvSpPr>
          <p:cNvPr id="6" name="Footer Placeholder 5">
            <a:extLst>
              <a:ext uri="{FF2B5EF4-FFF2-40B4-BE49-F238E27FC236}">
                <a16:creationId xmlns:a16="http://schemas.microsoft.com/office/drawing/2014/main" id="{52DA7A5C-F0EB-8048-9C87-8BE1F9C25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01F1F1-2225-7446-B22B-A08A51F10A99}"/>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1707977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DA03-D6CB-E742-9428-EB6E7B2589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E6C234-3B85-8C45-A4DD-109109664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E00B1A-CD5A-4244-B9B6-1C80ECBEED3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56286D-FB1A-C641-B95D-0E041F7159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AA8E16-4AE4-D34E-9CB9-E703D998786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07C756-56DC-164A-84E2-81F5326422C5}"/>
              </a:ext>
            </a:extLst>
          </p:cNvPr>
          <p:cNvSpPr>
            <a:spLocks noGrp="1"/>
          </p:cNvSpPr>
          <p:nvPr>
            <p:ph type="dt" sz="half" idx="10"/>
          </p:nvPr>
        </p:nvSpPr>
        <p:spPr/>
        <p:txBody>
          <a:bodyPr/>
          <a:lstStyle/>
          <a:p>
            <a:r>
              <a:rPr lang="en-US"/>
              <a:t>2017</a:t>
            </a:r>
          </a:p>
        </p:txBody>
      </p:sp>
      <p:sp>
        <p:nvSpPr>
          <p:cNvPr id="8" name="Footer Placeholder 7">
            <a:extLst>
              <a:ext uri="{FF2B5EF4-FFF2-40B4-BE49-F238E27FC236}">
                <a16:creationId xmlns:a16="http://schemas.microsoft.com/office/drawing/2014/main" id="{059FF5A1-B3BD-C046-8341-E9AAB7CDA5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EFB4D-549F-EA49-A8D6-B20B7DCEB25B}"/>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836782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F9AF-BBB3-A34C-882B-CE24A9A4F9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18D33C-E1E2-994B-BFD8-4F319B075350}"/>
              </a:ext>
            </a:extLst>
          </p:cNvPr>
          <p:cNvSpPr>
            <a:spLocks noGrp="1"/>
          </p:cNvSpPr>
          <p:nvPr>
            <p:ph type="dt" sz="half" idx="10"/>
          </p:nvPr>
        </p:nvSpPr>
        <p:spPr/>
        <p:txBody>
          <a:bodyPr/>
          <a:lstStyle/>
          <a:p>
            <a:r>
              <a:rPr lang="en-US"/>
              <a:t>2017</a:t>
            </a:r>
          </a:p>
        </p:txBody>
      </p:sp>
      <p:sp>
        <p:nvSpPr>
          <p:cNvPr id="4" name="Footer Placeholder 3">
            <a:extLst>
              <a:ext uri="{FF2B5EF4-FFF2-40B4-BE49-F238E27FC236}">
                <a16:creationId xmlns:a16="http://schemas.microsoft.com/office/drawing/2014/main" id="{C526F485-109F-BB4A-BF60-28475A41B7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F5D59F-3195-A54E-B230-FAD302524318}"/>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3066773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AAAF0-7470-BD4C-8B3B-1D1B44E295F4}"/>
              </a:ext>
            </a:extLst>
          </p:cNvPr>
          <p:cNvSpPr>
            <a:spLocks noGrp="1"/>
          </p:cNvSpPr>
          <p:nvPr>
            <p:ph type="dt" sz="half" idx="10"/>
          </p:nvPr>
        </p:nvSpPr>
        <p:spPr/>
        <p:txBody>
          <a:bodyPr/>
          <a:lstStyle/>
          <a:p>
            <a:r>
              <a:rPr lang="en-US"/>
              <a:t>2017</a:t>
            </a:r>
          </a:p>
        </p:txBody>
      </p:sp>
      <p:sp>
        <p:nvSpPr>
          <p:cNvPr id="3" name="Footer Placeholder 2">
            <a:extLst>
              <a:ext uri="{FF2B5EF4-FFF2-40B4-BE49-F238E27FC236}">
                <a16:creationId xmlns:a16="http://schemas.microsoft.com/office/drawing/2014/main" id="{EDCD948D-3415-F548-A70D-84CD6BCACF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F024A2-D8D2-F245-8D32-24B2FD168687}"/>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1258538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r>
              <a:rPr kumimoji="1" lang="en-US" altLang="ja-JP"/>
              <a:t>2017</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A13A2B3-43C1-42A5-98B4-57755B6B8DAD}" type="slidenum">
              <a:rPr kumimoji="1" lang="ja-JP" altLang="en-US" smtClean="0"/>
              <a:pPr/>
              <a:t>‹#›</a:t>
            </a:fld>
            <a:endParaRPr kumimoji="1" lang="ja-JP" altLang="en-US"/>
          </a:p>
        </p:txBody>
      </p:sp>
    </p:spTree>
    <p:extLst>
      <p:ext uri="{BB962C8B-B14F-4D97-AF65-F5344CB8AC3E}">
        <p14:creationId xmlns:p14="http://schemas.microsoft.com/office/powerpoint/2010/main" val="1541605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F309-0E89-C445-9C3C-40578D36F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FA8060-24C9-FC4B-AFE7-025C603AD5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38FEF1-0BC5-AC40-AA4B-E89AADB43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1A9479-80FF-FE41-9FC1-514852CBA564}"/>
              </a:ext>
            </a:extLst>
          </p:cNvPr>
          <p:cNvSpPr>
            <a:spLocks noGrp="1"/>
          </p:cNvSpPr>
          <p:nvPr>
            <p:ph type="dt" sz="half" idx="10"/>
          </p:nvPr>
        </p:nvSpPr>
        <p:spPr/>
        <p:txBody>
          <a:bodyPr/>
          <a:lstStyle/>
          <a:p>
            <a:r>
              <a:rPr lang="en-US"/>
              <a:t>2017</a:t>
            </a:r>
          </a:p>
        </p:txBody>
      </p:sp>
      <p:sp>
        <p:nvSpPr>
          <p:cNvPr id="6" name="Footer Placeholder 5">
            <a:extLst>
              <a:ext uri="{FF2B5EF4-FFF2-40B4-BE49-F238E27FC236}">
                <a16:creationId xmlns:a16="http://schemas.microsoft.com/office/drawing/2014/main" id="{ED065D7F-EADB-E945-973C-3E78F259A0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7598D0-FCF5-914A-8C18-C7B8B1E9318F}"/>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3836783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8A40-5BE5-A943-8480-ABDFBC03E3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7B8985-F894-2643-A070-97FD747C2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0AFD56-EDA3-8847-B2AC-24EB1573F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CFD5D2-E242-5446-897F-0AF41F1106D0}"/>
              </a:ext>
            </a:extLst>
          </p:cNvPr>
          <p:cNvSpPr>
            <a:spLocks noGrp="1"/>
          </p:cNvSpPr>
          <p:nvPr>
            <p:ph type="dt" sz="half" idx="10"/>
          </p:nvPr>
        </p:nvSpPr>
        <p:spPr/>
        <p:txBody>
          <a:bodyPr/>
          <a:lstStyle/>
          <a:p>
            <a:r>
              <a:rPr lang="en-US"/>
              <a:t>2017</a:t>
            </a:r>
          </a:p>
        </p:txBody>
      </p:sp>
      <p:sp>
        <p:nvSpPr>
          <p:cNvPr id="6" name="Footer Placeholder 5">
            <a:extLst>
              <a:ext uri="{FF2B5EF4-FFF2-40B4-BE49-F238E27FC236}">
                <a16:creationId xmlns:a16="http://schemas.microsoft.com/office/drawing/2014/main" id="{D88DB627-C084-9648-B6F1-9A90C1845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DCF382-B7A5-704D-A0E3-38D6661AF6EF}"/>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754301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8963-E764-8F4F-B667-5225501FA1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E2467E-72F0-864E-9E2B-10FF3B006F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FEA7D-D6CA-234A-BB77-550E3D27F0CA}"/>
              </a:ext>
            </a:extLst>
          </p:cNvPr>
          <p:cNvSpPr>
            <a:spLocks noGrp="1"/>
          </p:cNvSpPr>
          <p:nvPr>
            <p:ph type="dt" sz="half" idx="10"/>
          </p:nvPr>
        </p:nvSpPr>
        <p:spPr/>
        <p:txBody>
          <a:bodyPr/>
          <a:lstStyle/>
          <a:p>
            <a:r>
              <a:rPr lang="en-US"/>
              <a:t>2017</a:t>
            </a:r>
          </a:p>
        </p:txBody>
      </p:sp>
      <p:sp>
        <p:nvSpPr>
          <p:cNvPr id="5" name="Footer Placeholder 4">
            <a:extLst>
              <a:ext uri="{FF2B5EF4-FFF2-40B4-BE49-F238E27FC236}">
                <a16:creationId xmlns:a16="http://schemas.microsoft.com/office/drawing/2014/main" id="{C02A6949-C88E-2D45-8183-39FA26E45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E08EE-2433-324D-88C4-DA3B3EC60B26}"/>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3874793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07A660-A2F8-9942-80CC-30763E2791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D7CE5B-4056-AE4D-ADE5-9466850692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2F589-B640-DD41-91F9-7E8A46881A9E}"/>
              </a:ext>
            </a:extLst>
          </p:cNvPr>
          <p:cNvSpPr>
            <a:spLocks noGrp="1"/>
          </p:cNvSpPr>
          <p:nvPr>
            <p:ph type="dt" sz="half" idx="10"/>
          </p:nvPr>
        </p:nvSpPr>
        <p:spPr/>
        <p:txBody>
          <a:bodyPr/>
          <a:lstStyle/>
          <a:p>
            <a:r>
              <a:rPr lang="en-US"/>
              <a:t>2017</a:t>
            </a:r>
          </a:p>
        </p:txBody>
      </p:sp>
      <p:sp>
        <p:nvSpPr>
          <p:cNvPr id="5" name="Footer Placeholder 4">
            <a:extLst>
              <a:ext uri="{FF2B5EF4-FFF2-40B4-BE49-F238E27FC236}">
                <a16:creationId xmlns:a16="http://schemas.microsoft.com/office/drawing/2014/main" id="{9DB5A9D0-31E6-F644-974A-1EDE6FE46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5FB7B-1EE3-CB4C-8AE8-A18AD3C652C8}"/>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1878514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345B3-715E-0341-9084-672EED475C3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58556A4-32C8-1640-9BB3-D8E2213BBAE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54B8DEE-E628-2941-9811-301232E1C411}"/>
              </a:ext>
            </a:extLst>
          </p:cNvPr>
          <p:cNvSpPr>
            <a:spLocks noGrp="1"/>
          </p:cNvSpPr>
          <p:nvPr>
            <p:ph type="dt" sz="half" idx="10"/>
          </p:nvPr>
        </p:nvSpPr>
        <p:spPr/>
        <p:txBody>
          <a:bodyPr/>
          <a:lstStyle/>
          <a:p>
            <a:r>
              <a:rPr lang="en-US"/>
              <a:t>2017</a:t>
            </a:r>
          </a:p>
        </p:txBody>
      </p:sp>
      <p:sp>
        <p:nvSpPr>
          <p:cNvPr id="5" name="Footer Placeholder 4">
            <a:extLst>
              <a:ext uri="{FF2B5EF4-FFF2-40B4-BE49-F238E27FC236}">
                <a16:creationId xmlns:a16="http://schemas.microsoft.com/office/drawing/2014/main" id="{0F7FD3D4-9DB5-2D4E-83FE-FF72F62B6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BFB32-E057-CC40-8736-841352860DC4}"/>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955004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D67A5-3747-C146-83AB-02E3F4955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B279A-CE94-D24B-8460-32B72AE18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38F56-8658-634C-B295-B916690F1069}"/>
              </a:ext>
            </a:extLst>
          </p:cNvPr>
          <p:cNvSpPr>
            <a:spLocks noGrp="1"/>
          </p:cNvSpPr>
          <p:nvPr>
            <p:ph type="dt" sz="half" idx="10"/>
          </p:nvPr>
        </p:nvSpPr>
        <p:spPr/>
        <p:txBody>
          <a:bodyPr/>
          <a:lstStyle/>
          <a:p>
            <a:r>
              <a:rPr lang="en-US"/>
              <a:t>2017</a:t>
            </a:r>
          </a:p>
        </p:txBody>
      </p:sp>
      <p:sp>
        <p:nvSpPr>
          <p:cNvPr id="5" name="Footer Placeholder 4">
            <a:extLst>
              <a:ext uri="{FF2B5EF4-FFF2-40B4-BE49-F238E27FC236}">
                <a16:creationId xmlns:a16="http://schemas.microsoft.com/office/drawing/2014/main" id="{D95AC94E-A5F1-474F-8ADE-B54547D64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574AC-F834-3A44-B37C-7CDB95E5B3BC}"/>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2344831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D6B6D-D079-EC45-9C04-B2A2F39405CD}"/>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4D82226-F02F-804C-A45C-C8455C6F58B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24C812F-3F86-0C43-BE90-26015F98A84D}"/>
              </a:ext>
            </a:extLst>
          </p:cNvPr>
          <p:cNvSpPr>
            <a:spLocks noGrp="1"/>
          </p:cNvSpPr>
          <p:nvPr>
            <p:ph type="dt" sz="half" idx="10"/>
          </p:nvPr>
        </p:nvSpPr>
        <p:spPr/>
        <p:txBody>
          <a:bodyPr/>
          <a:lstStyle/>
          <a:p>
            <a:r>
              <a:rPr lang="en-US"/>
              <a:t>2017</a:t>
            </a:r>
          </a:p>
        </p:txBody>
      </p:sp>
      <p:sp>
        <p:nvSpPr>
          <p:cNvPr id="5" name="Footer Placeholder 4">
            <a:extLst>
              <a:ext uri="{FF2B5EF4-FFF2-40B4-BE49-F238E27FC236}">
                <a16:creationId xmlns:a16="http://schemas.microsoft.com/office/drawing/2014/main" id="{3E762555-FAC2-8F47-9F0F-71C1225A6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D9220-E68C-0843-934E-B6E5E2175636}"/>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1024047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0A2C-93F1-8842-88B6-36801C0DF6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47B31-EBD3-4949-B76B-EA1088F852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F12EC9-A89B-F74A-9BDF-279FC7F0CF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D1392F-C408-4746-AE7A-2E007D1EE691}"/>
              </a:ext>
            </a:extLst>
          </p:cNvPr>
          <p:cNvSpPr>
            <a:spLocks noGrp="1"/>
          </p:cNvSpPr>
          <p:nvPr>
            <p:ph type="dt" sz="half" idx="10"/>
          </p:nvPr>
        </p:nvSpPr>
        <p:spPr/>
        <p:txBody>
          <a:bodyPr/>
          <a:lstStyle/>
          <a:p>
            <a:r>
              <a:rPr lang="en-US"/>
              <a:t>2017</a:t>
            </a:r>
          </a:p>
        </p:txBody>
      </p:sp>
      <p:sp>
        <p:nvSpPr>
          <p:cNvPr id="6" name="Footer Placeholder 5">
            <a:extLst>
              <a:ext uri="{FF2B5EF4-FFF2-40B4-BE49-F238E27FC236}">
                <a16:creationId xmlns:a16="http://schemas.microsoft.com/office/drawing/2014/main" id="{52DA7A5C-F0EB-8048-9C87-8BE1F9C25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01F1F1-2225-7446-B22B-A08A51F10A99}"/>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33386498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DA03-D6CB-E742-9428-EB6E7B2589B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E6C234-3B85-8C45-A4DD-10910966408C}"/>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9E00B1A-CD5A-4244-B9B6-1C80ECBEED31}"/>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56286D-FB1A-C641-B95D-0E041F71592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CAA8E16-4AE4-D34E-9CB9-E703D9987869}"/>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07C756-56DC-164A-84E2-81F5326422C5}"/>
              </a:ext>
            </a:extLst>
          </p:cNvPr>
          <p:cNvSpPr>
            <a:spLocks noGrp="1"/>
          </p:cNvSpPr>
          <p:nvPr>
            <p:ph type="dt" sz="half" idx="10"/>
          </p:nvPr>
        </p:nvSpPr>
        <p:spPr/>
        <p:txBody>
          <a:bodyPr/>
          <a:lstStyle/>
          <a:p>
            <a:r>
              <a:rPr lang="en-US"/>
              <a:t>2017</a:t>
            </a:r>
          </a:p>
        </p:txBody>
      </p:sp>
      <p:sp>
        <p:nvSpPr>
          <p:cNvPr id="8" name="Footer Placeholder 7">
            <a:extLst>
              <a:ext uri="{FF2B5EF4-FFF2-40B4-BE49-F238E27FC236}">
                <a16:creationId xmlns:a16="http://schemas.microsoft.com/office/drawing/2014/main" id="{059FF5A1-B3BD-C046-8341-E9AAB7CDA5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EFB4D-549F-EA49-A8D6-B20B7DCEB25B}"/>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2716204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F9AF-BBB3-A34C-882B-CE24A9A4F9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18D33C-E1E2-994B-BFD8-4F319B075350}"/>
              </a:ext>
            </a:extLst>
          </p:cNvPr>
          <p:cNvSpPr>
            <a:spLocks noGrp="1"/>
          </p:cNvSpPr>
          <p:nvPr>
            <p:ph type="dt" sz="half" idx="10"/>
          </p:nvPr>
        </p:nvSpPr>
        <p:spPr/>
        <p:txBody>
          <a:bodyPr/>
          <a:lstStyle/>
          <a:p>
            <a:r>
              <a:rPr lang="en-US"/>
              <a:t>2017</a:t>
            </a:r>
          </a:p>
        </p:txBody>
      </p:sp>
      <p:sp>
        <p:nvSpPr>
          <p:cNvPr id="4" name="Footer Placeholder 3">
            <a:extLst>
              <a:ext uri="{FF2B5EF4-FFF2-40B4-BE49-F238E27FC236}">
                <a16:creationId xmlns:a16="http://schemas.microsoft.com/office/drawing/2014/main" id="{C526F485-109F-BB4A-BF60-28475A41B7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F5D59F-3195-A54E-B230-FAD302524318}"/>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3952778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r>
              <a:rPr kumimoji="1" lang="en-US" altLang="ja-JP"/>
              <a:t>2017</a:t>
            </a:r>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A13A2B3-43C1-42A5-98B4-57755B6B8DAD}" type="slidenum">
              <a:rPr kumimoji="1" lang="ja-JP" altLang="en-US" smtClean="0"/>
              <a:pPr/>
              <a:t>‹#›</a:t>
            </a:fld>
            <a:endParaRPr kumimoji="1" lang="ja-JP" altLang="en-US"/>
          </a:p>
        </p:txBody>
      </p:sp>
    </p:spTree>
    <p:extLst>
      <p:ext uri="{BB962C8B-B14F-4D97-AF65-F5344CB8AC3E}">
        <p14:creationId xmlns:p14="http://schemas.microsoft.com/office/powerpoint/2010/main" val="621460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AAAF0-7470-BD4C-8B3B-1D1B44E295F4}"/>
              </a:ext>
            </a:extLst>
          </p:cNvPr>
          <p:cNvSpPr>
            <a:spLocks noGrp="1"/>
          </p:cNvSpPr>
          <p:nvPr>
            <p:ph type="dt" sz="half" idx="10"/>
          </p:nvPr>
        </p:nvSpPr>
        <p:spPr/>
        <p:txBody>
          <a:bodyPr/>
          <a:lstStyle/>
          <a:p>
            <a:r>
              <a:rPr lang="en-US"/>
              <a:t>2017</a:t>
            </a:r>
          </a:p>
        </p:txBody>
      </p:sp>
      <p:sp>
        <p:nvSpPr>
          <p:cNvPr id="3" name="Footer Placeholder 2">
            <a:extLst>
              <a:ext uri="{FF2B5EF4-FFF2-40B4-BE49-F238E27FC236}">
                <a16:creationId xmlns:a16="http://schemas.microsoft.com/office/drawing/2014/main" id="{EDCD948D-3415-F548-A70D-84CD6BCACF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F024A2-D8D2-F245-8D32-24B2FD168687}"/>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1320723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F309-0E89-C445-9C3C-40578D36F01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0FA8060-24C9-FC4B-AFE7-025C603AD55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38FEF1-0BC5-AC40-AA4B-E89AADB439C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D1A9479-80FF-FE41-9FC1-514852CBA564}"/>
              </a:ext>
            </a:extLst>
          </p:cNvPr>
          <p:cNvSpPr>
            <a:spLocks noGrp="1"/>
          </p:cNvSpPr>
          <p:nvPr>
            <p:ph type="dt" sz="half" idx="10"/>
          </p:nvPr>
        </p:nvSpPr>
        <p:spPr/>
        <p:txBody>
          <a:bodyPr/>
          <a:lstStyle/>
          <a:p>
            <a:r>
              <a:rPr lang="en-US"/>
              <a:t>2017</a:t>
            </a:r>
          </a:p>
        </p:txBody>
      </p:sp>
      <p:sp>
        <p:nvSpPr>
          <p:cNvPr id="6" name="Footer Placeholder 5">
            <a:extLst>
              <a:ext uri="{FF2B5EF4-FFF2-40B4-BE49-F238E27FC236}">
                <a16:creationId xmlns:a16="http://schemas.microsoft.com/office/drawing/2014/main" id="{ED065D7F-EADB-E945-973C-3E78F259A0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7598D0-FCF5-914A-8C18-C7B8B1E9318F}"/>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4266062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8A40-5BE5-A943-8480-ABDFBC03E3F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97B8985-F894-2643-A070-97FD747C2B76}"/>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10AFD56-EDA3-8847-B2AC-24EB1573F81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7CFD5D2-E242-5446-897F-0AF41F1106D0}"/>
              </a:ext>
            </a:extLst>
          </p:cNvPr>
          <p:cNvSpPr>
            <a:spLocks noGrp="1"/>
          </p:cNvSpPr>
          <p:nvPr>
            <p:ph type="dt" sz="half" idx="10"/>
          </p:nvPr>
        </p:nvSpPr>
        <p:spPr/>
        <p:txBody>
          <a:bodyPr/>
          <a:lstStyle/>
          <a:p>
            <a:r>
              <a:rPr lang="en-US"/>
              <a:t>2017</a:t>
            </a:r>
          </a:p>
        </p:txBody>
      </p:sp>
      <p:sp>
        <p:nvSpPr>
          <p:cNvPr id="6" name="Footer Placeholder 5">
            <a:extLst>
              <a:ext uri="{FF2B5EF4-FFF2-40B4-BE49-F238E27FC236}">
                <a16:creationId xmlns:a16="http://schemas.microsoft.com/office/drawing/2014/main" id="{D88DB627-C084-9648-B6F1-9A90C1845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DCF382-B7A5-704D-A0E3-38D6661AF6EF}"/>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3802198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8963-E764-8F4F-B667-5225501FA1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E2467E-72F0-864E-9E2B-10FF3B006F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FEA7D-D6CA-234A-BB77-550E3D27F0CA}"/>
              </a:ext>
            </a:extLst>
          </p:cNvPr>
          <p:cNvSpPr>
            <a:spLocks noGrp="1"/>
          </p:cNvSpPr>
          <p:nvPr>
            <p:ph type="dt" sz="half" idx="10"/>
          </p:nvPr>
        </p:nvSpPr>
        <p:spPr/>
        <p:txBody>
          <a:bodyPr/>
          <a:lstStyle/>
          <a:p>
            <a:r>
              <a:rPr lang="en-US"/>
              <a:t>2017</a:t>
            </a:r>
          </a:p>
        </p:txBody>
      </p:sp>
      <p:sp>
        <p:nvSpPr>
          <p:cNvPr id="5" name="Footer Placeholder 4">
            <a:extLst>
              <a:ext uri="{FF2B5EF4-FFF2-40B4-BE49-F238E27FC236}">
                <a16:creationId xmlns:a16="http://schemas.microsoft.com/office/drawing/2014/main" id="{C02A6949-C88E-2D45-8183-39FA26E45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E08EE-2433-324D-88C4-DA3B3EC60B26}"/>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1028320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07A660-A2F8-9942-80CC-30763E2791B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D7CE5B-4056-AE4D-ADE5-946685069257}"/>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2F589-B640-DD41-91F9-7E8A46881A9E}"/>
              </a:ext>
            </a:extLst>
          </p:cNvPr>
          <p:cNvSpPr>
            <a:spLocks noGrp="1"/>
          </p:cNvSpPr>
          <p:nvPr>
            <p:ph type="dt" sz="half" idx="10"/>
          </p:nvPr>
        </p:nvSpPr>
        <p:spPr/>
        <p:txBody>
          <a:bodyPr/>
          <a:lstStyle/>
          <a:p>
            <a:r>
              <a:rPr lang="en-US"/>
              <a:t>2017</a:t>
            </a:r>
          </a:p>
        </p:txBody>
      </p:sp>
      <p:sp>
        <p:nvSpPr>
          <p:cNvPr id="5" name="Footer Placeholder 4">
            <a:extLst>
              <a:ext uri="{FF2B5EF4-FFF2-40B4-BE49-F238E27FC236}">
                <a16:creationId xmlns:a16="http://schemas.microsoft.com/office/drawing/2014/main" id="{9DB5A9D0-31E6-F644-974A-1EDE6FE46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5FB7B-1EE3-CB4C-8AE8-A18AD3C652C8}"/>
              </a:ext>
            </a:extLst>
          </p:cNvPr>
          <p:cNvSpPr>
            <a:spLocks noGrp="1"/>
          </p:cNvSpPr>
          <p:nvPr>
            <p:ph type="sldNum" sz="quarter" idx="12"/>
          </p:nvPr>
        </p:nvSpPr>
        <p:spPr/>
        <p:txBody>
          <a:bodyPr/>
          <a:lstStyle/>
          <a:p>
            <a:fld id="{AFCA30F2-E1A4-9245-A9C3-BD23CCEF6F8E}" type="slidenum">
              <a:rPr lang="en-US" smtClean="0"/>
              <a:t>‹#›</a:t>
            </a:fld>
            <a:endParaRPr lang="en-US"/>
          </a:p>
        </p:txBody>
      </p:sp>
    </p:spTree>
    <p:extLst>
      <p:ext uri="{BB962C8B-B14F-4D97-AF65-F5344CB8AC3E}">
        <p14:creationId xmlns:p14="http://schemas.microsoft.com/office/powerpoint/2010/main" val="2711813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r>
              <a:rPr kumimoji="1" lang="en-US" altLang="ja-JP"/>
              <a:t>2017</a:t>
            </a:r>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3A13A2B3-43C1-42A5-98B4-57755B6B8DAD}" type="slidenum">
              <a:rPr kumimoji="1" lang="ja-JP" altLang="en-US" smtClean="0"/>
              <a:pPr/>
              <a:t>‹#›</a:t>
            </a:fld>
            <a:endParaRPr kumimoji="1" lang="ja-JP" altLang="en-US"/>
          </a:p>
        </p:txBody>
      </p:sp>
    </p:spTree>
    <p:extLst>
      <p:ext uri="{BB962C8B-B14F-4D97-AF65-F5344CB8AC3E}">
        <p14:creationId xmlns:p14="http://schemas.microsoft.com/office/powerpoint/2010/main" val="413251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r>
              <a:rPr kumimoji="1" lang="en-US" altLang="ja-JP"/>
              <a:t>2017</a:t>
            </a:r>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3A13A2B3-43C1-42A5-98B4-57755B6B8DAD}" type="slidenum">
              <a:rPr kumimoji="1" lang="ja-JP" altLang="en-US" smtClean="0"/>
              <a:pPr/>
              <a:t>‹#›</a:t>
            </a:fld>
            <a:endParaRPr kumimoji="1" lang="ja-JP" altLang="en-US"/>
          </a:p>
        </p:txBody>
      </p:sp>
    </p:spTree>
    <p:extLst>
      <p:ext uri="{BB962C8B-B14F-4D97-AF65-F5344CB8AC3E}">
        <p14:creationId xmlns:p14="http://schemas.microsoft.com/office/powerpoint/2010/main" val="42441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kumimoji="1" lang="en-US" altLang="ja-JP"/>
              <a:t>2017</a:t>
            </a:r>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3A13A2B3-43C1-42A5-98B4-57755B6B8DAD}" type="slidenum">
              <a:rPr kumimoji="1" lang="ja-JP" altLang="en-US" smtClean="0"/>
              <a:pPr/>
              <a:t>‹#›</a:t>
            </a:fld>
            <a:endParaRPr kumimoji="1" lang="ja-JP" altLang="en-US"/>
          </a:p>
        </p:txBody>
      </p:sp>
    </p:spTree>
    <p:extLst>
      <p:ext uri="{BB962C8B-B14F-4D97-AF65-F5344CB8AC3E}">
        <p14:creationId xmlns:p14="http://schemas.microsoft.com/office/powerpoint/2010/main" val="1038193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r>
              <a:rPr kumimoji="1" lang="en-US" altLang="ja-JP"/>
              <a:t>2017</a:t>
            </a:r>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A13A2B3-43C1-42A5-98B4-57755B6B8DAD}" type="slidenum">
              <a:rPr kumimoji="1" lang="ja-JP" altLang="en-US" smtClean="0"/>
              <a:pPr/>
              <a:t>‹#›</a:t>
            </a:fld>
            <a:endParaRPr kumimoji="1" lang="ja-JP" altLang="en-US"/>
          </a:p>
        </p:txBody>
      </p:sp>
    </p:spTree>
    <p:extLst>
      <p:ext uri="{BB962C8B-B14F-4D97-AF65-F5344CB8AC3E}">
        <p14:creationId xmlns:p14="http://schemas.microsoft.com/office/powerpoint/2010/main" val="179780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r>
              <a:rPr kumimoji="1" lang="en-US" altLang="ja-JP"/>
              <a:t>2017</a:t>
            </a:r>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A13A2B3-43C1-42A5-98B4-57755B6B8DAD}" type="slidenum">
              <a:rPr kumimoji="1" lang="ja-JP" altLang="en-US" smtClean="0"/>
              <a:pPr/>
              <a:t>‹#›</a:t>
            </a:fld>
            <a:endParaRPr kumimoji="1" lang="ja-JP" altLang="en-US"/>
          </a:p>
        </p:txBody>
      </p:sp>
    </p:spTree>
    <p:extLst>
      <p:ext uri="{BB962C8B-B14F-4D97-AF65-F5344CB8AC3E}">
        <p14:creationId xmlns:p14="http://schemas.microsoft.com/office/powerpoint/2010/main" val="45915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2017</a:t>
            </a:r>
            <a:endParaRPr kumimoji="1" lang="ja-JP" altLang="en-US"/>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3A2B3-43C1-42A5-98B4-57755B6B8DAD}" type="slidenum">
              <a:rPr kumimoji="1" lang="ja-JP" altLang="en-US" smtClean="0"/>
              <a:pPr/>
              <a:t>‹#›</a:t>
            </a:fld>
            <a:endParaRPr kumimoji="1" lang="ja-JP" altLang="en-US"/>
          </a:p>
        </p:txBody>
      </p:sp>
    </p:spTree>
    <p:extLst>
      <p:ext uri="{BB962C8B-B14F-4D97-AF65-F5344CB8AC3E}">
        <p14:creationId xmlns:p14="http://schemas.microsoft.com/office/powerpoint/2010/main" val="671527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ltLang="ja-JP"/>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lang="en-US">
                <a:solidFill>
                  <a:prstClr val="black">
                    <a:tint val="75000"/>
                  </a:prstClr>
                </a:solidFill>
              </a:rPr>
              <a:t>2017</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2D98EFC-B5D5-E647-9446-6C31DE5333C9}"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7962841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C3749-B83E-AA4E-B752-E8D848B81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45752D-D9EA-924B-81D7-A1FE5CAD7C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2D2AD-3F49-4A4F-BCF0-B1C05D2CC4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2017</a:t>
            </a:r>
          </a:p>
        </p:txBody>
      </p:sp>
      <p:sp>
        <p:nvSpPr>
          <p:cNvPr id="5" name="Footer Placeholder 4">
            <a:extLst>
              <a:ext uri="{FF2B5EF4-FFF2-40B4-BE49-F238E27FC236}">
                <a16:creationId xmlns:a16="http://schemas.microsoft.com/office/drawing/2014/main" id="{BB0C3144-E535-E648-AF42-477B27424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8F366E-794B-714C-8D61-1AC64FFCA1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A30F2-E1A4-9245-A9C3-BD23CCEF6F8E}" type="slidenum">
              <a:rPr lang="en-US" smtClean="0"/>
              <a:t>‹#›</a:t>
            </a:fld>
            <a:endParaRPr lang="en-US"/>
          </a:p>
        </p:txBody>
      </p:sp>
    </p:spTree>
    <p:extLst>
      <p:ext uri="{BB962C8B-B14F-4D97-AF65-F5344CB8AC3E}">
        <p14:creationId xmlns:p14="http://schemas.microsoft.com/office/powerpoint/2010/main" val="21842105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C3749-B83E-AA4E-B752-E8D848B81B1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45752D-D9EA-924B-81D7-A1FE5CAD7C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2D2AD-3F49-4A4F-BCF0-B1C05D2CC46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2017</a:t>
            </a:r>
          </a:p>
        </p:txBody>
      </p:sp>
      <p:sp>
        <p:nvSpPr>
          <p:cNvPr id="5" name="Footer Placeholder 4">
            <a:extLst>
              <a:ext uri="{FF2B5EF4-FFF2-40B4-BE49-F238E27FC236}">
                <a16:creationId xmlns:a16="http://schemas.microsoft.com/office/drawing/2014/main" id="{BB0C3144-E535-E648-AF42-477B2742485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8F366E-794B-714C-8D61-1AC64FFCA13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CA30F2-E1A4-9245-A9C3-BD23CCEF6F8E}" type="slidenum">
              <a:rPr lang="en-US" smtClean="0"/>
              <a:t>‹#›</a:t>
            </a:fld>
            <a:endParaRPr lang="en-US"/>
          </a:p>
        </p:txBody>
      </p:sp>
    </p:spTree>
    <p:extLst>
      <p:ext uri="{BB962C8B-B14F-4D97-AF65-F5344CB8AC3E}">
        <p14:creationId xmlns:p14="http://schemas.microsoft.com/office/powerpoint/2010/main" val="41889686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audio" Target="../media/media5.wav"/><Relationship Id="rId3" Type="http://schemas.microsoft.com/office/2007/relationships/media" Target="../media/media3.wav"/><Relationship Id="rId7" Type="http://schemas.microsoft.com/office/2007/relationships/media" Target="../media/media5.wav"/><Relationship Id="rId12" Type="http://schemas.openxmlformats.org/officeDocument/2006/relationships/image" Target="../media/image1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18.png"/><Relationship Id="rId5" Type="http://schemas.microsoft.com/office/2007/relationships/media" Target="../media/media4.wav"/><Relationship Id="rId10" Type="http://schemas.openxmlformats.org/officeDocument/2006/relationships/notesSlide" Target="../notesSlides/notesSlide4.xml"/><Relationship Id="rId4" Type="http://schemas.openxmlformats.org/officeDocument/2006/relationships/audio" Target="../media/media3.wav"/><Relationship Id="rId9"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audio" Target="../media/media1.wav"/><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tags" Target="../tags/tag3.xml"/><Relationship Id="rId7" Type="http://schemas.microsoft.com/office/2007/relationships/media" Target="../media/media1.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tags" Target="../tags/tag2.xml"/><Relationship Id="rId16" Type="http://schemas.openxmlformats.org/officeDocument/2006/relationships/image" Target="../media/image1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6.png"/><Relationship Id="rId5" Type="http://schemas.openxmlformats.org/officeDocument/2006/relationships/tags" Target="../tags/tag5.xml"/><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tags" Target="../tags/tag4.xml"/><Relationship Id="rId9" Type="http://schemas.openxmlformats.org/officeDocument/2006/relationships/slideLayout" Target="../slideLayouts/slideLayout2.xml"/><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6.wav"/><Relationship Id="rId7" Type="http://schemas.openxmlformats.org/officeDocument/2006/relationships/image" Target="../media/image47.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30.xml"/><Relationship Id="rId5" Type="http://schemas.openxmlformats.org/officeDocument/2006/relationships/slideLayout" Target="../slideLayouts/slideLayout13.xml"/><Relationship Id="rId10" Type="http://schemas.openxmlformats.org/officeDocument/2006/relationships/image" Target="../media/image19.png"/><Relationship Id="rId4" Type="http://schemas.openxmlformats.org/officeDocument/2006/relationships/audio" Target="../media/media6.wav"/><Relationship Id="rId9"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7.png"/><Relationship Id="rId3" Type="http://schemas.microsoft.com/office/2007/relationships/hdphoto" Target="../media/hdphoto1.wdp"/><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6.png"/><Relationship Id="rId2" Type="http://schemas.openxmlformats.org/officeDocument/2006/relationships/image" Target="../media/image25.png"/><Relationship Id="rId16"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5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microsoft.com/office/2007/relationships/hdphoto" Target="../media/hdphoto1.wdp"/><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25.png"/><Relationship Id="rId16"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13.xml"/><Relationship Id="rId5" Type="http://schemas.openxmlformats.org/officeDocument/2006/relationships/image" Target="../media/image69.tiff"/><Relationship Id="rId4" Type="http://schemas.openxmlformats.org/officeDocument/2006/relationships/image" Target="../media/image68.tiff"/></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3.png"/><Relationship Id="rId7"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70.png"/><Relationship Id="rId9" Type="http://schemas.openxmlformats.org/officeDocument/2006/relationships/image" Target="../media/image77.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25.png"/><Relationship Id="rId7" Type="http://schemas.openxmlformats.org/officeDocument/2006/relationships/image" Target="../media/image63.pn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82.png"/><Relationship Id="rId5" Type="http://schemas.openxmlformats.org/officeDocument/2006/relationships/image" Target="../media/image71.emf"/><Relationship Id="rId10" Type="http://schemas.openxmlformats.org/officeDocument/2006/relationships/image" Target="../media/image81.png"/><Relationship Id="rId4" Type="http://schemas.microsoft.com/office/2007/relationships/hdphoto" Target="../media/hdphoto1.wdp"/><Relationship Id="rId9"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4.png"/><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tags" Target="../tags/tag25.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tags" Target="../tags/tag24.xml"/><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image" Target="../media/image73.emf"/><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tags" Target="../tags/tag22.xml"/><Relationship Id="rId10" Type="http://schemas.openxmlformats.org/officeDocument/2006/relationships/tags" Target="../tags/tag17.xml"/><Relationship Id="rId19" Type="http://schemas.openxmlformats.org/officeDocument/2006/relationships/slideLayout" Target="../slideLayouts/slideLayout13.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s>
</file>

<file path=ppt/slides/_rels/slide7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7.wav"/><Relationship Id="rId7"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8.wav"/><Relationship Id="rId5" Type="http://schemas.microsoft.com/office/2007/relationships/media" Target="../media/media8.wav"/><Relationship Id="rId4" Type="http://schemas.openxmlformats.org/officeDocument/2006/relationships/audio" Target="../media/media7.wav"/></Relationships>
</file>

<file path=ppt/slides/_rels/slide7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9.wav"/><Relationship Id="rId7" Type="http://schemas.openxmlformats.org/officeDocument/2006/relationships/slideLayout" Target="../slideLayouts/slideLayout13.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10.wav"/><Relationship Id="rId5" Type="http://schemas.microsoft.com/office/2007/relationships/media" Target="../media/media10.wav"/><Relationship Id="rId4" Type="http://schemas.openxmlformats.org/officeDocument/2006/relationships/audio" Target="../media/media9.wav"/></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microsoft.com/office/2007/relationships/media" Target="../media/media12.wav"/><Relationship Id="rId7" Type="http://schemas.openxmlformats.org/officeDocument/2006/relationships/slideLayout" Target="../slideLayouts/slideLayout13.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audio" Target="../media/media2.wav"/><Relationship Id="rId5" Type="http://schemas.microsoft.com/office/2007/relationships/media" Target="../media/media2.wav"/><Relationship Id="rId4" Type="http://schemas.openxmlformats.org/officeDocument/2006/relationships/audio" Target="../media/media12.wav"/><Relationship Id="rId9" Type="http://schemas.openxmlformats.org/officeDocument/2006/relationships/image" Target="../media/image1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8" Type="http://schemas.openxmlformats.org/officeDocument/2006/relationships/image" Target="../media/image81.tiff"/><Relationship Id="rId13" Type="http://schemas.openxmlformats.org/officeDocument/2006/relationships/image" Target="../media/image86.tiff"/><Relationship Id="rId3" Type="http://schemas.openxmlformats.org/officeDocument/2006/relationships/image" Target="../media/image1.tiff"/><Relationship Id="rId7" Type="http://schemas.openxmlformats.org/officeDocument/2006/relationships/image" Target="../media/image80.tiff"/><Relationship Id="rId12" Type="http://schemas.openxmlformats.org/officeDocument/2006/relationships/image" Target="../media/image85.tiff"/><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79.png"/><Relationship Id="rId11" Type="http://schemas.openxmlformats.org/officeDocument/2006/relationships/image" Target="../media/image84.tiff"/><Relationship Id="rId5" Type="http://schemas.openxmlformats.org/officeDocument/2006/relationships/image" Target="../media/image78.png"/><Relationship Id="rId10" Type="http://schemas.openxmlformats.org/officeDocument/2006/relationships/image" Target="../media/image83.tiff"/><Relationship Id="rId4" Type="http://schemas.openxmlformats.org/officeDocument/2006/relationships/image" Target="../media/image2.tiff"/><Relationship Id="rId9" Type="http://schemas.openxmlformats.org/officeDocument/2006/relationships/image" Target="../media/image82.tiff"/></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84.tiff"/><Relationship Id="rId3" Type="http://schemas.openxmlformats.org/officeDocument/2006/relationships/image" Target="../media/image79.png"/><Relationship Id="rId7" Type="http://schemas.openxmlformats.org/officeDocument/2006/relationships/image" Target="../media/image83.tiff"/><Relationship Id="rId2" Type="http://schemas.openxmlformats.org/officeDocument/2006/relationships/image" Target="../media/image78.png"/><Relationship Id="rId1" Type="http://schemas.openxmlformats.org/officeDocument/2006/relationships/slideLayout" Target="../slideLayouts/slideLayout35.xml"/><Relationship Id="rId6" Type="http://schemas.openxmlformats.org/officeDocument/2006/relationships/image" Target="../media/image82.tiff"/><Relationship Id="rId5" Type="http://schemas.openxmlformats.org/officeDocument/2006/relationships/image" Target="../media/image81.tiff"/><Relationship Id="rId4" Type="http://schemas.openxmlformats.org/officeDocument/2006/relationships/image" Target="../media/image80.tiff"/><Relationship Id="rId9" Type="http://schemas.openxmlformats.org/officeDocument/2006/relationships/image" Target="../media/image85.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notesSlide" Target="../notesSlides/notesSlide42.xml"/></Relationships>
</file>

<file path=ppt/slides/_rels/slide98.xml.rels><?xml version="1.0" encoding="UTF-8" standalone="yes"?>
<Relationships xmlns="http://schemas.openxmlformats.org/package/2006/relationships"><Relationship Id="rId8" Type="http://schemas.openxmlformats.org/officeDocument/2006/relationships/image" Target="../media/image94.tiff"/><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notesSlide" Target="../notesSlides/notesSlide43.xml"/></Relationships>
</file>

<file path=ppt/slides/_rels/slide99.xml.rels><?xml version="1.0" encoding="UTF-8" standalone="yes"?>
<Relationships xmlns="http://schemas.openxmlformats.org/package/2006/relationships"><Relationship Id="rId8" Type="http://schemas.openxmlformats.org/officeDocument/2006/relationships/image" Target="../media/image94.tiff"/><Relationship Id="rId3" Type="http://schemas.openxmlformats.org/officeDocument/2006/relationships/slideLayout" Target="../slideLayouts/slideLayout13.xml"/><Relationship Id="rId7" Type="http://schemas.openxmlformats.org/officeDocument/2006/relationships/image" Target="../media/image9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9.png"/><Relationship Id="rId5" Type="http://schemas.openxmlformats.org/officeDocument/2006/relationships/image" Target="../media/image47.png"/><Relationship Id="rId4" Type="http://schemas.openxmlformats.org/officeDocument/2006/relationships/notesSlide" Target="../notesSlides/notesSlide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5520" y="1772817"/>
            <a:ext cx="8640960" cy="1470025"/>
          </a:xfrm>
        </p:spPr>
        <p:txBody>
          <a:bodyPr>
            <a:noAutofit/>
          </a:bodyPr>
          <a:lstStyle/>
          <a:p>
            <a:r>
              <a:rPr lang="en-US" altLang="ja-JP" sz="3200" b="1" dirty="0"/>
              <a:t>Neural End-to-End Architectures for Speech Recognition in Adverse Environments</a:t>
            </a:r>
            <a:endParaRPr lang="ja-JP" altLang="en-US" sz="3200" b="1" dirty="0"/>
          </a:p>
        </p:txBody>
      </p:sp>
      <p:sp>
        <p:nvSpPr>
          <p:cNvPr id="3" name="サブタイトル 2"/>
          <p:cNvSpPr>
            <a:spLocks noGrp="1"/>
          </p:cNvSpPr>
          <p:nvPr>
            <p:ph type="subTitle" idx="1"/>
          </p:nvPr>
        </p:nvSpPr>
        <p:spPr>
          <a:xfrm>
            <a:off x="2895600" y="3474301"/>
            <a:ext cx="6400800" cy="2971800"/>
          </a:xfrm>
        </p:spPr>
        <p:txBody>
          <a:bodyPr>
            <a:normAutofit/>
          </a:bodyPr>
          <a:lstStyle/>
          <a:p>
            <a:r>
              <a:rPr lang="en-US" altLang="ja-JP" sz="2400" dirty="0">
                <a:solidFill>
                  <a:schemeClr val="tx1"/>
                </a:solidFill>
              </a:rPr>
              <a:t>Shinji Watanabe</a:t>
            </a:r>
            <a:endParaRPr lang="en-US" altLang="ja-JP" sz="2400" baseline="30000" dirty="0">
              <a:solidFill>
                <a:schemeClr val="tx1"/>
              </a:solidFill>
            </a:endParaRPr>
          </a:p>
          <a:p>
            <a:r>
              <a:rPr lang="en-US" altLang="ja-JP" sz="2400" dirty="0">
                <a:solidFill>
                  <a:schemeClr val="tx1"/>
                </a:solidFill>
              </a:rPr>
              <a:t>Center for Language and Speech Processing</a:t>
            </a:r>
          </a:p>
          <a:p>
            <a:r>
              <a:rPr lang="en-US" altLang="ja-JP" sz="2400" dirty="0">
                <a:solidFill>
                  <a:schemeClr val="tx1"/>
                </a:solidFill>
              </a:rPr>
              <a:t>Johns Hopkins University</a:t>
            </a:r>
          </a:p>
          <a:p>
            <a:endParaRPr lang="en-US" altLang="ja-JP" sz="2400" dirty="0">
              <a:solidFill>
                <a:schemeClr val="tx1"/>
              </a:solidFill>
            </a:endParaRPr>
          </a:p>
          <a:p>
            <a:r>
              <a:rPr lang="en-US" altLang="ja-JP" sz="2400" dirty="0">
                <a:solidFill>
                  <a:schemeClr val="tx1"/>
                </a:solidFill>
              </a:rPr>
              <a:t>Joint work with John Hershey, </a:t>
            </a:r>
            <a:r>
              <a:rPr lang="en-US" altLang="ja-JP" sz="2400" dirty="0" err="1">
                <a:solidFill>
                  <a:schemeClr val="tx1"/>
                </a:solidFill>
              </a:rPr>
              <a:t>Takaaki</a:t>
            </a:r>
            <a:r>
              <a:rPr lang="en-US" altLang="ja-JP" sz="2400" dirty="0">
                <a:solidFill>
                  <a:schemeClr val="tx1"/>
                </a:solidFill>
              </a:rPr>
              <a:t> Hori, Shigeru </a:t>
            </a:r>
            <a:r>
              <a:rPr lang="en-US" altLang="ja-JP" sz="2400" dirty="0" err="1">
                <a:solidFill>
                  <a:schemeClr val="tx1"/>
                </a:solidFill>
              </a:rPr>
              <a:t>Katagiri</a:t>
            </a:r>
            <a:r>
              <a:rPr lang="en-US" altLang="ja-JP" sz="2400" dirty="0">
                <a:solidFill>
                  <a:schemeClr val="tx1"/>
                </a:solidFill>
              </a:rPr>
              <a:t>, </a:t>
            </a:r>
            <a:r>
              <a:rPr lang="en-US" altLang="ja-JP" sz="2400" dirty="0" err="1">
                <a:solidFill>
                  <a:schemeClr val="tx1"/>
                </a:solidFill>
              </a:rPr>
              <a:t>Suyoun</a:t>
            </a:r>
            <a:r>
              <a:rPr lang="en-US" altLang="ja-JP" sz="2400" dirty="0">
                <a:solidFill>
                  <a:schemeClr val="tx1"/>
                </a:solidFill>
              </a:rPr>
              <a:t> Kim, </a:t>
            </a:r>
            <a:r>
              <a:rPr lang="en-US" altLang="ja-JP" sz="2400" dirty="0" err="1">
                <a:solidFill>
                  <a:schemeClr val="tx1"/>
                </a:solidFill>
              </a:rPr>
              <a:t>Tsubasa</a:t>
            </a:r>
            <a:r>
              <a:rPr lang="en-US" altLang="ja-JP" sz="2400" dirty="0">
                <a:solidFill>
                  <a:schemeClr val="tx1"/>
                </a:solidFill>
              </a:rPr>
              <a:t> </a:t>
            </a:r>
            <a:r>
              <a:rPr lang="en-US" altLang="ja-JP" sz="2400" dirty="0" err="1">
                <a:solidFill>
                  <a:schemeClr val="tx1"/>
                </a:solidFill>
              </a:rPr>
              <a:t>Ochiai</a:t>
            </a:r>
            <a:r>
              <a:rPr lang="en-US" altLang="ja-JP" sz="2400" dirty="0">
                <a:solidFill>
                  <a:schemeClr val="tx1"/>
                </a:solidFill>
              </a:rPr>
              <a:t>, Tomoki Hayashi, Hiroshi Seki, Jonathan Le Roux</a:t>
            </a:r>
          </a:p>
        </p:txBody>
      </p:sp>
      <p:pic>
        <p:nvPicPr>
          <p:cNvPr id="5" name="Picture 4"/>
          <p:cNvPicPr>
            <a:picLocks noChangeAspect="1"/>
          </p:cNvPicPr>
          <p:nvPr/>
        </p:nvPicPr>
        <p:blipFill>
          <a:blip r:embed="rId3"/>
          <a:stretch>
            <a:fillRect/>
          </a:stretch>
        </p:blipFill>
        <p:spPr>
          <a:xfrm>
            <a:off x="1748880" y="247733"/>
            <a:ext cx="2546920" cy="664414"/>
          </a:xfrm>
          <a:prstGeom prst="rect">
            <a:avLst/>
          </a:prstGeom>
        </p:spPr>
      </p:pic>
      <p:pic>
        <p:nvPicPr>
          <p:cNvPr id="6" name="Picture 5"/>
          <p:cNvPicPr>
            <a:picLocks noChangeAspect="1"/>
          </p:cNvPicPr>
          <p:nvPr/>
        </p:nvPicPr>
        <p:blipFill>
          <a:blip r:embed="rId4"/>
          <a:stretch>
            <a:fillRect/>
          </a:stretch>
        </p:blipFill>
        <p:spPr>
          <a:xfrm>
            <a:off x="8192568" y="116632"/>
            <a:ext cx="2223913" cy="911804"/>
          </a:xfrm>
          <a:prstGeom prst="rect">
            <a:avLst/>
          </a:prstGeom>
        </p:spPr>
      </p:pic>
      <p:pic>
        <p:nvPicPr>
          <p:cNvPr id="8" name="Picture 7">
            <a:extLst>
              <a:ext uri="{FF2B5EF4-FFF2-40B4-BE49-F238E27FC236}">
                <a16:creationId xmlns:a16="http://schemas.microsoft.com/office/drawing/2014/main" id="{ADBF2602-AE6F-C24D-8084-1CE6C7A4B0F1}"/>
              </a:ext>
            </a:extLst>
          </p:cNvPr>
          <p:cNvPicPr>
            <a:picLocks noChangeAspect="1"/>
          </p:cNvPicPr>
          <p:nvPr/>
        </p:nvPicPr>
        <p:blipFill>
          <a:blip r:embed="rId5"/>
          <a:stretch>
            <a:fillRect/>
          </a:stretch>
        </p:blipFill>
        <p:spPr>
          <a:xfrm>
            <a:off x="9144197" y="5390659"/>
            <a:ext cx="2273300" cy="927100"/>
          </a:xfrm>
          <a:prstGeom prst="rect">
            <a:avLst/>
          </a:prstGeom>
        </p:spPr>
      </p:pic>
    </p:spTree>
    <p:extLst>
      <p:ext uri="{BB962C8B-B14F-4D97-AF65-F5344CB8AC3E}">
        <p14:creationId xmlns:p14="http://schemas.microsoft.com/office/powerpoint/2010/main" val="137089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155C8-EBAA-3146-836F-F1502ADF6550}"/>
              </a:ext>
            </a:extLst>
          </p:cNvPr>
          <p:cNvSpPr>
            <a:spLocks noGrp="1"/>
          </p:cNvSpPr>
          <p:nvPr>
            <p:ph type="title"/>
          </p:nvPr>
        </p:nvSpPr>
        <p:spPr/>
        <p:txBody>
          <a:bodyPr/>
          <a:lstStyle/>
          <a:p>
            <a:r>
              <a:rPr lang="en-US" dirty="0"/>
              <a:t>However,</a:t>
            </a:r>
          </a:p>
        </p:txBody>
      </p:sp>
      <p:sp>
        <p:nvSpPr>
          <p:cNvPr id="3" name="Content Placeholder 2">
            <a:extLst>
              <a:ext uri="{FF2B5EF4-FFF2-40B4-BE49-F238E27FC236}">
                <a16:creationId xmlns:a16="http://schemas.microsoft.com/office/drawing/2014/main" id="{595376C6-C01E-A84E-A58A-55C020E5C3F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828725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39E0-2A75-024C-927C-8319223F5F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911708-0412-1B4E-9FB5-0E610C3F0338}"/>
              </a:ext>
            </a:extLst>
          </p:cNvPr>
          <p:cNvSpPr>
            <a:spLocks noGrp="1"/>
          </p:cNvSpPr>
          <p:nvPr>
            <p:ph idx="1"/>
          </p:nvPr>
        </p:nvSpPr>
        <p:spPr/>
        <p:txBody>
          <a:bodyPr>
            <a:normAutofit/>
          </a:bodyPr>
          <a:lstStyle/>
          <a:p>
            <a:pPr marL="0" indent="0" algn="ctr">
              <a:buNone/>
            </a:pPr>
            <a:endParaRPr lang="en-US" sz="4400" dirty="0"/>
          </a:p>
          <a:p>
            <a:pPr marL="0" indent="0" algn="ctr">
              <a:buNone/>
            </a:pPr>
            <a:r>
              <a:rPr lang="en-US" sz="4400" dirty="0"/>
              <a:t>Thanks!</a:t>
            </a:r>
          </a:p>
        </p:txBody>
      </p:sp>
    </p:spTree>
    <p:extLst>
      <p:ext uri="{BB962C8B-B14F-4D97-AF65-F5344CB8AC3E}">
        <p14:creationId xmlns:p14="http://schemas.microsoft.com/office/powerpoint/2010/main" val="2226082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A65F-6252-904E-A046-57E305E77D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7AF6C5-DA70-DD4C-88BB-31496828D02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D4A3252-8186-064F-9AB5-ADB2CFDF6124}"/>
              </a:ext>
            </a:extLst>
          </p:cNvPr>
          <p:cNvPicPr>
            <a:picLocks noChangeAspect="1"/>
          </p:cNvPicPr>
          <p:nvPr/>
        </p:nvPicPr>
        <p:blipFill>
          <a:blip r:embed="rId2"/>
          <a:stretch>
            <a:fillRect/>
          </a:stretch>
        </p:blipFill>
        <p:spPr>
          <a:xfrm>
            <a:off x="0" y="0"/>
            <a:ext cx="12192000" cy="6868160"/>
          </a:xfrm>
          <a:prstGeom prst="rect">
            <a:avLst/>
          </a:prstGeom>
        </p:spPr>
      </p:pic>
    </p:spTree>
    <p:extLst>
      <p:ext uri="{BB962C8B-B14F-4D97-AF65-F5344CB8AC3E}">
        <p14:creationId xmlns:p14="http://schemas.microsoft.com/office/powerpoint/2010/main" val="931007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A65F-6252-904E-A046-57E305E77D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7AF6C5-DA70-DD4C-88BB-31496828D02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D4A3252-8186-064F-9AB5-ADB2CFDF6124}"/>
              </a:ext>
            </a:extLst>
          </p:cNvPr>
          <p:cNvPicPr>
            <a:picLocks noChangeAspect="1"/>
          </p:cNvPicPr>
          <p:nvPr/>
        </p:nvPicPr>
        <p:blipFill>
          <a:blip r:embed="rId2"/>
          <a:stretch>
            <a:fillRect/>
          </a:stretch>
        </p:blipFill>
        <p:spPr>
          <a:xfrm>
            <a:off x="0" y="0"/>
            <a:ext cx="12192000" cy="6868160"/>
          </a:xfrm>
          <a:prstGeom prst="rect">
            <a:avLst/>
          </a:prstGeom>
        </p:spPr>
      </p:pic>
      <p:pic>
        <p:nvPicPr>
          <p:cNvPr id="6" name="Picture 5">
            <a:extLst>
              <a:ext uri="{FF2B5EF4-FFF2-40B4-BE49-F238E27FC236}">
                <a16:creationId xmlns:a16="http://schemas.microsoft.com/office/drawing/2014/main" id="{EB5E2D2D-E316-B74C-9F12-4890032FB0F3}"/>
              </a:ext>
            </a:extLst>
          </p:cNvPr>
          <p:cNvPicPr>
            <a:picLocks noChangeAspect="1"/>
          </p:cNvPicPr>
          <p:nvPr/>
        </p:nvPicPr>
        <p:blipFill>
          <a:blip r:embed="rId3"/>
          <a:stretch>
            <a:fillRect/>
          </a:stretch>
        </p:blipFill>
        <p:spPr>
          <a:xfrm>
            <a:off x="3081338" y="671513"/>
            <a:ext cx="5276850" cy="5276850"/>
          </a:xfrm>
          <a:prstGeom prst="rect">
            <a:avLst/>
          </a:prstGeom>
        </p:spPr>
      </p:pic>
    </p:spTree>
    <p:extLst>
      <p:ext uri="{BB962C8B-B14F-4D97-AF65-F5344CB8AC3E}">
        <p14:creationId xmlns:p14="http://schemas.microsoft.com/office/powerpoint/2010/main" val="383649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a:extLst>
              <a:ext uri="{FF2B5EF4-FFF2-40B4-BE49-F238E27FC236}">
                <a16:creationId xmlns:a16="http://schemas.microsoft.com/office/drawing/2014/main" id="{03CFAB8A-4E0E-C742-A818-8D22D73783D5}"/>
              </a:ext>
            </a:extLst>
          </p:cNvPr>
          <p:cNvSpPr>
            <a:spLocks noGrp="1"/>
          </p:cNvSpPr>
          <p:nvPr>
            <p:ph type="title"/>
          </p:nvPr>
        </p:nvSpPr>
        <p:spPr/>
        <p:txBody>
          <a:bodyPr/>
          <a:lstStyle/>
          <a:p>
            <a:endParaRPr lang="en-US"/>
          </a:p>
        </p:txBody>
      </p:sp>
      <p:sp>
        <p:nvSpPr>
          <p:cNvPr id="70" name="Content Placeholder 69">
            <a:extLst>
              <a:ext uri="{FF2B5EF4-FFF2-40B4-BE49-F238E27FC236}">
                <a16:creationId xmlns:a16="http://schemas.microsoft.com/office/drawing/2014/main" id="{E87DE38D-7D02-C143-853E-7F00B8D4CD6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D4A3252-8186-064F-9AB5-ADB2CFDF6124}"/>
              </a:ext>
            </a:extLst>
          </p:cNvPr>
          <p:cNvPicPr>
            <a:picLocks noChangeAspect="1"/>
          </p:cNvPicPr>
          <p:nvPr/>
        </p:nvPicPr>
        <p:blipFill>
          <a:blip r:embed="rId2"/>
          <a:stretch>
            <a:fillRect/>
          </a:stretch>
        </p:blipFill>
        <p:spPr>
          <a:xfrm>
            <a:off x="0" y="0"/>
            <a:ext cx="12192000" cy="6868160"/>
          </a:xfrm>
          <a:prstGeom prst="rect">
            <a:avLst/>
          </a:prstGeom>
        </p:spPr>
      </p:pic>
      <p:sp>
        <p:nvSpPr>
          <p:cNvPr id="7" name="Explosion 2 6">
            <a:extLst>
              <a:ext uri="{FF2B5EF4-FFF2-40B4-BE49-F238E27FC236}">
                <a16:creationId xmlns:a16="http://schemas.microsoft.com/office/drawing/2014/main" id="{B3F664AA-D81D-A641-B673-249B2ADFEE6C}"/>
              </a:ext>
            </a:extLst>
          </p:cNvPr>
          <p:cNvSpPr/>
          <p:nvPr/>
        </p:nvSpPr>
        <p:spPr>
          <a:xfrm>
            <a:off x="1628078" y="0"/>
            <a:ext cx="9245600" cy="6819741"/>
          </a:xfrm>
          <a:prstGeom prst="irregularSeal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17786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a:extLst>
              <a:ext uri="{FF2B5EF4-FFF2-40B4-BE49-F238E27FC236}">
                <a16:creationId xmlns:a16="http://schemas.microsoft.com/office/drawing/2014/main" id="{03CFAB8A-4E0E-C742-A818-8D22D73783D5}"/>
              </a:ext>
            </a:extLst>
          </p:cNvPr>
          <p:cNvSpPr>
            <a:spLocks noGrp="1"/>
          </p:cNvSpPr>
          <p:nvPr>
            <p:ph type="title"/>
          </p:nvPr>
        </p:nvSpPr>
        <p:spPr/>
        <p:txBody>
          <a:bodyPr/>
          <a:lstStyle/>
          <a:p>
            <a:endParaRPr lang="en-US"/>
          </a:p>
        </p:txBody>
      </p:sp>
      <p:sp>
        <p:nvSpPr>
          <p:cNvPr id="70" name="Content Placeholder 69">
            <a:extLst>
              <a:ext uri="{FF2B5EF4-FFF2-40B4-BE49-F238E27FC236}">
                <a16:creationId xmlns:a16="http://schemas.microsoft.com/office/drawing/2014/main" id="{E87DE38D-7D02-C143-853E-7F00B8D4CD6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D4A3252-8186-064F-9AB5-ADB2CFDF6124}"/>
              </a:ext>
            </a:extLst>
          </p:cNvPr>
          <p:cNvPicPr>
            <a:picLocks noChangeAspect="1"/>
          </p:cNvPicPr>
          <p:nvPr/>
        </p:nvPicPr>
        <p:blipFill>
          <a:blip r:embed="rId2"/>
          <a:stretch>
            <a:fillRect/>
          </a:stretch>
        </p:blipFill>
        <p:spPr>
          <a:xfrm>
            <a:off x="0" y="0"/>
            <a:ext cx="12192000" cy="6868160"/>
          </a:xfrm>
          <a:prstGeom prst="rect">
            <a:avLst/>
          </a:prstGeom>
        </p:spPr>
      </p:pic>
      <p:sp>
        <p:nvSpPr>
          <p:cNvPr id="7" name="Explosion 2 6">
            <a:extLst>
              <a:ext uri="{FF2B5EF4-FFF2-40B4-BE49-F238E27FC236}">
                <a16:creationId xmlns:a16="http://schemas.microsoft.com/office/drawing/2014/main" id="{B3F664AA-D81D-A641-B673-249B2ADFEE6C}"/>
              </a:ext>
            </a:extLst>
          </p:cNvPr>
          <p:cNvSpPr/>
          <p:nvPr/>
        </p:nvSpPr>
        <p:spPr>
          <a:xfrm>
            <a:off x="1628078" y="0"/>
            <a:ext cx="9245600" cy="6819741"/>
          </a:xfrm>
          <a:prstGeom prst="irregularSeal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8" name="Picture 67">
            <a:extLst>
              <a:ext uri="{FF2B5EF4-FFF2-40B4-BE49-F238E27FC236}">
                <a16:creationId xmlns:a16="http://schemas.microsoft.com/office/drawing/2014/main" id="{1912EB6E-2BEB-6B4B-B363-132276010585}"/>
              </a:ext>
            </a:extLst>
          </p:cNvPr>
          <p:cNvPicPr>
            <a:picLocks noChangeAspect="1"/>
          </p:cNvPicPr>
          <p:nvPr/>
        </p:nvPicPr>
        <p:blipFill>
          <a:blip r:embed="rId3"/>
          <a:stretch>
            <a:fillRect/>
          </a:stretch>
        </p:blipFill>
        <p:spPr>
          <a:xfrm>
            <a:off x="2819977" y="2289144"/>
            <a:ext cx="6861801" cy="2289872"/>
          </a:xfrm>
          <a:prstGeom prst="rect">
            <a:avLst/>
          </a:prstGeom>
        </p:spPr>
      </p:pic>
    </p:spTree>
    <p:extLst>
      <p:ext uri="{BB962C8B-B14F-4D97-AF65-F5344CB8AC3E}">
        <p14:creationId xmlns:p14="http://schemas.microsoft.com/office/powerpoint/2010/main" val="2663244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150">
            <a:extLst>
              <a:ext uri="{FF2B5EF4-FFF2-40B4-BE49-F238E27FC236}">
                <a16:creationId xmlns:a16="http://schemas.microsoft.com/office/drawing/2014/main" id="{781FDAC8-C293-FA44-B043-5865D9E1641A}"/>
              </a:ext>
            </a:extLst>
          </p:cNvPr>
          <p:cNvSpPr/>
          <p:nvPr/>
        </p:nvSpPr>
        <p:spPr>
          <a:xfrm>
            <a:off x="7699167" y="1596330"/>
            <a:ext cx="4335194" cy="1462187"/>
          </a:xfrm>
          <a:prstGeom prst="rect">
            <a:avLst/>
          </a:prstGeom>
          <a:solidFill>
            <a:srgbClr val="D9D9D9"/>
          </a:solidFill>
          <a:ln w="31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19ED046E-A957-6942-80DF-7D09B096AB52}"/>
              </a:ext>
            </a:extLst>
          </p:cNvPr>
          <p:cNvSpPr/>
          <p:nvPr/>
        </p:nvSpPr>
        <p:spPr>
          <a:xfrm>
            <a:off x="895297" y="3491540"/>
            <a:ext cx="6804158" cy="1825202"/>
          </a:xfrm>
          <a:prstGeom prst="rect">
            <a:avLst/>
          </a:prstGeom>
          <a:solidFill>
            <a:schemeClr val="bg1">
              <a:lumMod val="85000"/>
            </a:schemeClr>
          </a:solidFill>
          <a:ln w="31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3" name="Straight Arrow Connector 152">
            <a:extLst>
              <a:ext uri="{FF2B5EF4-FFF2-40B4-BE49-F238E27FC236}">
                <a16:creationId xmlns:a16="http://schemas.microsoft.com/office/drawing/2014/main" id="{D189238C-B3D9-334B-B190-E2EC84F836DB}"/>
              </a:ext>
            </a:extLst>
          </p:cNvPr>
          <p:cNvCxnSpPr/>
          <p:nvPr/>
        </p:nvCxnSpPr>
        <p:spPr>
          <a:xfrm flipV="1">
            <a:off x="1223392" y="4554224"/>
            <a:ext cx="5297" cy="329323"/>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54" name="Straight Arrow Connector 153">
            <a:extLst>
              <a:ext uri="{FF2B5EF4-FFF2-40B4-BE49-F238E27FC236}">
                <a16:creationId xmlns:a16="http://schemas.microsoft.com/office/drawing/2014/main" id="{FE653BE6-1AA9-6748-BD1E-81B1E166AD38}"/>
              </a:ext>
            </a:extLst>
          </p:cNvPr>
          <p:cNvCxnSpPr/>
          <p:nvPr/>
        </p:nvCxnSpPr>
        <p:spPr>
          <a:xfrm flipV="1">
            <a:off x="1879450" y="4554224"/>
            <a:ext cx="5297" cy="329323"/>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55" name="Straight Arrow Connector 154">
            <a:extLst>
              <a:ext uri="{FF2B5EF4-FFF2-40B4-BE49-F238E27FC236}">
                <a16:creationId xmlns:a16="http://schemas.microsoft.com/office/drawing/2014/main" id="{14B4A44B-99B7-F948-A1C2-9DB05652B3C6}"/>
              </a:ext>
            </a:extLst>
          </p:cNvPr>
          <p:cNvCxnSpPr/>
          <p:nvPr/>
        </p:nvCxnSpPr>
        <p:spPr>
          <a:xfrm flipV="1">
            <a:off x="2546016" y="4582542"/>
            <a:ext cx="0" cy="397469"/>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56" name="Straight Arrow Connector 155">
            <a:extLst>
              <a:ext uri="{FF2B5EF4-FFF2-40B4-BE49-F238E27FC236}">
                <a16:creationId xmlns:a16="http://schemas.microsoft.com/office/drawing/2014/main" id="{EB50A7B0-4C86-7048-B2EC-6A8797340404}"/>
              </a:ext>
            </a:extLst>
          </p:cNvPr>
          <p:cNvCxnSpPr/>
          <p:nvPr/>
        </p:nvCxnSpPr>
        <p:spPr>
          <a:xfrm flipV="1">
            <a:off x="3224874" y="4582542"/>
            <a:ext cx="0" cy="397469"/>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57" name="Straight Arrow Connector 156">
            <a:extLst>
              <a:ext uri="{FF2B5EF4-FFF2-40B4-BE49-F238E27FC236}">
                <a16:creationId xmlns:a16="http://schemas.microsoft.com/office/drawing/2014/main" id="{4388C9AF-9A93-8F44-9465-6DD5189FC282}"/>
              </a:ext>
            </a:extLst>
          </p:cNvPr>
          <p:cNvCxnSpPr/>
          <p:nvPr/>
        </p:nvCxnSpPr>
        <p:spPr>
          <a:xfrm flipV="1">
            <a:off x="3890153" y="4582542"/>
            <a:ext cx="0" cy="397469"/>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58" name="Straight Arrow Connector 157">
            <a:extLst>
              <a:ext uri="{FF2B5EF4-FFF2-40B4-BE49-F238E27FC236}">
                <a16:creationId xmlns:a16="http://schemas.microsoft.com/office/drawing/2014/main" id="{FE2246BB-4186-374F-B92C-9ADB83380536}"/>
              </a:ext>
            </a:extLst>
          </p:cNvPr>
          <p:cNvCxnSpPr/>
          <p:nvPr/>
        </p:nvCxnSpPr>
        <p:spPr>
          <a:xfrm flipV="1">
            <a:off x="4555433" y="4569252"/>
            <a:ext cx="0" cy="397469"/>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59" name="Straight Arrow Connector 158">
            <a:extLst>
              <a:ext uri="{FF2B5EF4-FFF2-40B4-BE49-F238E27FC236}">
                <a16:creationId xmlns:a16="http://schemas.microsoft.com/office/drawing/2014/main" id="{B8CE1D05-E7F8-C249-BBAA-CDFE90BC53D5}"/>
              </a:ext>
            </a:extLst>
          </p:cNvPr>
          <p:cNvCxnSpPr/>
          <p:nvPr/>
        </p:nvCxnSpPr>
        <p:spPr>
          <a:xfrm flipV="1">
            <a:off x="5220715" y="4582542"/>
            <a:ext cx="0" cy="397469"/>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60" name="Straight Arrow Connector 159">
            <a:extLst>
              <a:ext uri="{FF2B5EF4-FFF2-40B4-BE49-F238E27FC236}">
                <a16:creationId xmlns:a16="http://schemas.microsoft.com/office/drawing/2014/main" id="{559E77F5-26F0-5147-8266-01BB8FDEF530}"/>
              </a:ext>
            </a:extLst>
          </p:cNvPr>
          <p:cNvCxnSpPr/>
          <p:nvPr/>
        </p:nvCxnSpPr>
        <p:spPr>
          <a:xfrm flipV="1">
            <a:off x="5913148" y="4582542"/>
            <a:ext cx="0" cy="397469"/>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61" name="Straight Arrow Connector 160">
            <a:extLst>
              <a:ext uri="{FF2B5EF4-FFF2-40B4-BE49-F238E27FC236}">
                <a16:creationId xmlns:a16="http://schemas.microsoft.com/office/drawing/2014/main" id="{2389625F-DE22-2143-9F21-3D5185C5BCCA}"/>
              </a:ext>
            </a:extLst>
          </p:cNvPr>
          <p:cNvCxnSpPr/>
          <p:nvPr/>
        </p:nvCxnSpPr>
        <p:spPr>
          <a:xfrm>
            <a:off x="6809553" y="4400060"/>
            <a:ext cx="294551" cy="0"/>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sp>
        <p:nvSpPr>
          <p:cNvPr id="163" name="TextBox 162">
            <a:extLst>
              <a:ext uri="{FF2B5EF4-FFF2-40B4-BE49-F238E27FC236}">
                <a16:creationId xmlns:a16="http://schemas.microsoft.com/office/drawing/2014/main" id="{60799CA3-1459-054E-8458-432CB14C9F9E}"/>
              </a:ext>
            </a:extLst>
          </p:cNvPr>
          <p:cNvSpPr txBox="1"/>
          <p:nvPr/>
        </p:nvSpPr>
        <p:spPr>
          <a:xfrm>
            <a:off x="6454380" y="4268611"/>
            <a:ext cx="300052" cy="317793"/>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76" name="Straight Arrow Connector 175">
            <a:extLst>
              <a:ext uri="{FF2B5EF4-FFF2-40B4-BE49-F238E27FC236}">
                <a16:creationId xmlns:a16="http://schemas.microsoft.com/office/drawing/2014/main" id="{3BDEE238-51B2-0B40-BED2-8BB9B8022938}"/>
              </a:ext>
            </a:extLst>
          </p:cNvPr>
          <p:cNvCxnSpPr/>
          <p:nvPr/>
        </p:nvCxnSpPr>
        <p:spPr>
          <a:xfrm flipV="1">
            <a:off x="7269915" y="4582542"/>
            <a:ext cx="0" cy="397469"/>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sp>
        <p:nvSpPr>
          <p:cNvPr id="177" name="TextBox 176">
            <a:extLst>
              <a:ext uri="{FF2B5EF4-FFF2-40B4-BE49-F238E27FC236}">
                <a16:creationId xmlns:a16="http://schemas.microsoft.com/office/drawing/2014/main" id="{BDD58E22-7995-ED45-92BB-2B2605878EB3}"/>
              </a:ext>
            </a:extLst>
          </p:cNvPr>
          <p:cNvSpPr txBox="1"/>
          <p:nvPr/>
        </p:nvSpPr>
        <p:spPr>
          <a:xfrm>
            <a:off x="1023950" y="4841959"/>
            <a:ext cx="381835" cy="338554"/>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1" i="0" u="none" strike="noStrike" kern="1200" cap="none" spc="0" normalizeH="0" baseline="-25000" noProof="0" dirty="0">
                <a:ln>
                  <a:noFill/>
                </a:ln>
                <a:solidFill>
                  <a:prstClr val="black"/>
                </a:solidFill>
                <a:effectLst/>
                <a:uLnTx/>
                <a:uFillTx/>
                <a:latin typeface="Times New Roman"/>
                <a:ea typeface="+mn-ea"/>
                <a:cs typeface="Times New Roman"/>
              </a:rPr>
              <a:t>1</a:t>
            </a:r>
          </a:p>
        </p:txBody>
      </p:sp>
      <p:sp>
        <p:nvSpPr>
          <p:cNvPr id="178" name="TextBox 177">
            <a:extLst>
              <a:ext uri="{FF2B5EF4-FFF2-40B4-BE49-F238E27FC236}">
                <a16:creationId xmlns:a16="http://schemas.microsoft.com/office/drawing/2014/main" id="{20BACB98-B21C-7D4B-BC52-211D774981DE}"/>
              </a:ext>
            </a:extLst>
          </p:cNvPr>
          <p:cNvSpPr txBox="1"/>
          <p:nvPr/>
        </p:nvSpPr>
        <p:spPr>
          <a:xfrm>
            <a:off x="1680008" y="4841959"/>
            <a:ext cx="381835" cy="338554"/>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1" i="0" u="none" strike="noStrike" kern="1200" cap="none" spc="0" normalizeH="0" baseline="-25000" noProof="0" dirty="0">
                <a:ln>
                  <a:noFill/>
                </a:ln>
                <a:solidFill>
                  <a:prstClr val="black"/>
                </a:solidFill>
                <a:effectLst/>
                <a:uLnTx/>
                <a:uFillTx/>
                <a:latin typeface="Times New Roman"/>
                <a:ea typeface="+mn-ea"/>
                <a:cs typeface="Times New Roman"/>
              </a:rPr>
              <a:t>2</a:t>
            </a:r>
          </a:p>
        </p:txBody>
      </p:sp>
      <p:sp>
        <p:nvSpPr>
          <p:cNvPr id="179" name="TextBox 178">
            <a:extLst>
              <a:ext uri="{FF2B5EF4-FFF2-40B4-BE49-F238E27FC236}">
                <a16:creationId xmlns:a16="http://schemas.microsoft.com/office/drawing/2014/main" id="{DCF57D95-8B2C-8E4F-AEC6-88C09CE8A7FF}"/>
              </a:ext>
            </a:extLst>
          </p:cNvPr>
          <p:cNvSpPr txBox="1"/>
          <p:nvPr/>
        </p:nvSpPr>
        <p:spPr>
          <a:xfrm>
            <a:off x="2336058" y="4846390"/>
            <a:ext cx="381835" cy="338554"/>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1" i="0" u="none" strike="noStrike" kern="1200" cap="none" spc="0" normalizeH="0" baseline="-25000" noProof="0" dirty="0">
                <a:ln>
                  <a:noFill/>
                </a:ln>
                <a:solidFill>
                  <a:prstClr val="black"/>
                </a:solidFill>
                <a:effectLst/>
                <a:uLnTx/>
                <a:uFillTx/>
                <a:latin typeface="Times New Roman"/>
                <a:ea typeface="+mn-ea"/>
                <a:cs typeface="Times New Roman"/>
              </a:rPr>
              <a:t>3</a:t>
            </a:r>
          </a:p>
        </p:txBody>
      </p:sp>
      <p:sp>
        <p:nvSpPr>
          <p:cNvPr id="180" name="TextBox 179">
            <a:extLst>
              <a:ext uri="{FF2B5EF4-FFF2-40B4-BE49-F238E27FC236}">
                <a16:creationId xmlns:a16="http://schemas.microsoft.com/office/drawing/2014/main" id="{1CCCCE9A-2F3C-854B-8929-8DD54AD5BF95}"/>
              </a:ext>
            </a:extLst>
          </p:cNvPr>
          <p:cNvSpPr txBox="1"/>
          <p:nvPr/>
        </p:nvSpPr>
        <p:spPr>
          <a:xfrm>
            <a:off x="3024145" y="4850819"/>
            <a:ext cx="390385" cy="338554"/>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1" i="0" u="none" strike="noStrike" kern="1200" cap="none" spc="0" normalizeH="0" baseline="-25000" noProof="0" dirty="0">
                <a:ln>
                  <a:noFill/>
                </a:ln>
                <a:solidFill>
                  <a:prstClr val="black"/>
                </a:solidFill>
                <a:effectLst/>
                <a:uLnTx/>
                <a:uFillTx/>
                <a:latin typeface="Times New Roman"/>
                <a:ea typeface="+mn-ea"/>
                <a:cs typeface="Times New Roman"/>
              </a:rPr>
              <a:t>4</a:t>
            </a:r>
          </a:p>
        </p:txBody>
      </p:sp>
      <p:sp>
        <p:nvSpPr>
          <p:cNvPr id="181" name="TextBox 180">
            <a:extLst>
              <a:ext uri="{FF2B5EF4-FFF2-40B4-BE49-F238E27FC236}">
                <a16:creationId xmlns:a16="http://schemas.microsoft.com/office/drawing/2014/main" id="{41357C3D-DA91-C944-9643-18A818F1CA93}"/>
              </a:ext>
            </a:extLst>
          </p:cNvPr>
          <p:cNvSpPr txBox="1"/>
          <p:nvPr/>
        </p:nvSpPr>
        <p:spPr>
          <a:xfrm>
            <a:off x="3693780" y="4850819"/>
            <a:ext cx="381835" cy="338554"/>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1" i="0" u="none" strike="noStrike" kern="1200" cap="none" spc="0" normalizeH="0" baseline="-25000" noProof="0" dirty="0">
                <a:ln>
                  <a:noFill/>
                </a:ln>
                <a:solidFill>
                  <a:prstClr val="black"/>
                </a:solidFill>
                <a:effectLst/>
                <a:uLnTx/>
                <a:uFillTx/>
                <a:latin typeface="Times New Roman"/>
                <a:ea typeface="+mn-ea"/>
                <a:cs typeface="Times New Roman"/>
              </a:rPr>
              <a:t>5</a:t>
            </a:r>
          </a:p>
        </p:txBody>
      </p:sp>
      <p:sp>
        <p:nvSpPr>
          <p:cNvPr id="182" name="TextBox 181">
            <a:extLst>
              <a:ext uri="{FF2B5EF4-FFF2-40B4-BE49-F238E27FC236}">
                <a16:creationId xmlns:a16="http://schemas.microsoft.com/office/drawing/2014/main" id="{889281E1-6CC9-2A4A-A0AC-B223E80E38B6}"/>
              </a:ext>
            </a:extLst>
          </p:cNvPr>
          <p:cNvSpPr txBox="1"/>
          <p:nvPr/>
        </p:nvSpPr>
        <p:spPr>
          <a:xfrm>
            <a:off x="4363407" y="4855249"/>
            <a:ext cx="381835" cy="338554"/>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1" i="0" u="none" strike="noStrike" kern="1200" cap="none" spc="0" normalizeH="0" baseline="-25000" noProof="0" dirty="0">
                <a:ln>
                  <a:noFill/>
                </a:ln>
                <a:solidFill>
                  <a:prstClr val="black"/>
                </a:solidFill>
                <a:effectLst/>
                <a:uLnTx/>
                <a:uFillTx/>
                <a:latin typeface="Times New Roman"/>
                <a:ea typeface="+mn-ea"/>
                <a:cs typeface="Times New Roman"/>
              </a:rPr>
              <a:t>6</a:t>
            </a:r>
          </a:p>
        </p:txBody>
      </p:sp>
      <p:sp>
        <p:nvSpPr>
          <p:cNvPr id="183" name="TextBox 182">
            <a:extLst>
              <a:ext uri="{FF2B5EF4-FFF2-40B4-BE49-F238E27FC236}">
                <a16:creationId xmlns:a16="http://schemas.microsoft.com/office/drawing/2014/main" id="{E739C6BC-F8BC-CD49-A0DD-498B60142A68}"/>
              </a:ext>
            </a:extLst>
          </p:cNvPr>
          <p:cNvSpPr txBox="1"/>
          <p:nvPr/>
        </p:nvSpPr>
        <p:spPr>
          <a:xfrm>
            <a:off x="5033564" y="4846388"/>
            <a:ext cx="390385" cy="338554"/>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1" i="0" u="none" strike="noStrike" kern="1200" cap="none" spc="0" normalizeH="0" baseline="-25000" noProof="0" dirty="0">
                <a:ln>
                  <a:noFill/>
                </a:ln>
                <a:solidFill>
                  <a:prstClr val="black"/>
                </a:solidFill>
                <a:effectLst/>
                <a:uLnTx/>
                <a:uFillTx/>
                <a:latin typeface="Times New Roman"/>
                <a:ea typeface="+mn-ea"/>
                <a:cs typeface="Times New Roman"/>
              </a:rPr>
              <a:t>7</a:t>
            </a:r>
          </a:p>
        </p:txBody>
      </p:sp>
      <p:sp>
        <p:nvSpPr>
          <p:cNvPr id="184" name="TextBox 183">
            <a:extLst>
              <a:ext uri="{FF2B5EF4-FFF2-40B4-BE49-F238E27FC236}">
                <a16:creationId xmlns:a16="http://schemas.microsoft.com/office/drawing/2014/main" id="{CD909C8F-E969-8342-B970-3DBBAB12CF15}"/>
              </a:ext>
            </a:extLst>
          </p:cNvPr>
          <p:cNvSpPr txBox="1"/>
          <p:nvPr/>
        </p:nvSpPr>
        <p:spPr>
          <a:xfrm>
            <a:off x="5716776" y="4846388"/>
            <a:ext cx="381835" cy="338554"/>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1" i="0" u="none" strike="noStrike" kern="1200" cap="none" spc="0" normalizeH="0" baseline="-25000" noProof="0" dirty="0">
                <a:ln>
                  <a:noFill/>
                </a:ln>
                <a:solidFill>
                  <a:prstClr val="black"/>
                </a:solidFill>
                <a:effectLst/>
                <a:uLnTx/>
                <a:uFillTx/>
                <a:latin typeface="Times New Roman"/>
                <a:ea typeface="+mn-ea"/>
                <a:cs typeface="Times New Roman"/>
              </a:rPr>
              <a:t>8</a:t>
            </a:r>
          </a:p>
        </p:txBody>
      </p:sp>
      <p:sp>
        <p:nvSpPr>
          <p:cNvPr id="185" name="TextBox 184">
            <a:extLst>
              <a:ext uri="{FF2B5EF4-FFF2-40B4-BE49-F238E27FC236}">
                <a16:creationId xmlns:a16="http://schemas.microsoft.com/office/drawing/2014/main" id="{A957D4A0-2DC2-0242-A6DB-D7E5D2D2A460}"/>
              </a:ext>
            </a:extLst>
          </p:cNvPr>
          <p:cNvSpPr txBox="1"/>
          <p:nvPr/>
        </p:nvSpPr>
        <p:spPr>
          <a:xfrm>
            <a:off x="6442249" y="4839553"/>
            <a:ext cx="330639" cy="338554"/>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86" name="TextBox 185">
            <a:extLst>
              <a:ext uri="{FF2B5EF4-FFF2-40B4-BE49-F238E27FC236}">
                <a16:creationId xmlns:a16="http://schemas.microsoft.com/office/drawing/2014/main" id="{E79FC129-4059-1841-95BA-5E91155CAC9A}"/>
              </a:ext>
            </a:extLst>
          </p:cNvPr>
          <p:cNvSpPr txBox="1"/>
          <p:nvPr/>
        </p:nvSpPr>
        <p:spPr>
          <a:xfrm>
            <a:off x="7065248" y="4850819"/>
            <a:ext cx="423179" cy="338554"/>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err="1">
                <a:ln>
                  <a:noFill/>
                </a:ln>
                <a:solidFill>
                  <a:prstClr val="black"/>
                </a:solidFill>
                <a:effectLst/>
                <a:uLnTx/>
                <a:uFillTx/>
                <a:latin typeface="Times New Roman"/>
                <a:ea typeface="+mn-ea"/>
                <a:cs typeface="Times New Roman"/>
              </a:rPr>
              <a:t>x</a:t>
            </a:r>
            <a:r>
              <a:rPr kumimoji="0" lang="en-US" sz="1600" b="1" i="1" u="none" strike="noStrike" kern="1200" cap="none" spc="0" normalizeH="0" baseline="-25000" noProof="0" dirty="0" err="1">
                <a:ln>
                  <a:noFill/>
                </a:ln>
                <a:solidFill>
                  <a:prstClr val="black"/>
                </a:solidFill>
                <a:effectLst/>
                <a:uLnTx/>
                <a:uFillTx/>
                <a:latin typeface="Times New Roman"/>
                <a:ea typeface="+mn-ea"/>
                <a:cs typeface="Times New Roman"/>
              </a:rPr>
              <a:t>T</a:t>
            </a:r>
            <a:endParaRPr kumimoji="0" lang="en-US" sz="1600" b="1" i="1" u="none" strike="noStrike" kern="1200" cap="none" spc="0" normalizeH="0" baseline="-25000" noProof="0" dirty="0">
              <a:ln>
                <a:noFill/>
              </a:ln>
              <a:solidFill>
                <a:prstClr val="black"/>
              </a:solidFill>
              <a:effectLst/>
              <a:uLnTx/>
              <a:uFillTx/>
              <a:latin typeface="Times New Roman"/>
              <a:ea typeface="+mn-ea"/>
              <a:cs typeface="Times New Roman"/>
            </a:endParaRPr>
          </a:p>
        </p:txBody>
      </p:sp>
      <p:sp>
        <p:nvSpPr>
          <p:cNvPr id="187" name="TextBox 186">
            <a:extLst>
              <a:ext uri="{FF2B5EF4-FFF2-40B4-BE49-F238E27FC236}">
                <a16:creationId xmlns:a16="http://schemas.microsoft.com/office/drawing/2014/main" id="{26BD62A0-E214-C94B-B00D-806DFBC5AD48}"/>
              </a:ext>
            </a:extLst>
          </p:cNvPr>
          <p:cNvSpPr txBox="1"/>
          <p:nvPr/>
        </p:nvSpPr>
        <p:spPr>
          <a:xfrm>
            <a:off x="7094444" y="4250293"/>
            <a:ext cx="366471" cy="317793"/>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Times New Roman"/>
                <a:ea typeface="+mn-ea"/>
                <a:cs typeface="Times New Roman"/>
              </a:rPr>
              <a:t>h</a:t>
            </a:r>
            <a:r>
              <a:rPr kumimoji="0" lang="en-US" sz="1600" b="0" i="1" u="none" strike="noStrike" kern="1200" cap="none" spc="0" normalizeH="0" baseline="-25000" noProof="0" dirty="0" err="1">
                <a:ln>
                  <a:noFill/>
                </a:ln>
                <a:solidFill>
                  <a:prstClr val="black"/>
                </a:solidFill>
                <a:effectLst/>
                <a:uLnTx/>
                <a:uFillTx/>
                <a:latin typeface="Times New Roman"/>
                <a:ea typeface="+mn-ea"/>
                <a:cs typeface="Times New Roman"/>
              </a:rPr>
              <a:t>T</a:t>
            </a:r>
            <a:endPar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endParaRPr>
          </a:p>
        </p:txBody>
      </p:sp>
      <p:sp>
        <p:nvSpPr>
          <p:cNvPr id="188" name="TextBox 187">
            <a:extLst>
              <a:ext uri="{FF2B5EF4-FFF2-40B4-BE49-F238E27FC236}">
                <a16:creationId xmlns:a16="http://schemas.microsoft.com/office/drawing/2014/main" id="{6F49DD23-BCE6-9F4C-9655-C7B46361BCBF}"/>
              </a:ext>
            </a:extLst>
          </p:cNvPr>
          <p:cNvSpPr txBox="1"/>
          <p:nvPr/>
        </p:nvSpPr>
        <p:spPr>
          <a:xfrm>
            <a:off x="1053146" y="4250293"/>
            <a:ext cx="337606" cy="317793"/>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mn-ea"/>
                <a:cs typeface="Times New Roman"/>
              </a:rPr>
              <a:t>h</a:t>
            </a:r>
            <a:r>
              <a:rPr kumimoji="0" lang="en-US" sz="1600" b="0" i="0" u="none" strike="noStrike" kern="1200" cap="none" spc="0" normalizeH="0" baseline="-25000" noProof="0" dirty="0">
                <a:ln>
                  <a:noFill/>
                </a:ln>
                <a:solidFill>
                  <a:prstClr val="black"/>
                </a:solidFill>
                <a:effectLst/>
                <a:uLnTx/>
                <a:uFillTx/>
                <a:latin typeface="Times New Roman"/>
                <a:ea typeface="+mn-ea"/>
                <a:cs typeface="Times New Roman"/>
              </a:rPr>
              <a:t>1</a:t>
            </a:r>
          </a:p>
        </p:txBody>
      </p:sp>
      <p:sp>
        <p:nvSpPr>
          <p:cNvPr id="189" name="TextBox 188">
            <a:extLst>
              <a:ext uri="{FF2B5EF4-FFF2-40B4-BE49-F238E27FC236}">
                <a16:creationId xmlns:a16="http://schemas.microsoft.com/office/drawing/2014/main" id="{40BBFBA0-AD3D-8C44-B61E-FDB2426EF7BE}"/>
              </a:ext>
            </a:extLst>
          </p:cNvPr>
          <p:cNvSpPr txBox="1"/>
          <p:nvPr/>
        </p:nvSpPr>
        <p:spPr>
          <a:xfrm>
            <a:off x="2365254" y="4254724"/>
            <a:ext cx="337606" cy="317793"/>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mn-ea"/>
                <a:cs typeface="Times New Roman"/>
              </a:rPr>
              <a:t>h</a:t>
            </a:r>
            <a:r>
              <a:rPr kumimoji="0" lang="en-US" sz="1600" b="0" i="0" u="none" strike="noStrike" kern="1200" cap="none" spc="0" normalizeH="0" baseline="-25000" noProof="0" dirty="0">
                <a:ln>
                  <a:noFill/>
                </a:ln>
                <a:solidFill>
                  <a:prstClr val="black"/>
                </a:solidFill>
                <a:effectLst/>
                <a:uLnTx/>
                <a:uFillTx/>
                <a:latin typeface="Times New Roman"/>
                <a:ea typeface="+mn-ea"/>
                <a:cs typeface="Times New Roman"/>
              </a:rPr>
              <a:t>3</a:t>
            </a:r>
          </a:p>
        </p:txBody>
      </p:sp>
      <p:sp>
        <p:nvSpPr>
          <p:cNvPr id="190" name="TextBox 189">
            <a:extLst>
              <a:ext uri="{FF2B5EF4-FFF2-40B4-BE49-F238E27FC236}">
                <a16:creationId xmlns:a16="http://schemas.microsoft.com/office/drawing/2014/main" id="{E0BC703A-EF54-1F45-AE9E-FAB14FCC19FD}"/>
              </a:ext>
            </a:extLst>
          </p:cNvPr>
          <p:cNvSpPr txBox="1"/>
          <p:nvPr/>
        </p:nvSpPr>
        <p:spPr>
          <a:xfrm>
            <a:off x="3053341" y="4259152"/>
            <a:ext cx="337606" cy="317793"/>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mn-ea"/>
                <a:cs typeface="Times New Roman"/>
              </a:rPr>
              <a:t>h</a:t>
            </a:r>
            <a:r>
              <a:rPr kumimoji="0" lang="en-US" sz="1600" b="0" i="0" u="none" strike="noStrike" kern="1200" cap="none" spc="0" normalizeH="0" baseline="-25000" noProof="0" dirty="0">
                <a:ln>
                  <a:noFill/>
                </a:ln>
                <a:solidFill>
                  <a:prstClr val="black"/>
                </a:solidFill>
                <a:effectLst/>
                <a:uLnTx/>
                <a:uFillTx/>
                <a:latin typeface="Times New Roman"/>
                <a:ea typeface="+mn-ea"/>
                <a:cs typeface="Times New Roman"/>
              </a:rPr>
              <a:t>4</a:t>
            </a:r>
          </a:p>
        </p:txBody>
      </p:sp>
      <p:sp>
        <p:nvSpPr>
          <p:cNvPr id="191" name="TextBox 190">
            <a:extLst>
              <a:ext uri="{FF2B5EF4-FFF2-40B4-BE49-F238E27FC236}">
                <a16:creationId xmlns:a16="http://schemas.microsoft.com/office/drawing/2014/main" id="{205A7382-B23F-9D46-B6C3-09BCBF24159B}"/>
              </a:ext>
            </a:extLst>
          </p:cNvPr>
          <p:cNvSpPr txBox="1"/>
          <p:nvPr/>
        </p:nvSpPr>
        <p:spPr>
          <a:xfrm>
            <a:off x="4378004" y="4245501"/>
            <a:ext cx="371249" cy="338554"/>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mn-ea"/>
                <a:cs typeface="Times New Roman"/>
              </a:rPr>
              <a:t>h</a:t>
            </a:r>
            <a:r>
              <a:rPr kumimoji="0" lang="en-US" sz="1600" b="0" i="0" u="none" strike="noStrike" kern="1200" cap="none" spc="0" normalizeH="0" baseline="-25000" noProof="0" dirty="0">
                <a:ln>
                  <a:noFill/>
                </a:ln>
                <a:solidFill>
                  <a:prstClr val="black"/>
                </a:solidFill>
                <a:effectLst/>
                <a:uLnTx/>
                <a:uFillTx/>
                <a:latin typeface="Times New Roman"/>
                <a:ea typeface="+mn-ea"/>
                <a:cs typeface="Times New Roman"/>
              </a:rPr>
              <a:t>6</a:t>
            </a:r>
          </a:p>
        </p:txBody>
      </p:sp>
      <p:cxnSp>
        <p:nvCxnSpPr>
          <p:cNvPr id="193" name="Straight Arrow Connector 192">
            <a:extLst>
              <a:ext uri="{FF2B5EF4-FFF2-40B4-BE49-F238E27FC236}">
                <a16:creationId xmlns:a16="http://schemas.microsoft.com/office/drawing/2014/main" id="{C7B4F741-9B34-034A-B3C0-BF6A4ECF0D8D}"/>
              </a:ext>
            </a:extLst>
          </p:cNvPr>
          <p:cNvCxnSpPr/>
          <p:nvPr/>
        </p:nvCxnSpPr>
        <p:spPr>
          <a:xfrm>
            <a:off x="2017126" y="4388909"/>
            <a:ext cx="356407" cy="0"/>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96" name="Straight Arrow Connector 195">
            <a:extLst>
              <a:ext uri="{FF2B5EF4-FFF2-40B4-BE49-F238E27FC236}">
                <a16:creationId xmlns:a16="http://schemas.microsoft.com/office/drawing/2014/main" id="{9CCABD4C-3321-474C-A5BC-EEE9A7F839F3}"/>
              </a:ext>
            </a:extLst>
          </p:cNvPr>
          <p:cNvCxnSpPr/>
          <p:nvPr/>
        </p:nvCxnSpPr>
        <p:spPr>
          <a:xfrm>
            <a:off x="4061696" y="4388173"/>
            <a:ext cx="324006" cy="0"/>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97" name="Straight Arrow Connector 196">
            <a:extLst>
              <a:ext uri="{FF2B5EF4-FFF2-40B4-BE49-F238E27FC236}">
                <a16:creationId xmlns:a16="http://schemas.microsoft.com/office/drawing/2014/main" id="{303C3EF4-53B2-9C43-99BE-11BA83594F2C}"/>
              </a:ext>
            </a:extLst>
          </p:cNvPr>
          <p:cNvCxnSpPr/>
          <p:nvPr/>
        </p:nvCxnSpPr>
        <p:spPr>
          <a:xfrm>
            <a:off x="4748101" y="4388173"/>
            <a:ext cx="324006" cy="0"/>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98" name="Straight Arrow Connector 197">
            <a:extLst>
              <a:ext uri="{FF2B5EF4-FFF2-40B4-BE49-F238E27FC236}">
                <a16:creationId xmlns:a16="http://schemas.microsoft.com/office/drawing/2014/main" id="{22BB5438-0E69-BF44-BC5B-B2718F118031}"/>
              </a:ext>
            </a:extLst>
          </p:cNvPr>
          <p:cNvCxnSpPr/>
          <p:nvPr/>
        </p:nvCxnSpPr>
        <p:spPr>
          <a:xfrm>
            <a:off x="5401480" y="4388909"/>
            <a:ext cx="324006" cy="0"/>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203" name="Curved Connector 202">
            <a:extLst>
              <a:ext uri="{FF2B5EF4-FFF2-40B4-BE49-F238E27FC236}">
                <a16:creationId xmlns:a16="http://schemas.microsoft.com/office/drawing/2014/main" id="{C26B30EC-0637-CD44-930B-44EC531C8868}"/>
              </a:ext>
            </a:extLst>
          </p:cNvPr>
          <p:cNvCxnSpPr>
            <a:cxnSpLocks/>
            <a:stCxn id="187" idx="0"/>
            <a:endCxn id="207" idx="2"/>
          </p:cNvCxnSpPr>
          <p:nvPr/>
        </p:nvCxnSpPr>
        <p:spPr>
          <a:xfrm rot="5400000" flipH="1" flipV="1">
            <a:off x="7317589" y="2902184"/>
            <a:ext cx="1308200" cy="1388019"/>
          </a:xfrm>
          <a:prstGeom prst="curvedConnector3">
            <a:avLst>
              <a:gd name="adj1" fmla="val 50000"/>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5" name="Straight Arrow Connector 204">
            <a:extLst>
              <a:ext uri="{FF2B5EF4-FFF2-40B4-BE49-F238E27FC236}">
                <a16:creationId xmlns:a16="http://schemas.microsoft.com/office/drawing/2014/main" id="{70B5E586-AD41-EB44-BE9E-11E3A5520040}"/>
              </a:ext>
            </a:extLst>
          </p:cNvPr>
          <p:cNvCxnSpPr>
            <a:cxnSpLocks/>
            <a:stCxn id="207" idx="3"/>
            <a:endCxn id="226" idx="1"/>
          </p:cNvCxnSpPr>
          <p:nvPr/>
        </p:nvCxnSpPr>
        <p:spPr>
          <a:xfrm>
            <a:off x="8832572" y="2772816"/>
            <a:ext cx="638939" cy="4430"/>
          </a:xfrm>
          <a:prstGeom prst="straightConnector1">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6" name="Straight Arrow Connector 205">
            <a:extLst>
              <a:ext uri="{FF2B5EF4-FFF2-40B4-BE49-F238E27FC236}">
                <a16:creationId xmlns:a16="http://schemas.microsoft.com/office/drawing/2014/main" id="{47F14645-6CA9-D149-8C30-4D90DD273C21}"/>
              </a:ext>
            </a:extLst>
          </p:cNvPr>
          <p:cNvCxnSpPr>
            <a:cxnSpLocks/>
            <a:endCxn id="211" idx="1"/>
          </p:cNvCxnSpPr>
          <p:nvPr/>
        </p:nvCxnSpPr>
        <p:spPr>
          <a:xfrm flipV="1">
            <a:off x="10660552" y="2777819"/>
            <a:ext cx="341762" cy="1800"/>
          </a:xfrm>
          <a:prstGeom prst="straightConnector1">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7" name="TextBox 206">
            <a:extLst>
              <a:ext uri="{FF2B5EF4-FFF2-40B4-BE49-F238E27FC236}">
                <a16:creationId xmlns:a16="http://schemas.microsoft.com/office/drawing/2014/main" id="{0F1396D5-696F-0348-A42B-F10FA56A29E2}"/>
              </a:ext>
            </a:extLst>
          </p:cNvPr>
          <p:cNvSpPr txBox="1"/>
          <p:nvPr/>
        </p:nvSpPr>
        <p:spPr>
          <a:xfrm>
            <a:off x="8498826" y="2603539"/>
            <a:ext cx="333746" cy="338554"/>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mn-ea"/>
                <a:cs typeface="Times New Roman"/>
              </a:rPr>
              <a:t>s</a:t>
            </a:r>
            <a:r>
              <a:rPr kumimoji="0" lang="en-US" sz="1600" b="1" i="0" u="none" strike="noStrike" kern="1200" cap="none" spc="0" normalizeH="0" baseline="-25000" noProof="0" dirty="0">
                <a:ln>
                  <a:noFill/>
                </a:ln>
                <a:solidFill>
                  <a:prstClr val="black"/>
                </a:solidFill>
                <a:effectLst/>
                <a:uLnTx/>
                <a:uFillTx/>
                <a:latin typeface="Times New Roman"/>
                <a:ea typeface="+mn-ea"/>
                <a:cs typeface="Times New Roman"/>
              </a:rPr>
              <a:t>1</a:t>
            </a:r>
            <a:endParaRPr kumimoji="0" lang="en-US" sz="1600" b="0" i="0" u="none" strike="noStrike" kern="1200" cap="none" spc="0" normalizeH="0" baseline="-25000" noProof="0" dirty="0">
              <a:ln>
                <a:noFill/>
              </a:ln>
              <a:solidFill>
                <a:prstClr val="black"/>
              </a:solidFill>
              <a:effectLst/>
              <a:uLnTx/>
              <a:uFillTx/>
              <a:latin typeface="Times New Roman"/>
              <a:ea typeface="+mn-ea"/>
              <a:cs typeface="Times New Roman"/>
            </a:endParaRPr>
          </a:p>
        </p:txBody>
      </p:sp>
      <p:sp>
        <p:nvSpPr>
          <p:cNvPr id="208" name="TextBox 207">
            <a:extLst>
              <a:ext uri="{FF2B5EF4-FFF2-40B4-BE49-F238E27FC236}">
                <a16:creationId xmlns:a16="http://schemas.microsoft.com/office/drawing/2014/main" id="{DBDF24E0-9A15-3849-AEED-48D693952D25}"/>
              </a:ext>
            </a:extLst>
          </p:cNvPr>
          <p:cNvSpPr txBox="1"/>
          <p:nvPr/>
        </p:nvSpPr>
        <p:spPr>
          <a:xfrm>
            <a:off x="11386270" y="1959805"/>
            <a:ext cx="458178" cy="338554"/>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Times New Roman"/>
                <a:ea typeface="+mn-ea"/>
                <a:cs typeface="Times New Roman"/>
              </a:rPr>
              <a:t>eos</a:t>
            </a:r>
            <a:endParaRPr kumimoji="0" lang="en-US" sz="16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209" name="TextBox 208">
            <a:extLst>
              <a:ext uri="{FF2B5EF4-FFF2-40B4-BE49-F238E27FC236}">
                <a16:creationId xmlns:a16="http://schemas.microsoft.com/office/drawing/2014/main" id="{C69FA747-794A-3346-8D61-C1D9BD768432}"/>
              </a:ext>
            </a:extLst>
          </p:cNvPr>
          <p:cNvSpPr txBox="1"/>
          <p:nvPr/>
        </p:nvSpPr>
        <p:spPr>
          <a:xfrm>
            <a:off x="7843863" y="1961193"/>
            <a:ext cx="446957" cy="338554"/>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Times New Roman"/>
                <a:ea typeface="+mn-ea"/>
                <a:cs typeface="Times New Roman"/>
              </a:rPr>
              <a:t>sos</a:t>
            </a:r>
            <a:endParaRPr kumimoji="0" lang="en-US" sz="1600" b="0" i="0" u="none" strike="noStrike" kern="1200" cap="none" spc="0" normalizeH="0" baseline="-25000" noProof="0" dirty="0">
              <a:ln>
                <a:noFill/>
              </a:ln>
              <a:solidFill>
                <a:prstClr val="black"/>
              </a:solidFill>
              <a:effectLst/>
              <a:uLnTx/>
              <a:uFillTx/>
              <a:latin typeface="Times New Roman"/>
              <a:ea typeface="+mn-ea"/>
              <a:cs typeface="Times New Roman"/>
            </a:endParaRPr>
          </a:p>
        </p:txBody>
      </p:sp>
      <p:sp>
        <p:nvSpPr>
          <p:cNvPr id="210" name="TextBox 209">
            <a:extLst>
              <a:ext uri="{FF2B5EF4-FFF2-40B4-BE49-F238E27FC236}">
                <a16:creationId xmlns:a16="http://schemas.microsoft.com/office/drawing/2014/main" id="{48C7091A-2BF8-5E4E-8635-5D515159D7F1}"/>
              </a:ext>
            </a:extLst>
          </p:cNvPr>
          <p:cNvSpPr txBox="1"/>
          <p:nvPr/>
        </p:nvSpPr>
        <p:spPr>
          <a:xfrm>
            <a:off x="8895029" y="1970052"/>
            <a:ext cx="344966" cy="338554"/>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a:ea typeface="+mn-ea"/>
                <a:cs typeface="Times New Roman"/>
              </a:rPr>
              <a:t>c</a:t>
            </a:r>
            <a:r>
              <a:rPr kumimoji="0" lang="en-US" sz="1600" b="1" i="0" u="none" strike="noStrike" kern="1200" cap="none" spc="0" normalizeH="0" baseline="-25000" noProof="0" dirty="0">
                <a:ln>
                  <a:noFill/>
                </a:ln>
                <a:solidFill>
                  <a:prstClr val="black"/>
                </a:solidFill>
                <a:effectLst/>
                <a:uLnTx/>
                <a:uFillTx/>
                <a:latin typeface="Times New Roman"/>
                <a:ea typeface="+mn-ea"/>
                <a:cs typeface="Times New Roman"/>
              </a:rPr>
              <a:t>1</a:t>
            </a:r>
          </a:p>
        </p:txBody>
      </p:sp>
      <p:sp>
        <p:nvSpPr>
          <p:cNvPr id="211" name="TextBox 210">
            <a:extLst>
              <a:ext uri="{FF2B5EF4-FFF2-40B4-BE49-F238E27FC236}">
                <a16:creationId xmlns:a16="http://schemas.microsoft.com/office/drawing/2014/main" id="{20B07191-0416-1F4D-8EFF-4FA1D5250E53}"/>
              </a:ext>
            </a:extLst>
          </p:cNvPr>
          <p:cNvSpPr txBox="1"/>
          <p:nvPr/>
        </p:nvSpPr>
        <p:spPr>
          <a:xfrm>
            <a:off x="11002314" y="2608542"/>
            <a:ext cx="333745" cy="338554"/>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Times New Roman"/>
                <a:ea typeface="+mn-ea"/>
                <a:cs typeface="Times New Roman"/>
              </a:rPr>
              <a:t>s</a:t>
            </a:r>
            <a:r>
              <a:rPr kumimoji="0" lang="en-US" sz="1600" b="1" i="1" u="none" strike="noStrike" kern="1200" cap="none" spc="0" normalizeH="0" baseline="-25000" noProof="0" dirty="0" err="1">
                <a:ln>
                  <a:noFill/>
                </a:ln>
                <a:solidFill>
                  <a:prstClr val="black"/>
                </a:solidFill>
                <a:effectLst/>
                <a:uLnTx/>
                <a:uFillTx/>
                <a:latin typeface="Times New Roman"/>
                <a:ea typeface="+mn-ea"/>
                <a:cs typeface="Times New Roman"/>
              </a:rPr>
              <a:t>J</a:t>
            </a:r>
            <a:endParaRPr kumimoji="0" lang="en-US" sz="1600" b="0" i="0" u="none" strike="noStrike" kern="1200" cap="none" spc="0" normalizeH="0" baseline="-25000" noProof="0" dirty="0">
              <a:ln>
                <a:noFill/>
              </a:ln>
              <a:solidFill>
                <a:prstClr val="black"/>
              </a:solidFill>
              <a:effectLst/>
              <a:uLnTx/>
              <a:uFillTx/>
              <a:latin typeface="Times New Roman"/>
              <a:ea typeface="+mn-ea"/>
              <a:cs typeface="Times New Roman"/>
            </a:endParaRPr>
          </a:p>
        </p:txBody>
      </p:sp>
      <p:cxnSp>
        <p:nvCxnSpPr>
          <p:cNvPr id="212" name="Curved Connector 211">
            <a:extLst>
              <a:ext uri="{FF2B5EF4-FFF2-40B4-BE49-F238E27FC236}">
                <a16:creationId xmlns:a16="http://schemas.microsoft.com/office/drawing/2014/main" id="{26F5A792-67B7-5247-9155-34B2588E9F18}"/>
              </a:ext>
            </a:extLst>
          </p:cNvPr>
          <p:cNvCxnSpPr>
            <a:cxnSpLocks/>
            <a:stCxn id="207" idx="0"/>
            <a:endCxn id="210" idx="1"/>
          </p:cNvCxnSpPr>
          <p:nvPr/>
        </p:nvCxnSpPr>
        <p:spPr>
          <a:xfrm rot="5400000" flipH="1" flipV="1">
            <a:off x="8548259" y="2256769"/>
            <a:ext cx="464210" cy="229330"/>
          </a:xfrm>
          <a:prstGeom prst="curvedConnector2">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3" name="Curved Connector 212">
            <a:extLst>
              <a:ext uri="{FF2B5EF4-FFF2-40B4-BE49-F238E27FC236}">
                <a16:creationId xmlns:a16="http://schemas.microsoft.com/office/drawing/2014/main" id="{9AFFED8F-C2F8-B646-8424-539E6F524E04}"/>
              </a:ext>
            </a:extLst>
          </p:cNvPr>
          <p:cNvCxnSpPr>
            <a:cxnSpLocks/>
            <a:stCxn id="210" idx="3"/>
            <a:endCxn id="226" idx="1"/>
          </p:cNvCxnSpPr>
          <p:nvPr/>
        </p:nvCxnSpPr>
        <p:spPr>
          <a:xfrm>
            <a:off x="9239995" y="2139329"/>
            <a:ext cx="231516" cy="637917"/>
          </a:xfrm>
          <a:prstGeom prst="curvedConnector3">
            <a:avLst>
              <a:gd name="adj1" fmla="val 50000"/>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4" name="Curved Connector 213">
            <a:extLst>
              <a:ext uri="{FF2B5EF4-FFF2-40B4-BE49-F238E27FC236}">
                <a16:creationId xmlns:a16="http://schemas.microsoft.com/office/drawing/2014/main" id="{A1CE8298-27F2-B548-BAB5-D2E306E21768}"/>
              </a:ext>
            </a:extLst>
          </p:cNvPr>
          <p:cNvCxnSpPr>
            <a:cxnSpLocks/>
            <a:stCxn id="211" idx="0"/>
            <a:endCxn id="208" idx="1"/>
          </p:cNvCxnSpPr>
          <p:nvPr/>
        </p:nvCxnSpPr>
        <p:spPr>
          <a:xfrm rot="5400000" flipH="1" flipV="1">
            <a:off x="11037998" y="2260271"/>
            <a:ext cx="479460" cy="217083"/>
          </a:xfrm>
          <a:prstGeom prst="curvedConnector2">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5" name="Straight Arrow Connector 214">
            <a:extLst>
              <a:ext uri="{FF2B5EF4-FFF2-40B4-BE49-F238E27FC236}">
                <a16:creationId xmlns:a16="http://schemas.microsoft.com/office/drawing/2014/main" id="{B4A8858C-9D09-BE43-B734-CAE065EA2463}"/>
              </a:ext>
            </a:extLst>
          </p:cNvPr>
          <p:cNvCxnSpPr/>
          <p:nvPr/>
        </p:nvCxnSpPr>
        <p:spPr>
          <a:xfrm>
            <a:off x="9782550" y="2781465"/>
            <a:ext cx="688243" cy="5003"/>
          </a:xfrm>
          <a:prstGeom prst="straightConnector1">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6" name="TextBox 215">
            <a:extLst>
              <a:ext uri="{FF2B5EF4-FFF2-40B4-BE49-F238E27FC236}">
                <a16:creationId xmlns:a16="http://schemas.microsoft.com/office/drawing/2014/main" id="{9067EA22-A770-1249-979F-C1A95EB66C76}"/>
              </a:ext>
            </a:extLst>
          </p:cNvPr>
          <p:cNvSpPr txBox="1"/>
          <p:nvPr/>
        </p:nvSpPr>
        <p:spPr>
          <a:xfrm>
            <a:off x="10404294" y="2543660"/>
            <a:ext cx="300052" cy="3177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7" name="TextBox 216">
            <a:extLst>
              <a:ext uri="{FF2B5EF4-FFF2-40B4-BE49-F238E27FC236}">
                <a16:creationId xmlns:a16="http://schemas.microsoft.com/office/drawing/2014/main" id="{A4AA3873-E9B8-4D43-93AD-1FB57D085A87}"/>
              </a:ext>
            </a:extLst>
          </p:cNvPr>
          <p:cNvSpPr txBox="1"/>
          <p:nvPr/>
        </p:nvSpPr>
        <p:spPr>
          <a:xfrm>
            <a:off x="10326870" y="1873015"/>
            <a:ext cx="3306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218" name="Curved Connector 217">
            <a:extLst>
              <a:ext uri="{FF2B5EF4-FFF2-40B4-BE49-F238E27FC236}">
                <a16:creationId xmlns:a16="http://schemas.microsoft.com/office/drawing/2014/main" id="{B8C5E314-30AC-5142-BDB7-5F87E63ECB4A}"/>
              </a:ext>
            </a:extLst>
          </p:cNvPr>
          <p:cNvCxnSpPr/>
          <p:nvPr/>
        </p:nvCxnSpPr>
        <p:spPr>
          <a:xfrm>
            <a:off x="10701282" y="2130350"/>
            <a:ext cx="235860" cy="637917"/>
          </a:xfrm>
          <a:prstGeom prst="curvedConnector3">
            <a:avLst>
              <a:gd name="adj1" fmla="val 50000"/>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0" name="Curved Connector 219">
            <a:extLst>
              <a:ext uri="{FF2B5EF4-FFF2-40B4-BE49-F238E27FC236}">
                <a16:creationId xmlns:a16="http://schemas.microsoft.com/office/drawing/2014/main" id="{EA0B2F38-9C24-FE42-8D22-186B7DFB6B77}"/>
              </a:ext>
            </a:extLst>
          </p:cNvPr>
          <p:cNvCxnSpPr>
            <a:cxnSpLocks/>
            <a:stCxn id="226" idx="0"/>
            <a:endCxn id="228" idx="1"/>
          </p:cNvCxnSpPr>
          <p:nvPr/>
        </p:nvCxnSpPr>
        <p:spPr>
          <a:xfrm rot="5400000" flipH="1" flipV="1">
            <a:off x="9525821" y="2242460"/>
            <a:ext cx="478072" cy="252946"/>
          </a:xfrm>
          <a:prstGeom prst="curvedConnector2">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1" name="Curved Connector 220">
            <a:extLst>
              <a:ext uri="{FF2B5EF4-FFF2-40B4-BE49-F238E27FC236}">
                <a16:creationId xmlns:a16="http://schemas.microsoft.com/office/drawing/2014/main" id="{515F8166-5427-BD4F-BD66-A6543D1A83AF}"/>
              </a:ext>
            </a:extLst>
          </p:cNvPr>
          <p:cNvCxnSpPr>
            <a:cxnSpLocks/>
            <a:stCxn id="209" idx="3"/>
            <a:endCxn id="207" idx="1"/>
          </p:cNvCxnSpPr>
          <p:nvPr/>
        </p:nvCxnSpPr>
        <p:spPr>
          <a:xfrm>
            <a:off x="8290820" y="2130470"/>
            <a:ext cx="208006" cy="642346"/>
          </a:xfrm>
          <a:prstGeom prst="curvedConnector3">
            <a:avLst>
              <a:gd name="adj1" fmla="val 50000"/>
            </a:avLst>
          </a:prstGeom>
          <a:ln>
            <a:headEnd type="none"/>
            <a:tailEnd type="triangle"/>
          </a:ln>
        </p:spPr>
        <p:style>
          <a:lnRef idx="1">
            <a:schemeClr val="dk1"/>
          </a:lnRef>
          <a:fillRef idx="0">
            <a:schemeClr val="dk1"/>
          </a:fillRef>
          <a:effectRef idx="0">
            <a:schemeClr val="dk1"/>
          </a:effectRef>
          <a:fontRef idx="minor">
            <a:schemeClr val="tx1"/>
          </a:fontRef>
        </p:style>
      </p:cxnSp>
      <p:sp>
        <p:nvSpPr>
          <p:cNvPr id="222" name="TextBox 221">
            <a:extLst>
              <a:ext uri="{FF2B5EF4-FFF2-40B4-BE49-F238E27FC236}">
                <a16:creationId xmlns:a16="http://schemas.microsoft.com/office/drawing/2014/main" id="{1ED838DD-0C04-BD44-838E-7E8D35870FAC}"/>
              </a:ext>
            </a:extLst>
          </p:cNvPr>
          <p:cNvSpPr txBox="1"/>
          <p:nvPr/>
        </p:nvSpPr>
        <p:spPr>
          <a:xfrm>
            <a:off x="5062760" y="4254722"/>
            <a:ext cx="337606" cy="317793"/>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mn-ea"/>
                <a:cs typeface="Times New Roman"/>
              </a:rPr>
              <a:t>h</a:t>
            </a:r>
            <a:r>
              <a:rPr kumimoji="0" lang="en-US" sz="1600" b="0" i="0" u="none" strike="noStrike" kern="1200" cap="none" spc="0" normalizeH="0" baseline="-25000" noProof="0" dirty="0">
                <a:ln>
                  <a:noFill/>
                </a:ln>
                <a:solidFill>
                  <a:prstClr val="black"/>
                </a:solidFill>
                <a:effectLst/>
                <a:uLnTx/>
                <a:uFillTx/>
                <a:latin typeface="Times New Roman"/>
                <a:ea typeface="+mn-ea"/>
                <a:cs typeface="Times New Roman"/>
              </a:rPr>
              <a:t>7</a:t>
            </a:r>
          </a:p>
        </p:txBody>
      </p:sp>
      <p:sp>
        <p:nvSpPr>
          <p:cNvPr id="223" name="TextBox 222">
            <a:extLst>
              <a:ext uri="{FF2B5EF4-FFF2-40B4-BE49-F238E27FC236}">
                <a16:creationId xmlns:a16="http://schemas.microsoft.com/office/drawing/2014/main" id="{ECD6F93D-398B-9C45-BB9D-D62EF4F4A371}"/>
              </a:ext>
            </a:extLst>
          </p:cNvPr>
          <p:cNvSpPr txBox="1"/>
          <p:nvPr/>
        </p:nvSpPr>
        <p:spPr>
          <a:xfrm>
            <a:off x="5745972" y="4254722"/>
            <a:ext cx="337606" cy="317793"/>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mn-ea"/>
                <a:cs typeface="Times New Roman"/>
              </a:rPr>
              <a:t>h</a:t>
            </a:r>
            <a:r>
              <a:rPr kumimoji="0" lang="en-US" sz="1600" b="0" i="0" u="none" strike="noStrike" kern="1200" cap="none" spc="0" normalizeH="0" baseline="-25000" noProof="0" dirty="0">
                <a:ln>
                  <a:noFill/>
                </a:ln>
                <a:solidFill>
                  <a:prstClr val="black"/>
                </a:solidFill>
                <a:effectLst/>
                <a:uLnTx/>
                <a:uFillTx/>
                <a:latin typeface="Times New Roman"/>
                <a:ea typeface="+mn-ea"/>
                <a:cs typeface="Times New Roman"/>
              </a:rPr>
              <a:t>8</a:t>
            </a:r>
          </a:p>
        </p:txBody>
      </p:sp>
      <p:sp>
        <p:nvSpPr>
          <p:cNvPr id="224" name="TextBox 223">
            <a:extLst>
              <a:ext uri="{FF2B5EF4-FFF2-40B4-BE49-F238E27FC236}">
                <a16:creationId xmlns:a16="http://schemas.microsoft.com/office/drawing/2014/main" id="{9D66EF53-6A44-2C49-93C4-AD1B1C17AD09}"/>
              </a:ext>
            </a:extLst>
          </p:cNvPr>
          <p:cNvSpPr txBox="1"/>
          <p:nvPr/>
        </p:nvSpPr>
        <p:spPr>
          <a:xfrm>
            <a:off x="3722976" y="4259152"/>
            <a:ext cx="337606" cy="317793"/>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mn-ea"/>
                <a:cs typeface="Times New Roman"/>
              </a:rPr>
              <a:t>h</a:t>
            </a:r>
            <a:r>
              <a:rPr kumimoji="0" lang="en-US" sz="1600" b="0" i="0" u="none" strike="noStrike" kern="1200" cap="none" spc="0" normalizeH="0" baseline="-25000" noProof="0" dirty="0">
                <a:ln>
                  <a:noFill/>
                </a:ln>
                <a:solidFill>
                  <a:prstClr val="black"/>
                </a:solidFill>
                <a:effectLst/>
                <a:uLnTx/>
                <a:uFillTx/>
                <a:latin typeface="Times New Roman"/>
                <a:ea typeface="+mn-ea"/>
                <a:cs typeface="Times New Roman"/>
              </a:rPr>
              <a:t>5</a:t>
            </a:r>
          </a:p>
        </p:txBody>
      </p:sp>
      <p:sp>
        <p:nvSpPr>
          <p:cNvPr id="225" name="TextBox 224">
            <a:extLst>
              <a:ext uri="{FF2B5EF4-FFF2-40B4-BE49-F238E27FC236}">
                <a16:creationId xmlns:a16="http://schemas.microsoft.com/office/drawing/2014/main" id="{4DE22BD3-03ED-B44A-A881-957C5934FA83}"/>
              </a:ext>
            </a:extLst>
          </p:cNvPr>
          <p:cNvSpPr txBox="1"/>
          <p:nvPr/>
        </p:nvSpPr>
        <p:spPr>
          <a:xfrm>
            <a:off x="1709204" y="4250293"/>
            <a:ext cx="337606" cy="317793"/>
          </a:xfrm>
          <a:prstGeom prst="rect">
            <a:avLst/>
          </a:prstGeom>
          <a:solidFill>
            <a:schemeClr val="accent2">
              <a:lumMod val="60000"/>
              <a:lumOff val="40000"/>
            </a:schemeClr>
          </a:solidFill>
          <a:ln>
            <a:headEnd type="none"/>
            <a:tailEnd type="triangle"/>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mn-ea"/>
                <a:cs typeface="Times New Roman"/>
              </a:rPr>
              <a:t>h</a:t>
            </a:r>
            <a:r>
              <a:rPr kumimoji="0" lang="en-US" sz="1600" b="0" i="0" u="none" strike="noStrike" kern="1200" cap="none" spc="0" normalizeH="0" baseline="-25000" noProof="0" dirty="0">
                <a:ln>
                  <a:noFill/>
                </a:ln>
                <a:solidFill>
                  <a:prstClr val="black"/>
                </a:solidFill>
                <a:effectLst/>
                <a:uLnTx/>
                <a:uFillTx/>
                <a:latin typeface="Times New Roman"/>
                <a:ea typeface="+mn-ea"/>
                <a:cs typeface="Times New Roman"/>
              </a:rPr>
              <a:t>2</a:t>
            </a:r>
          </a:p>
        </p:txBody>
      </p:sp>
      <p:sp>
        <p:nvSpPr>
          <p:cNvPr id="226" name="TextBox 225">
            <a:extLst>
              <a:ext uri="{FF2B5EF4-FFF2-40B4-BE49-F238E27FC236}">
                <a16:creationId xmlns:a16="http://schemas.microsoft.com/office/drawing/2014/main" id="{6B11EDC9-E48B-0C46-A36D-68951B2A7AB6}"/>
              </a:ext>
            </a:extLst>
          </p:cNvPr>
          <p:cNvSpPr txBox="1"/>
          <p:nvPr/>
        </p:nvSpPr>
        <p:spPr>
          <a:xfrm>
            <a:off x="9471511" y="2607969"/>
            <a:ext cx="333746" cy="338554"/>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mn-ea"/>
                <a:cs typeface="Times New Roman"/>
              </a:rPr>
              <a:t>s</a:t>
            </a:r>
            <a:r>
              <a:rPr kumimoji="0" lang="en-US" sz="1600" b="1" i="0" u="none" strike="noStrike" kern="1200" cap="none" spc="0" normalizeH="0" baseline="-25000" noProof="0" dirty="0">
                <a:ln>
                  <a:noFill/>
                </a:ln>
                <a:solidFill>
                  <a:prstClr val="black"/>
                </a:solidFill>
                <a:effectLst/>
                <a:uLnTx/>
                <a:uFillTx/>
                <a:latin typeface="Times New Roman"/>
                <a:ea typeface="+mn-ea"/>
                <a:cs typeface="Times New Roman"/>
              </a:rPr>
              <a:t>2</a:t>
            </a:r>
            <a:endParaRPr kumimoji="0" lang="en-US" sz="1600" b="0" i="0" u="none" strike="noStrike" kern="1200" cap="none" spc="0" normalizeH="0" baseline="-25000" noProof="0" dirty="0">
              <a:ln>
                <a:noFill/>
              </a:ln>
              <a:solidFill>
                <a:prstClr val="black"/>
              </a:solidFill>
              <a:effectLst/>
              <a:uLnTx/>
              <a:uFillTx/>
              <a:latin typeface="Times New Roman"/>
              <a:ea typeface="+mn-ea"/>
              <a:cs typeface="Times New Roman"/>
            </a:endParaRPr>
          </a:p>
        </p:txBody>
      </p:sp>
      <p:cxnSp>
        <p:nvCxnSpPr>
          <p:cNvPr id="227" name="Curved Connector 226">
            <a:extLst>
              <a:ext uri="{FF2B5EF4-FFF2-40B4-BE49-F238E27FC236}">
                <a16:creationId xmlns:a16="http://schemas.microsoft.com/office/drawing/2014/main" id="{D0E9017D-00FB-8C43-BA49-B0650FE22BD4}"/>
              </a:ext>
            </a:extLst>
          </p:cNvPr>
          <p:cNvCxnSpPr/>
          <p:nvPr/>
        </p:nvCxnSpPr>
        <p:spPr>
          <a:xfrm>
            <a:off x="10237155" y="2145739"/>
            <a:ext cx="219260" cy="637917"/>
          </a:xfrm>
          <a:prstGeom prst="curvedConnector3">
            <a:avLst>
              <a:gd name="adj1" fmla="val 50000"/>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8" name="TextBox 227">
            <a:extLst>
              <a:ext uri="{FF2B5EF4-FFF2-40B4-BE49-F238E27FC236}">
                <a16:creationId xmlns:a16="http://schemas.microsoft.com/office/drawing/2014/main" id="{C9C7E251-9273-9745-B8EB-B22647B1CDDE}"/>
              </a:ext>
            </a:extLst>
          </p:cNvPr>
          <p:cNvSpPr txBox="1"/>
          <p:nvPr/>
        </p:nvSpPr>
        <p:spPr>
          <a:xfrm>
            <a:off x="9891330" y="1960620"/>
            <a:ext cx="344966" cy="338554"/>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a:ea typeface="+mn-ea"/>
                <a:cs typeface="Times New Roman"/>
              </a:rPr>
              <a:t>c</a:t>
            </a:r>
            <a:r>
              <a:rPr kumimoji="0" lang="en-US" sz="1600" b="1" i="0" u="none" strike="noStrike" kern="1200" cap="none" spc="0" normalizeH="0" baseline="-25000" noProof="0" dirty="0">
                <a:ln>
                  <a:noFill/>
                </a:ln>
                <a:solidFill>
                  <a:prstClr val="black"/>
                </a:solidFill>
                <a:effectLst/>
                <a:uLnTx/>
                <a:uFillTx/>
                <a:latin typeface="Times New Roman"/>
                <a:ea typeface="+mn-ea"/>
                <a:cs typeface="Times New Roman"/>
              </a:rPr>
              <a:t>2</a:t>
            </a:r>
          </a:p>
        </p:txBody>
      </p:sp>
      <p:cxnSp>
        <p:nvCxnSpPr>
          <p:cNvPr id="235" name="Straight Arrow Connector 234">
            <a:extLst>
              <a:ext uri="{FF2B5EF4-FFF2-40B4-BE49-F238E27FC236}">
                <a16:creationId xmlns:a16="http://schemas.microsoft.com/office/drawing/2014/main" id="{932D21FB-AB21-384D-8C78-2308A7BE4A93}"/>
              </a:ext>
            </a:extLst>
          </p:cNvPr>
          <p:cNvCxnSpPr/>
          <p:nvPr/>
        </p:nvCxnSpPr>
        <p:spPr>
          <a:xfrm>
            <a:off x="1352797" y="4388173"/>
            <a:ext cx="356407" cy="0"/>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236" name="Straight Arrow Connector 235">
            <a:extLst>
              <a:ext uri="{FF2B5EF4-FFF2-40B4-BE49-F238E27FC236}">
                <a16:creationId xmlns:a16="http://schemas.microsoft.com/office/drawing/2014/main" id="{EB6D27A3-AF58-F844-A4BF-E7912A160948}"/>
              </a:ext>
            </a:extLst>
          </p:cNvPr>
          <p:cNvCxnSpPr/>
          <p:nvPr/>
        </p:nvCxnSpPr>
        <p:spPr>
          <a:xfrm>
            <a:off x="2717893" y="4388173"/>
            <a:ext cx="356407" cy="0"/>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238" name="Straight Arrow Connector 237">
            <a:extLst>
              <a:ext uri="{FF2B5EF4-FFF2-40B4-BE49-F238E27FC236}">
                <a16:creationId xmlns:a16="http://schemas.microsoft.com/office/drawing/2014/main" id="{6E36C0E6-65A4-0D4F-93FF-CBDDD26F18A9}"/>
              </a:ext>
            </a:extLst>
          </p:cNvPr>
          <p:cNvCxnSpPr/>
          <p:nvPr/>
        </p:nvCxnSpPr>
        <p:spPr>
          <a:xfrm>
            <a:off x="3390947" y="4397772"/>
            <a:ext cx="356407" cy="0"/>
          </a:xfrm>
          <a:prstGeom prst="straightConnector1">
            <a:avLst/>
          </a:prstGeom>
          <a:ln>
            <a:headEnd type="none"/>
            <a:tailEnd type="triangle"/>
          </a:ln>
        </p:spPr>
        <p:style>
          <a:lnRef idx="2">
            <a:schemeClr val="accent2">
              <a:shade val="50000"/>
            </a:schemeClr>
          </a:lnRef>
          <a:fillRef idx="1">
            <a:schemeClr val="accent2"/>
          </a:fillRef>
          <a:effectRef idx="0">
            <a:schemeClr val="accent2"/>
          </a:effectRef>
          <a:fontRef idx="minor">
            <a:schemeClr val="lt1"/>
          </a:fontRef>
        </p:style>
      </p:cxnSp>
      <p:sp>
        <p:nvSpPr>
          <p:cNvPr id="14" name="Title 13">
            <a:extLst>
              <a:ext uri="{FF2B5EF4-FFF2-40B4-BE49-F238E27FC236}">
                <a16:creationId xmlns:a16="http://schemas.microsoft.com/office/drawing/2014/main" id="{6A55516A-49E0-224F-95FE-F231D57C389A}"/>
              </a:ext>
            </a:extLst>
          </p:cNvPr>
          <p:cNvSpPr>
            <a:spLocks noGrp="1"/>
          </p:cNvSpPr>
          <p:nvPr>
            <p:ph type="title"/>
          </p:nvPr>
        </p:nvSpPr>
        <p:spPr/>
        <p:txBody>
          <a:bodyPr/>
          <a:lstStyle/>
          <a:p>
            <a:r>
              <a:rPr lang="en-US" dirty="0"/>
              <a:t>Sequence to Sequence</a:t>
            </a:r>
          </a:p>
        </p:txBody>
      </p:sp>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11B00763-E6E9-494A-886C-145A040B84E4}"/>
                  </a:ext>
                </a:extLst>
              </p:cNvPr>
              <p:cNvSpPr>
                <a:spLocks noGrp="1"/>
              </p:cNvSpPr>
              <p:nvPr>
                <p:ph idx="1"/>
              </p:nvPr>
            </p:nvSpPr>
            <p:spPr>
              <a:xfrm>
                <a:off x="609600" y="1600201"/>
                <a:ext cx="10972800" cy="4829174"/>
              </a:xfrm>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Directly model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r>
                      <a:rPr lang="en-US" i="1">
                        <a:latin typeface="Cambria Math" panose="02040503050406030204" pitchFamily="18" charset="0"/>
                      </a:rPr>
                      <m:t>𝑋</m:t>
                    </m:r>
                    <m:r>
                      <a:rPr lang="en-US" i="1">
                        <a:latin typeface="Cambria Math" panose="02040503050406030204" pitchFamily="18" charset="0"/>
                      </a:rPr>
                      <m:t>)</m:t>
                    </m:r>
                  </m:oMath>
                </a14:m>
                <a:r>
                  <a:rPr lang="en-US" dirty="0"/>
                  <a:t> with a </a:t>
                </a:r>
                <a:r>
                  <a:rPr lang="en-US" b="1" dirty="0">
                    <a:solidFill>
                      <a:srgbClr val="FF0000"/>
                    </a:solidFill>
                  </a:rPr>
                  <a:t>single neural network</a:t>
                </a:r>
              </a:p>
              <a:p>
                <a:r>
                  <a:rPr lang="en-US" dirty="0"/>
                  <a:t>Great success in neural machine translation</a:t>
                </a:r>
              </a:p>
            </p:txBody>
          </p:sp>
        </mc:Choice>
        <mc:Fallback xmlns="">
          <p:sp>
            <p:nvSpPr>
              <p:cNvPr id="15" name="Content Placeholder 14">
                <a:extLst>
                  <a:ext uri="{FF2B5EF4-FFF2-40B4-BE49-F238E27FC236}">
                    <a16:creationId xmlns:a16="http://schemas.microsoft.com/office/drawing/2014/main" id="{11B00763-E6E9-494A-886C-145A040B84E4}"/>
                  </a:ext>
                </a:extLst>
              </p:cNvPr>
              <p:cNvSpPr>
                <a:spLocks noGrp="1" noRot="1" noChangeAspect="1" noMove="1" noResize="1" noEditPoints="1" noAdjustHandles="1" noChangeArrowheads="1" noChangeShapeType="1" noTextEdit="1"/>
              </p:cNvSpPr>
              <p:nvPr>
                <p:ph idx="1"/>
              </p:nvPr>
            </p:nvSpPr>
            <p:spPr>
              <a:xfrm>
                <a:off x="609600" y="1600201"/>
                <a:ext cx="10972800" cy="4829174"/>
              </a:xfrm>
              <a:blipFill>
                <a:blip r:embed="rId3"/>
                <a:stretch>
                  <a:fillRect l="-1389" b="-3675"/>
                </a:stretch>
              </a:blipFill>
            </p:spPr>
            <p:txBody>
              <a:bodyPr/>
              <a:lstStyle/>
              <a:p>
                <a:r>
                  <a:rPr lang="en-US">
                    <a:noFill/>
                  </a:rPr>
                  <a:t> </a:t>
                </a:r>
              </a:p>
            </p:txBody>
          </p:sp>
        </mc:Fallback>
      </mc:AlternateContent>
    </p:spTree>
    <p:extLst>
      <p:ext uri="{BB962C8B-B14F-4D97-AF65-F5344CB8AC3E}">
        <p14:creationId xmlns:p14="http://schemas.microsoft.com/office/powerpoint/2010/main" val="3230555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248937" y="1306908"/>
            <a:ext cx="9701561" cy="5170092"/>
          </a:xfrm>
        </p:spPr>
        <p:txBody>
          <a:bodyPr>
            <a:normAutofit fontScale="85000" lnSpcReduction="10000"/>
          </a:bodyPr>
          <a:lstStyle/>
          <a:p>
            <a:pPr>
              <a:lnSpc>
                <a:spcPct val="120000"/>
              </a:lnSpc>
            </a:pPr>
            <a:r>
              <a:rPr lang="en-US" altLang="ja-JP" dirty="0"/>
              <a:t>End-to-end</a:t>
            </a:r>
            <a:r>
              <a:rPr lang="ja-JP" altLang="en-US" dirty="0"/>
              <a:t> </a:t>
            </a:r>
            <a:r>
              <a:rPr lang="en-US" altLang="ja-JP" dirty="0"/>
              <a:t>speech</a:t>
            </a:r>
            <a:r>
              <a:rPr lang="ja-JP" altLang="en-US"/>
              <a:t> </a:t>
            </a:r>
            <a:r>
              <a:rPr lang="en-US" altLang="ja-JP" dirty="0"/>
              <a:t>recognition</a:t>
            </a:r>
          </a:p>
          <a:p>
            <a:pPr lvl="1">
              <a:lnSpc>
                <a:spcPct val="120000"/>
              </a:lnSpc>
            </a:pPr>
            <a:r>
              <a:rPr lang="en-US" altLang="ja-JP" dirty="0"/>
              <a:t>Hybrid</a:t>
            </a:r>
            <a:r>
              <a:rPr lang="ja-JP" altLang="en-US"/>
              <a:t> </a:t>
            </a:r>
            <a:r>
              <a:rPr lang="en-US" altLang="ja-JP" dirty="0"/>
              <a:t>CTC/attention-based</a:t>
            </a:r>
            <a:r>
              <a:rPr lang="ja-JP" altLang="en-US" dirty="0"/>
              <a:t> </a:t>
            </a:r>
            <a:r>
              <a:rPr lang="en-US" altLang="ja-JP" dirty="0"/>
              <a:t>end-to-end</a:t>
            </a:r>
            <a:r>
              <a:rPr lang="ja-JP" altLang="en-US" dirty="0"/>
              <a:t> </a:t>
            </a:r>
            <a:r>
              <a:rPr lang="en-US" altLang="ja-JP" dirty="0"/>
              <a:t>speech</a:t>
            </a:r>
            <a:r>
              <a:rPr lang="ja-JP" altLang="en-US" dirty="0"/>
              <a:t> </a:t>
            </a:r>
            <a:r>
              <a:rPr lang="en-US" altLang="ja-JP" dirty="0"/>
              <a:t>recognition</a:t>
            </a:r>
          </a:p>
          <a:p>
            <a:pPr lvl="1">
              <a:lnSpc>
                <a:spcPct val="120000"/>
              </a:lnSpc>
            </a:pPr>
            <a:r>
              <a:rPr lang="en-US" altLang="ja-JP" dirty="0"/>
              <a:t>Multi-task</a:t>
            </a:r>
            <a:r>
              <a:rPr lang="ja-JP" altLang="en-US" dirty="0"/>
              <a:t> </a:t>
            </a:r>
            <a:r>
              <a:rPr lang="en-US" altLang="ja-JP" dirty="0"/>
              <a:t>CTC/attention learning (ICASSP’17)</a:t>
            </a:r>
          </a:p>
          <a:p>
            <a:pPr lvl="1">
              <a:lnSpc>
                <a:spcPct val="120000"/>
              </a:lnSpc>
            </a:pPr>
            <a:r>
              <a:rPr lang="en-US" altLang="ja-JP" dirty="0"/>
              <a:t>Joint CTC/attention decoding (ACL’17)</a:t>
            </a:r>
          </a:p>
          <a:p>
            <a:pPr>
              <a:lnSpc>
                <a:spcPct val="120000"/>
              </a:lnSpc>
            </a:pPr>
            <a:r>
              <a:rPr lang="en-US" altLang="ja-JP" dirty="0"/>
              <a:t>Extensions in adverse environments</a:t>
            </a:r>
          </a:p>
          <a:p>
            <a:pPr lvl="1">
              <a:lnSpc>
                <a:spcPct val="120000"/>
              </a:lnSpc>
            </a:pPr>
            <a:r>
              <a:rPr lang="en-US" altLang="ja-JP" dirty="0"/>
              <a:t>Multichannel end-to-end</a:t>
            </a:r>
            <a:r>
              <a:rPr lang="ja-JP" altLang="en-US"/>
              <a:t> </a:t>
            </a:r>
            <a:r>
              <a:rPr lang="en-US" altLang="ja-JP" dirty="0"/>
              <a:t>speech</a:t>
            </a:r>
            <a:r>
              <a:rPr lang="ja-JP" altLang="en-US"/>
              <a:t> </a:t>
            </a:r>
            <a:r>
              <a:rPr lang="en-US" altLang="ja-JP" dirty="0"/>
              <a:t>recognition (ICML’17, MLSP’17) </a:t>
            </a:r>
          </a:p>
          <a:p>
            <a:pPr lvl="1">
              <a:lnSpc>
                <a:spcPct val="120000"/>
              </a:lnSpc>
            </a:pPr>
            <a:r>
              <a:rPr lang="en-US" altLang="ja-JP" dirty="0"/>
              <a:t>Multi-lingual</a:t>
            </a:r>
            <a:r>
              <a:rPr lang="ja-JP" altLang="en-US"/>
              <a:t> </a:t>
            </a:r>
            <a:r>
              <a:rPr lang="en-US" altLang="ja-JP" dirty="0"/>
              <a:t>end-to-end</a:t>
            </a:r>
            <a:r>
              <a:rPr lang="ja-JP" altLang="en-US" dirty="0"/>
              <a:t> </a:t>
            </a:r>
            <a:r>
              <a:rPr lang="en-US" altLang="ja-JP" dirty="0"/>
              <a:t>speech</a:t>
            </a:r>
            <a:r>
              <a:rPr lang="ja-JP" altLang="en-US" dirty="0"/>
              <a:t> </a:t>
            </a:r>
            <a:r>
              <a:rPr lang="en-US" altLang="ja-JP" dirty="0"/>
              <a:t>recognition (ASRU’17, ICASSP’18)</a:t>
            </a:r>
          </a:p>
          <a:p>
            <a:pPr lvl="1">
              <a:lnSpc>
                <a:spcPct val="120000"/>
              </a:lnSpc>
            </a:pPr>
            <a:r>
              <a:rPr lang="en-US" altLang="ja-JP" dirty="0"/>
              <a:t>Multi-speaker end-to-end speech recognition (ICASSP’18</a:t>
            </a:r>
            <a:r>
              <a:rPr lang="ja-JP" altLang="en-US" dirty="0"/>
              <a:t>, </a:t>
            </a:r>
            <a:r>
              <a:rPr lang="en-US" altLang="ja-JP" dirty="0"/>
              <a:t>ACL’18)</a:t>
            </a:r>
          </a:p>
          <a:p>
            <a:pPr>
              <a:lnSpc>
                <a:spcPct val="120000"/>
              </a:lnSpc>
            </a:pPr>
            <a:r>
              <a:rPr lang="en-US" altLang="ja-JP" dirty="0"/>
              <a:t>Open source project</a:t>
            </a:r>
          </a:p>
          <a:p>
            <a:pPr lvl="1">
              <a:lnSpc>
                <a:spcPct val="120000"/>
              </a:lnSpc>
            </a:pPr>
            <a:r>
              <a:rPr lang="en-US" altLang="ja-JP" dirty="0"/>
              <a:t>ESPnet: End-to-end speech processing toolkit (Interspeech’18)</a:t>
            </a:r>
          </a:p>
          <a:p>
            <a:pPr>
              <a:lnSpc>
                <a:spcPct val="120000"/>
              </a:lnSpc>
            </a:pPr>
            <a:endParaRPr lang="en-US" altLang="ja-JP" dirty="0"/>
          </a:p>
          <a:p>
            <a:pPr>
              <a:lnSpc>
                <a:spcPct val="120000"/>
              </a:lnSpc>
            </a:pPr>
            <a:endParaRPr lang="en-US" altLang="ja-JP" dirty="0"/>
          </a:p>
        </p:txBody>
      </p:sp>
    </p:spTree>
    <p:extLst>
      <p:ext uri="{BB962C8B-B14F-4D97-AF65-F5344CB8AC3E}">
        <p14:creationId xmlns:p14="http://schemas.microsoft.com/office/powerpoint/2010/main" val="2034160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792D-7477-514F-A28B-7D18D54F65B3}"/>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2CC07D9A-799E-504E-A180-73778710D4A4}"/>
              </a:ext>
            </a:extLst>
          </p:cNvPr>
          <p:cNvSpPr>
            <a:spLocks noGrp="1"/>
          </p:cNvSpPr>
          <p:nvPr>
            <p:ph idx="1"/>
          </p:nvPr>
        </p:nvSpPr>
        <p:spPr/>
        <p:txBody>
          <a:bodyPr>
            <a:normAutofit/>
          </a:bodyPr>
          <a:lstStyle/>
          <a:p>
            <a:r>
              <a:rPr lang="en-US" sz="2800" dirty="0"/>
              <a:t>Can you recognize the following speech?</a:t>
            </a:r>
          </a:p>
          <a:p>
            <a:pPr lvl="1"/>
            <a:r>
              <a:rPr lang="en-US" sz="2400" dirty="0"/>
              <a:t>Noisy speech recognition</a:t>
            </a:r>
          </a:p>
          <a:p>
            <a:pPr lvl="1"/>
            <a:endParaRPr lang="en-US" sz="2400" dirty="0"/>
          </a:p>
          <a:p>
            <a:pPr lvl="1"/>
            <a:r>
              <a:rPr lang="en-US" sz="2400" dirty="0"/>
              <a:t>Multilingual code-switching situation</a:t>
            </a:r>
          </a:p>
          <a:p>
            <a:pPr lvl="1"/>
            <a:endParaRPr lang="en-US" sz="2400" dirty="0"/>
          </a:p>
          <a:p>
            <a:pPr lvl="1"/>
            <a:r>
              <a:rPr lang="en-US" sz="2400" dirty="0" err="1"/>
              <a:t>Multispeaker</a:t>
            </a:r>
            <a:r>
              <a:rPr lang="en-US" sz="2400" dirty="0"/>
              <a:t> situation</a:t>
            </a:r>
          </a:p>
          <a:p>
            <a:pPr lvl="1"/>
            <a:endParaRPr lang="en-US" sz="2400" dirty="0"/>
          </a:p>
          <a:p>
            <a:pPr lvl="1"/>
            <a:r>
              <a:rPr lang="en-US" sz="2400" dirty="0" err="1"/>
              <a:t>Multispeaker</a:t>
            </a:r>
            <a:r>
              <a:rPr lang="en-US" sz="2400" dirty="0"/>
              <a:t> multilingual code-switching </a:t>
            </a:r>
          </a:p>
        </p:txBody>
      </p:sp>
      <p:pic>
        <p:nvPicPr>
          <p:cNvPr id="6" name="176.wav">
            <a:hlinkClick r:id="" action="ppaction://media"/>
            <a:extLst>
              <a:ext uri="{FF2B5EF4-FFF2-40B4-BE49-F238E27FC236}">
                <a16:creationId xmlns:a16="http://schemas.microsoft.com/office/drawing/2014/main" id="{2B279A8F-245B-4C4F-9079-B2CCB59857C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971801" y="5387897"/>
            <a:ext cx="258983" cy="258983"/>
          </a:xfrm>
          <a:prstGeom prst="rect">
            <a:avLst/>
          </a:prstGeom>
        </p:spPr>
      </p:pic>
      <p:pic>
        <p:nvPicPr>
          <p:cNvPr id="7" name="142.wav">
            <a:hlinkClick r:id="" action="ppaction://media"/>
            <a:extLst>
              <a:ext uri="{FF2B5EF4-FFF2-40B4-BE49-F238E27FC236}">
                <a16:creationId xmlns:a16="http://schemas.microsoft.com/office/drawing/2014/main" id="{1C3757FD-D172-854C-ADD3-706848D66B2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958851" y="3546394"/>
            <a:ext cx="284881" cy="284881"/>
          </a:xfrm>
          <a:prstGeom prst="rect">
            <a:avLst/>
          </a:prstGeom>
        </p:spPr>
      </p:pic>
      <p:pic>
        <p:nvPicPr>
          <p:cNvPr id="8" name="005.wav">
            <a:hlinkClick r:id="" action="ppaction://media"/>
            <a:extLst>
              <a:ext uri="{FF2B5EF4-FFF2-40B4-BE49-F238E27FC236}">
                <a16:creationId xmlns:a16="http://schemas.microsoft.com/office/drawing/2014/main" id="{B26ABE70-0705-2F4B-9F45-88B1AA44CA0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980766" y="4505245"/>
            <a:ext cx="284881" cy="284881"/>
          </a:xfrm>
          <a:prstGeom prst="rect">
            <a:avLst/>
          </a:prstGeom>
        </p:spPr>
      </p:pic>
      <p:pic>
        <p:nvPicPr>
          <p:cNvPr id="10" name="noisy.wav">
            <a:hlinkClick r:id="" action="ppaction://media"/>
            <a:extLst>
              <a:ext uri="{FF2B5EF4-FFF2-40B4-BE49-F238E27FC236}">
                <a16:creationId xmlns:a16="http://schemas.microsoft.com/office/drawing/2014/main" id="{F760A61B-9E43-F446-9CF2-01044C05DD8F}"/>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2920006" y="2567860"/>
            <a:ext cx="406400" cy="406400"/>
          </a:xfrm>
          <a:prstGeom prst="rect">
            <a:avLst/>
          </a:prstGeom>
        </p:spPr>
      </p:pic>
    </p:spTree>
    <p:extLst>
      <p:ext uri="{BB962C8B-B14F-4D97-AF65-F5344CB8AC3E}">
        <p14:creationId xmlns:p14="http://schemas.microsoft.com/office/powerpoint/2010/main" val="36690286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audio>
              <p:cMediaNode vol="86792">
                <p:cTn id="3" fill="hold" display="0">
                  <p:stCondLst>
                    <p:cond delay="indefinite"/>
                  </p:stCondLst>
                  <p:endCondLst>
                    <p:cond evt="onStopAudio" delay="0">
                      <p:tgtEl>
                        <p:sldTgt/>
                      </p:tgtEl>
                    </p:cond>
                  </p:endCondLst>
                </p:cTn>
                <p:tgtEl>
                  <p:spTgt spid="7"/>
                </p:tgtEl>
              </p:cMediaNode>
            </p:audio>
            <p:audio>
              <p:cMediaNode vol="80000">
                <p:cTn id="4" fill="hold" display="0">
                  <p:stCondLst>
                    <p:cond delay="indefinite"/>
                  </p:stCondLst>
                  <p:endCondLst>
                    <p:cond evt="onStopAudio" delay="0">
                      <p:tgtEl>
                        <p:sldTgt/>
                      </p:tgtEl>
                    </p:cond>
                  </p:endCondLst>
                </p:cTn>
                <p:tgtEl>
                  <p:spTgt spid="8"/>
                </p:tgtEl>
              </p:cMediaNode>
            </p:audio>
            <p:audio>
              <p:cMediaNode vol="80000">
                <p:cTn id="5"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Automatic Speech Recognition (ASR)</a:t>
            </a:r>
          </a:p>
        </p:txBody>
      </p:sp>
      <p:pic>
        <p:nvPicPr>
          <p:cNvPr id="7" name="Content Placeholder 6"/>
          <p:cNvPicPr>
            <a:picLocks noGrp="1" noChangeAspect="1"/>
          </p:cNvPicPr>
          <p:nvPr>
            <p:ph idx="1"/>
          </p:nvPr>
        </p:nvPicPr>
        <p:blipFill>
          <a:blip r:embed="rId3"/>
          <a:srcRect t="-9593" b="-9593"/>
          <a:stretch>
            <a:fillRect/>
          </a:stretch>
        </p:blipFill>
        <p:spPr>
          <a:xfrm>
            <a:off x="6629400" y="1808869"/>
            <a:ext cx="2209800" cy="1316883"/>
          </a:xfrm>
        </p:spPr>
      </p:pic>
      <p:pic>
        <p:nvPicPr>
          <p:cNvPr id="8" name="Picture 7"/>
          <p:cNvPicPr>
            <a:picLocks noChangeAspect="1"/>
          </p:cNvPicPr>
          <p:nvPr/>
        </p:nvPicPr>
        <p:blipFill>
          <a:blip r:embed="rId4"/>
          <a:stretch>
            <a:fillRect/>
          </a:stretch>
        </p:blipFill>
        <p:spPr>
          <a:xfrm>
            <a:off x="4876800" y="1828800"/>
            <a:ext cx="2057400" cy="1371600"/>
          </a:xfrm>
          <a:prstGeom prst="rect">
            <a:avLst/>
          </a:prstGeom>
        </p:spPr>
      </p:pic>
      <p:sp>
        <p:nvSpPr>
          <p:cNvPr id="12" name="Content Placeholder 2"/>
          <p:cNvSpPr txBox="1">
            <a:spLocks/>
          </p:cNvSpPr>
          <p:nvPr/>
        </p:nvSpPr>
        <p:spPr bwMode="auto">
          <a:xfrm>
            <a:off x="1752600" y="2514600"/>
            <a:ext cx="8153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prstClr val="black"/>
                </a:solidFill>
              </a:rPr>
              <a:t>Widely used in many</a:t>
            </a:r>
            <a:br>
              <a:rPr lang="en-US" dirty="0">
                <a:solidFill>
                  <a:prstClr val="black"/>
                </a:solidFill>
              </a:rPr>
            </a:br>
            <a:r>
              <a:rPr lang="en-US" altLang="ja-JP" dirty="0">
                <a:solidFill>
                  <a:prstClr val="black"/>
                </a:solidFill>
              </a:rPr>
              <a:t>applications</a:t>
            </a:r>
            <a:r>
              <a:rPr lang="en-US" dirty="0">
                <a:solidFill>
                  <a:prstClr val="black"/>
                </a:solidFill>
              </a:rPr>
              <a:t> …</a:t>
            </a:r>
            <a:br>
              <a:rPr lang="en-US" dirty="0">
                <a:solidFill>
                  <a:prstClr val="black"/>
                </a:solidFill>
              </a:rPr>
            </a:br>
            <a:endParaRPr lang="en-US" dirty="0">
              <a:solidFill>
                <a:prstClr val="black"/>
              </a:solidFill>
            </a:endParaRPr>
          </a:p>
        </p:txBody>
      </p:sp>
      <p:pic>
        <p:nvPicPr>
          <p:cNvPr id="3" name="Picture 2"/>
          <p:cNvPicPr>
            <a:picLocks noChangeAspect="1"/>
          </p:cNvPicPr>
          <p:nvPr/>
        </p:nvPicPr>
        <p:blipFill>
          <a:blip r:embed="rId5"/>
          <a:stretch>
            <a:fillRect/>
          </a:stretch>
        </p:blipFill>
        <p:spPr>
          <a:xfrm>
            <a:off x="9219372" y="2133601"/>
            <a:ext cx="1143828" cy="765325"/>
          </a:xfrm>
          <a:prstGeom prst="rect">
            <a:avLst/>
          </a:prstGeom>
        </p:spPr>
      </p:pic>
      <p:grpSp>
        <p:nvGrpSpPr>
          <p:cNvPr id="6" name="Group 5"/>
          <p:cNvGrpSpPr/>
          <p:nvPr/>
        </p:nvGrpSpPr>
        <p:grpSpPr>
          <a:xfrm>
            <a:off x="2362200" y="3810000"/>
            <a:ext cx="3886200" cy="2559376"/>
            <a:chOff x="838200" y="3810000"/>
            <a:chExt cx="3886200" cy="2559376"/>
          </a:xfrm>
        </p:grpSpPr>
        <p:sp>
          <p:nvSpPr>
            <p:cNvPr id="11" name="Rectangle 10"/>
            <p:cNvSpPr/>
            <p:nvPr/>
          </p:nvSpPr>
          <p:spPr>
            <a:xfrm>
              <a:off x="1676400" y="4114800"/>
              <a:ext cx="1131349"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prstClr val="white"/>
                  </a:solidFill>
                  <a:latin typeface="Calibri"/>
                </a:rPr>
                <a:t>Decoding</a:t>
              </a:r>
            </a:p>
          </p:txBody>
        </p:sp>
        <p:sp>
          <p:nvSpPr>
            <p:cNvPr id="13" name="Rectangle 12"/>
            <p:cNvSpPr/>
            <p:nvPr/>
          </p:nvSpPr>
          <p:spPr>
            <a:xfrm>
              <a:off x="3001809" y="4114800"/>
              <a:ext cx="990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Rescoring</a:t>
              </a:r>
            </a:p>
          </p:txBody>
        </p:sp>
        <p:sp>
          <p:nvSpPr>
            <p:cNvPr id="14" name="Can 13"/>
            <p:cNvSpPr/>
            <p:nvPr/>
          </p:nvSpPr>
          <p:spPr>
            <a:xfrm>
              <a:off x="1898994" y="4724400"/>
              <a:ext cx="914400" cy="4572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prstClr val="white"/>
                  </a:solidFill>
                  <a:latin typeface="Calibri"/>
                </a:rPr>
                <a:t>WFST</a:t>
              </a:r>
            </a:p>
          </p:txBody>
        </p:sp>
        <p:cxnSp>
          <p:nvCxnSpPr>
            <p:cNvPr id="15" name="Straight Arrow Connector 14"/>
            <p:cNvCxnSpPr>
              <a:endCxn id="11" idx="1"/>
            </p:cNvCxnSpPr>
            <p:nvPr/>
          </p:nvCxnSpPr>
          <p:spPr>
            <a:xfrm>
              <a:off x="1447800" y="4301067"/>
              <a:ext cx="228600" cy="42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1" idx="3"/>
              <a:endCxn id="13" idx="1"/>
            </p:cNvCxnSpPr>
            <p:nvPr/>
          </p:nvCxnSpPr>
          <p:spPr>
            <a:xfrm>
              <a:off x="2807749" y="4305300"/>
              <a:ext cx="1940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30" idx="1"/>
              <a:endCxn id="14" idx="3"/>
            </p:cNvCxnSpPr>
            <p:nvPr/>
          </p:nvCxnSpPr>
          <p:spPr>
            <a:xfrm flipH="1" flipV="1">
              <a:off x="2356194" y="5181600"/>
              <a:ext cx="387006"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1"/>
              <a:endCxn id="11" idx="2"/>
            </p:cNvCxnSpPr>
            <p:nvPr/>
          </p:nvCxnSpPr>
          <p:spPr>
            <a:xfrm flipH="1" flipV="1">
              <a:off x="2242075" y="4495800"/>
              <a:ext cx="114119"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29" idx="1"/>
              <a:endCxn id="14" idx="3"/>
            </p:cNvCxnSpPr>
            <p:nvPr/>
          </p:nvCxnSpPr>
          <p:spPr>
            <a:xfrm flipH="1" flipV="1">
              <a:off x="2356194" y="5181600"/>
              <a:ext cx="1491906"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28" idx="1"/>
              <a:endCxn id="14" idx="3"/>
            </p:cNvCxnSpPr>
            <p:nvPr/>
          </p:nvCxnSpPr>
          <p:spPr>
            <a:xfrm flipV="1">
              <a:off x="1676400" y="5181600"/>
              <a:ext cx="679794"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3" idx="3"/>
            </p:cNvCxnSpPr>
            <p:nvPr/>
          </p:nvCxnSpPr>
          <p:spPr>
            <a:xfrm flipV="1">
              <a:off x="3992409" y="4301067"/>
              <a:ext cx="304800" cy="42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8" idx="1"/>
            </p:cNvCxnSpPr>
            <p:nvPr/>
          </p:nvCxnSpPr>
          <p:spPr>
            <a:xfrm flipV="1">
              <a:off x="1676400" y="4495800"/>
              <a:ext cx="22860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914400" y="3886200"/>
              <a:ext cx="771365" cy="338554"/>
            </a:xfrm>
            <a:prstGeom prst="rect">
              <a:avLst/>
            </a:prstGeom>
            <a:noFill/>
          </p:spPr>
          <p:txBody>
            <a:bodyPr wrap="none" rtlCol="0">
              <a:spAutoFit/>
            </a:bodyPr>
            <a:lstStyle/>
            <a:p>
              <a:r>
                <a:rPr lang="en-US" sz="1600" dirty="0">
                  <a:solidFill>
                    <a:prstClr val="black"/>
                  </a:solidFill>
                  <a:latin typeface="Calibri"/>
                </a:rPr>
                <a:t>speech</a:t>
              </a:r>
            </a:p>
          </p:txBody>
        </p:sp>
        <p:sp>
          <p:nvSpPr>
            <p:cNvPr id="24" name="TextBox 23"/>
            <p:cNvSpPr txBox="1"/>
            <p:nvPr/>
          </p:nvSpPr>
          <p:spPr>
            <a:xfrm>
              <a:off x="3992409" y="3886200"/>
              <a:ext cx="696088" cy="338554"/>
            </a:xfrm>
            <a:prstGeom prst="rect">
              <a:avLst/>
            </a:prstGeom>
            <a:noFill/>
          </p:spPr>
          <p:txBody>
            <a:bodyPr wrap="none" rtlCol="0">
              <a:spAutoFit/>
            </a:bodyPr>
            <a:lstStyle/>
            <a:p>
              <a:r>
                <a:rPr lang="en-US" sz="1600" dirty="0">
                  <a:solidFill>
                    <a:prstClr val="black"/>
                  </a:solidFill>
                  <a:latin typeface="Calibri"/>
                </a:rPr>
                <a:t>words</a:t>
              </a:r>
            </a:p>
          </p:txBody>
        </p:sp>
        <p:sp>
          <p:nvSpPr>
            <p:cNvPr id="25" name="TextBox 24"/>
            <p:cNvSpPr txBox="1"/>
            <p:nvPr/>
          </p:nvSpPr>
          <p:spPr>
            <a:xfrm>
              <a:off x="2037906" y="6000044"/>
              <a:ext cx="1250535" cy="369332"/>
            </a:xfrm>
            <a:prstGeom prst="rect">
              <a:avLst/>
            </a:prstGeom>
            <a:noFill/>
          </p:spPr>
          <p:txBody>
            <a:bodyPr wrap="none" rtlCol="0">
              <a:spAutoFit/>
            </a:bodyPr>
            <a:lstStyle/>
            <a:p>
              <a:r>
                <a:rPr lang="en-US" dirty="0">
                  <a:solidFill>
                    <a:prstClr val="black"/>
                  </a:solidFill>
                  <a:latin typeface="Calibri"/>
                </a:rPr>
                <a:t>ASR</a:t>
              </a:r>
              <a:r>
                <a:rPr lang="ja-JP" altLang="en-US" dirty="0">
                  <a:solidFill>
                    <a:prstClr val="black"/>
                  </a:solidFill>
                  <a:latin typeface="Calibri"/>
                  <a:ea typeface="ＭＳ Ｐゴシック" panose="020B0600070205080204" pitchFamily="34" charset="-128"/>
                </a:rPr>
                <a:t> </a:t>
              </a:r>
              <a:r>
                <a:rPr lang="en-US" altLang="ja-JP" dirty="0">
                  <a:solidFill>
                    <a:prstClr val="black"/>
                  </a:solidFill>
                  <a:latin typeface="Calibri"/>
                  <a:ea typeface="ＭＳ Ｐゴシック" panose="020B0600070205080204" pitchFamily="34" charset="-128"/>
                </a:rPr>
                <a:t>system</a:t>
              </a:r>
              <a:endParaRPr lang="en-US" dirty="0">
                <a:solidFill>
                  <a:prstClr val="black"/>
                </a:solidFill>
                <a:latin typeface="Calibri"/>
              </a:endParaRPr>
            </a:p>
          </p:txBody>
        </p:sp>
        <p:cxnSp>
          <p:nvCxnSpPr>
            <p:cNvPr id="26" name="Straight Arrow Connector 25"/>
            <p:cNvCxnSpPr>
              <a:stCxn id="29" idx="1"/>
              <a:endCxn id="13" idx="2"/>
            </p:cNvCxnSpPr>
            <p:nvPr/>
          </p:nvCxnSpPr>
          <p:spPr>
            <a:xfrm flipH="1" flipV="1">
              <a:off x="3497109" y="4495800"/>
              <a:ext cx="350991"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Rounded Rectangle 26"/>
            <p:cNvSpPr/>
            <p:nvPr/>
          </p:nvSpPr>
          <p:spPr>
            <a:xfrm>
              <a:off x="838200" y="3810000"/>
              <a:ext cx="3886200" cy="25146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Can 27"/>
            <p:cNvSpPr/>
            <p:nvPr/>
          </p:nvSpPr>
          <p:spPr>
            <a:xfrm>
              <a:off x="1219200" y="5410200"/>
              <a:ext cx="914400" cy="6096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Acoustic</a:t>
              </a:r>
              <a:br>
                <a:rPr lang="en-US" sz="1400" dirty="0">
                  <a:solidFill>
                    <a:prstClr val="white"/>
                  </a:solidFill>
                  <a:latin typeface="Calibri"/>
                </a:rPr>
              </a:br>
              <a:r>
                <a:rPr lang="en-US" sz="1400" dirty="0">
                  <a:solidFill>
                    <a:prstClr val="white"/>
                  </a:solidFill>
                  <a:latin typeface="Calibri"/>
                </a:rPr>
                <a:t>model</a:t>
              </a:r>
            </a:p>
          </p:txBody>
        </p:sp>
        <p:sp>
          <p:nvSpPr>
            <p:cNvPr id="29" name="Can 28"/>
            <p:cNvSpPr/>
            <p:nvPr/>
          </p:nvSpPr>
          <p:spPr>
            <a:xfrm>
              <a:off x="3352800" y="5410200"/>
              <a:ext cx="990600" cy="6096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Language</a:t>
              </a:r>
              <a:br>
                <a:rPr lang="en-US" sz="1400" dirty="0">
                  <a:solidFill>
                    <a:prstClr val="white"/>
                  </a:solidFill>
                  <a:latin typeface="Calibri"/>
                </a:rPr>
              </a:br>
              <a:r>
                <a:rPr lang="en-US" sz="1400" dirty="0">
                  <a:solidFill>
                    <a:prstClr val="white"/>
                  </a:solidFill>
                  <a:latin typeface="Calibri"/>
                </a:rPr>
                <a:t>model</a:t>
              </a:r>
            </a:p>
          </p:txBody>
        </p:sp>
        <p:sp>
          <p:nvSpPr>
            <p:cNvPr id="30" name="Can 29"/>
            <p:cNvSpPr/>
            <p:nvPr/>
          </p:nvSpPr>
          <p:spPr>
            <a:xfrm>
              <a:off x="2286000" y="5410200"/>
              <a:ext cx="914400" cy="6096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Lexicon</a:t>
              </a:r>
            </a:p>
          </p:txBody>
        </p:sp>
      </p:grpSp>
      <p:sp>
        <p:nvSpPr>
          <p:cNvPr id="31" name="Content Placeholder 2"/>
          <p:cNvSpPr txBox="1">
            <a:spLocks/>
          </p:cNvSpPr>
          <p:nvPr/>
        </p:nvSpPr>
        <p:spPr bwMode="auto">
          <a:xfrm>
            <a:off x="6400800" y="3733800"/>
            <a:ext cx="4038600" cy="273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ja-JP" sz="2000" dirty="0">
                <a:solidFill>
                  <a:prstClr val="black"/>
                </a:solidFill>
              </a:rPr>
              <a:t>Consist of an acoustic model, a pronunciation lexicon, a language model, and WFST-based decoding </a:t>
            </a:r>
          </a:p>
          <a:p>
            <a:r>
              <a:rPr lang="en-US" altLang="ja-JP" sz="2000" dirty="0">
                <a:solidFill>
                  <a:prstClr val="black"/>
                </a:solidFill>
              </a:rPr>
              <a:t>Require a lot of linguistic resources</a:t>
            </a:r>
          </a:p>
          <a:p>
            <a:r>
              <a:rPr lang="en-US" altLang="ja-JP" sz="2000" dirty="0">
                <a:solidFill>
                  <a:prstClr val="black"/>
                </a:solidFill>
              </a:rPr>
              <a:t>Difficult to build ASR systems for non-experts</a:t>
            </a:r>
          </a:p>
          <a:p>
            <a:pPr marL="0" indent="0">
              <a:buNone/>
            </a:pPr>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p:txBody>
      </p:sp>
    </p:spTree>
    <p:extLst>
      <p:ext uri="{BB962C8B-B14F-4D97-AF65-F5344CB8AC3E}">
        <p14:creationId xmlns:p14="http://schemas.microsoft.com/office/powerpoint/2010/main" val="247011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Automatic Speech Recognition (ASR)</a:t>
            </a:r>
          </a:p>
        </p:txBody>
      </p:sp>
      <p:pic>
        <p:nvPicPr>
          <p:cNvPr id="7" name="Content Placeholder 6"/>
          <p:cNvPicPr>
            <a:picLocks noGrp="1" noChangeAspect="1"/>
          </p:cNvPicPr>
          <p:nvPr>
            <p:ph idx="1"/>
          </p:nvPr>
        </p:nvPicPr>
        <p:blipFill>
          <a:blip r:embed="rId3"/>
          <a:srcRect t="-9593" b="-9593"/>
          <a:stretch>
            <a:fillRect/>
          </a:stretch>
        </p:blipFill>
        <p:spPr>
          <a:xfrm>
            <a:off x="6629400" y="1808869"/>
            <a:ext cx="2209800" cy="1316883"/>
          </a:xfrm>
        </p:spPr>
      </p:pic>
      <p:pic>
        <p:nvPicPr>
          <p:cNvPr id="8" name="Picture 7"/>
          <p:cNvPicPr>
            <a:picLocks noChangeAspect="1"/>
          </p:cNvPicPr>
          <p:nvPr/>
        </p:nvPicPr>
        <p:blipFill>
          <a:blip r:embed="rId4"/>
          <a:stretch>
            <a:fillRect/>
          </a:stretch>
        </p:blipFill>
        <p:spPr>
          <a:xfrm>
            <a:off x="4876800" y="1828800"/>
            <a:ext cx="2057400" cy="1371600"/>
          </a:xfrm>
          <a:prstGeom prst="rect">
            <a:avLst/>
          </a:prstGeom>
        </p:spPr>
      </p:pic>
      <p:sp>
        <p:nvSpPr>
          <p:cNvPr id="12" name="Content Placeholder 2"/>
          <p:cNvSpPr txBox="1">
            <a:spLocks/>
          </p:cNvSpPr>
          <p:nvPr/>
        </p:nvSpPr>
        <p:spPr bwMode="auto">
          <a:xfrm>
            <a:off x="1752600" y="2514600"/>
            <a:ext cx="8153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prstClr val="black"/>
                </a:solidFill>
              </a:rPr>
              <a:t>Widely used in many</a:t>
            </a:r>
            <a:br>
              <a:rPr lang="en-US" dirty="0">
                <a:solidFill>
                  <a:prstClr val="black"/>
                </a:solidFill>
              </a:rPr>
            </a:br>
            <a:r>
              <a:rPr lang="en-US" altLang="ja-JP" dirty="0">
                <a:solidFill>
                  <a:prstClr val="black"/>
                </a:solidFill>
              </a:rPr>
              <a:t>applications</a:t>
            </a:r>
            <a:r>
              <a:rPr lang="en-US" dirty="0">
                <a:solidFill>
                  <a:prstClr val="black"/>
                </a:solidFill>
              </a:rPr>
              <a:t> …</a:t>
            </a:r>
            <a:br>
              <a:rPr lang="en-US" dirty="0">
                <a:solidFill>
                  <a:prstClr val="black"/>
                </a:solidFill>
              </a:rPr>
            </a:br>
            <a:endParaRPr lang="en-US" dirty="0">
              <a:solidFill>
                <a:prstClr val="black"/>
              </a:solidFill>
            </a:endParaRPr>
          </a:p>
        </p:txBody>
      </p:sp>
      <p:pic>
        <p:nvPicPr>
          <p:cNvPr id="3" name="Picture 2"/>
          <p:cNvPicPr>
            <a:picLocks noChangeAspect="1"/>
          </p:cNvPicPr>
          <p:nvPr/>
        </p:nvPicPr>
        <p:blipFill>
          <a:blip r:embed="rId5"/>
          <a:stretch>
            <a:fillRect/>
          </a:stretch>
        </p:blipFill>
        <p:spPr>
          <a:xfrm>
            <a:off x="9219372" y="2133601"/>
            <a:ext cx="1143828" cy="765325"/>
          </a:xfrm>
          <a:prstGeom prst="rect">
            <a:avLst/>
          </a:prstGeom>
        </p:spPr>
      </p:pic>
      <p:grpSp>
        <p:nvGrpSpPr>
          <p:cNvPr id="6" name="Group 5"/>
          <p:cNvGrpSpPr/>
          <p:nvPr/>
        </p:nvGrpSpPr>
        <p:grpSpPr>
          <a:xfrm>
            <a:off x="2362200" y="3810000"/>
            <a:ext cx="3886200" cy="2559376"/>
            <a:chOff x="838200" y="3810000"/>
            <a:chExt cx="3886200" cy="2559376"/>
          </a:xfrm>
        </p:grpSpPr>
        <p:sp>
          <p:nvSpPr>
            <p:cNvPr id="11" name="Rectangle 10"/>
            <p:cNvSpPr/>
            <p:nvPr/>
          </p:nvSpPr>
          <p:spPr>
            <a:xfrm>
              <a:off x="1676400" y="4114800"/>
              <a:ext cx="1131349"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prstClr val="white"/>
                  </a:solidFill>
                  <a:latin typeface="Calibri"/>
                </a:rPr>
                <a:t>Decoding</a:t>
              </a:r>
            </a:p>
          </p:txBody>
        </p:sp>
        <p:sp>
          <p:nvSpPr>
            <p:cNvPr id="13" name="Rectangle 12"/>
            <p:cNvSpPr/>
            <p:nvPr/>
          </p:nvSpPr>
          <p:spPr>
            <a:xfrm>
              <a:off x="3001809" y="4114800"/>
              <a:ext cx="990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Rescoring</a:t>
              </a:r>
            </a:p>
          </p:txBody>
        </p:sp>
        <p:sp>
          <p:nvSpPr>
            <p:cNvPr id="14" name="Can 13"/>
            <p:cNvSpPr/>
            <p:nvPr/>
          </p:nvSpPr>
          <p:spPr>
            <a:xfrm>
              <a:off x="1898994" y="4724400"/>
              <a:ext cx="914400" cy="4572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prstClr val="white"/>
                  </a:solidFill>
                  <a:latin typeface="Calibri"/>
                </a:rPr>
                <a:t>WFST</a:t>
              </a:r>
            </a:p>
          </p:txBody>
        </p:sp>
        <p:cxnSp>
          <p:nvCxnSpPr>
            <p:cNvPr id="15" name="Straight Arrow Connector 14"/>
            <p:cNvCxnSpPr>
              <a:endCxn id="11" idx="1"/>
            </p:cNvCxnSpPr>
            <p:nvPr/>
          </p:nvCxnSpPr>
          <p:spPr>
            <a:xfrm>
              <a:off x="1447800" y="4301067"/>
              <a:ext cx="228600" cy="42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1" idx="3"/>
              <a:endCxn id="13" idx="1"/>
            </p:cNvCxnSpPr>
            <p:nvPr/>
          </p:nvCxnSpPr>
          <p:spPr>
            <a:xfrm>
              <a:off x="2807749" y="4305300"/>
              <a:ext cx="1940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30" idx="1"/>
              <a:endCxn id="14" idx="3"/>
            </p:cNvCxnSpPr>
            <p:nvPr/>
          </p:nvCxnSpPr>
          <p:spPr>
            <a:xfrm flipH="1" flipV="1">
              <a:off x="2356194" y="5181600"/>
              <a:ext cx="387006"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1"/>
              <a:endCxn id="11" idx="2"/>
            </p:cNvCxnSpPr>
            <p:nvPr/>
          </p:nvCxnSpPr>
          <p:spPr>
            <a:xfrm flipH="1" flipV="1">
              <a:off x="2242075" y="4495800"/>
              <a:ext cx="114119"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29" idx="1"/>
              <a:endCxn id="14" idx="3"/>
            </p:cNvCxnSpPr>
            <p:nvPr/>
          </p:nvCxnSpPr>
          <p:spPr>
            <a:xfrm flipH="1" flipV="1">
              <a:off x="2356194" y="5181600"/>
              <a:ext cx="1491906"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28" idx="1"/>
              <a:endCxn id="14" idx="3"/>
            </p:cNvCxnSpPr>
            <p:nvPr/>
          </p:nvCxnSpPr>
          <p:spPr>
            <a:xfrm flipV="1">
              <a:off x="1676400" y="5181600"/>
              <a:ext cx="679794"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3" idx="3"/>
            </p:cNvCxnSpPr>
            <p:nvPr/>
          </p:nvCxnSpPr>
          <p:spPr>
            <a:xfrm flipV="1">
              <a:off x="3992409" y="4301067"/>
              <a:ext cx="304800" cy="42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8" idx="1"/>
            </p:cNvCxnSpPr>
            <p:nvPr/>
          </p:nvCxnSpPr>
          <p:spPr>
            <a:xfrm flipV="1">
              <a:off x="1676400" y="4495800"/>
              <a:ext cx="22860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914400" y="3886200"/>
              <a:ext cx="771365" cy="338554"/>
            </a:xfrm>
            <a:prstGeom prst="rect">
              <a:avLst/>
            </a:prstGeom>
            <a:noFill/>
          </p:spPr>
          <p:txBody>
            <a:bodyPr wrap="none" rtlCol="0">
              <a:spAutoFit/>
            </a:bodyPr>
            <a:lstStyle/>
            <a:p>
              <a:r>
                <a:rPr lang="en-US" sz="1600" dirty="0">
                  <a:solidFill>
                    <a:prstClr val="black"/>
                  </a:solidFill>
                  <a:latin typeface="Calibri"/>
                </a:rPr>
                <a:t>speech</a:t>
              </a:r>
            </a:p>
          </p:txBody>
        </p:sp>
        <p:sp>
          <p:nvSpPr>
            <p:cNvPr id="24" name="TextBox 23"/>
            <p:cNvSpPr txBox="1"/>
            <p:nvPr/>
          </p:nvSpPr>
          <p:spPr>
            <a:xfrm>
              <a:off x="3992409" y="3886200"/>
              <a:ext cx="696088" cy="338554"/>
            </a:xfrm>
            <a:prstGeom prst="rect">
              <a:avLst/>
            </a:prstGeom>
            <a:noFill/>
          </p:spPr>
          <p:txBody>
            <a:bodyPr wrap="none" rtlCol="0">
              <a:spAutoFit/>
            </a:bodyPr>
            <a:lstStyle/>
            <a:p>
              <a:r>
                <a:rPr lang="en-US" sz="1600" dirty="0">
                  <a:solidFill>
                    <a:prstClr val="black"/>
                  </a:solidFill>
                  <a:latin typeface="Calibri"/>
                </a:rPr>
                <a:t>words</a:t>
              </a:r>
            </a:p>
          </p:txBody>
        </p:sp>
        <p:sp>
          <p:nvSpPr>
            <p:cNvPr id="25" name="TextBox 24"/>
            <p:cNvSpPr txBox="1"/>
            <p:nvPr/>
          </p:nvSpPr>
          <p:spPr>
            <a:xfrm>
              <a:off x="2037906" y="6000044"/>
              <a:ext cx="1250535" cy="369332"/>
            </a:xfrm>
            <a:prstGeom prst="rect">
              <a:avLst/>
            </a:prstGeom>
            <a:noFill/>
          </p:spPr>
          <p:txBody>
            <a:bodyPr wrap="none" rtlCol="0">
              <a:spAutoFit/>
            </a:bodyPr>
            <a:lstStyle/>
            <a:p>
              <a:r>
                <a:rPr lang="en-US" dirty="0">
                  <a:solidFill>
                    <a:prstClr val="black"/>
                  </a:solidFill>
                  <a:latin typeface="Calibri"/>
                </a:rPr>
                <a:t>ASR</a:t>
              </a:r>
              <a:r>
                <a:rPr lang="ja-JP" altLang="en-US" dirty="0">
                  <a:solidFill>
                    <a:prstClr val="black"/>
                  </a:solidFill>
                  <a:latin typeface="Calibri"/>
                  <a:ea typeface="ＭＳ Ｐゴシック" panose="020B0600070205080204" pitchFamily="34" charset="-128"/>
                </a:rPr>
                <a:t> </a:t>
              </a:r>
              <a:r>
                <a:rPr lang="en-US" altLang="ja-JP" dirty="0">
                  <a:solidFill>
                    <a:prstClr val="black"/>
                  </a:solidFill>
                  <a:latin typeface="Calibri"/>
                  <a:ea typeface="ＭＳ Ｐゴシック" panose="020B0600070205080204" pitchFamily="34" charset="-128"/>
                </a:rPr>
                <a:t>system</a:t>
              </a:r>
              <a:endParaRPr lang="en-US" dirty="0">
                <a:solidFill>
                  <a:prstClr val="black"/>
                </a:solidFill>
                <a:latin typeface="Calibri"/>
              </a:endParaRPr>
            </a:p>
          </p:txBody>
        </p:sp>
        <p:cxnSp>
          <p:nvCxnSpPr>
            <p:cNvPr id="26" name="Straight Arrow Connector 25"/>
            <p:cNvCxnSpPr>
              <a:stCxn id="29" idx="1"/>
              <a:endCxn id="13" idx="2"/>
            </p:cNvCxnSpPr>
            <p:nvPr/>
          </p:nvCxnSpPr>
          <p:spPr>
            <a:xfrm flipH="1" flipV="1">
              <a:off x="3497109" y="4495800"/>
              <a:ext cx="350991"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Rounded Rectangle 26"/>
            <p:cNvSpPr/>
            <p:nvPr/>
          </p:nvSpPr>
          <p:spPr>
            <a:xfrm>
              <a:off x="838200" y="3810000"/>
              <a:ext cx="3886200" cy="25146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Can 27"/>
            <p:cNvSpPr/>
            <p:nvPr/>
          </p:nvSpPr>
          <p:spPr>
            <a:xfrm>
              <a:off x="1219200" y="5410200"/>
              <a:ext cx="914400" cy="6096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Acoustic</a:t>
              </a:r>
              <a:br>
                <a:rPr lang="en-US" sz="1400" dirty="0">
                  <a:solidFill>
                    <a:prstClr val="white"/>
                  </a:solidFill>
                  <a:latin typeface="Calibri"/>
                </a:rPr>
              </a:br>
              <a:r>
                <a:rPr lang="en-US" sz="1400" dirty="0">
                  <a:solidFill>
                    <a:prstClr val="white"/>
                  </a:solidFill>
                  <a:latin typeface="Calibri"/>
                </a:rPr>
                <a:t>model</a:t>
              </a:r>
            </a:p>
          </p:txBody>
        </p:sp>
        <p:sp>
          <p:nvSpPr>
            <p:cNvPr id="29" name="Can 28"/>
            <p:cNvSpPr/>
            <p:nvPr/>
          </p:nvSpPr>
          <p:spPr>
            <a:xfrm>
              <a:off x="3352800" y="5410200"/>
              <a:ext cx="990600" cy="6096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Language</a:t>
              </a:r>
              <a:br>
                <a:rPr lang="en-US" sz="1400" dirty="0">
                  <a:solidFill>
                    <a:prstClr val="white"/>
                  </a:solidFill>
                  <a:latin typeface="Calibri"/>
                </a:rPr>
              </a:br>
              <a:r>
                <a:rPr lang="en-US" sz="1400" dirty="0">
                  <a:solidFill>
                    <a:prstClr val="white"/>
                  </a:solidFill>
                  <a:latin typeface="Calibri"/>
                </a:rPr>
                <a:t>model</a:t>
              </a:r>
            </a:p>
          </p:txBody>
        </p:sp>
        <p:sp>
          <p:nvSpPr>
            <p:cNvPr id="30" name="Can 29"/>
            <p:cNvSpPr/>
            <p:nvPr/>
          </p:nvSpPr>
          <p:spPr>
            <a:xfrm>
              <a:off x="2286000" y="5410200"/>
              <a:ext cx="914400" cy="6096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Calibri"/>
                </a:rPr>
                <a:t>Lexicon</a:t>
              </a:r>
            </a:p>
          </p:txBody>
        </p:sp>
      </p:grpSp>
      <p:sp>
        <p:nvSpPr>
          <p:cNvPr id="31" name="Content Placeholder 2"/>
          <p:cNvSpPr txBox="1">
            <a:spLocks/>
          </p:cNvSpPr>
          <p:nvPr/>
        </p:nvSpPr>
        <p:spPr bwMode="auto">
          <a:xfrm>
            <a:off x="6400800" y="3733800"/>
            <a:ext cx="4038600" cy="273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ja-JP" sz="2000" dirty="0">
                <a:solidFill>
                  <a:prstClr val="black"/>
                </a:solidFill>
              </a:rPr>
              <a:t>Consist of an acoustic model, a pronunciation lexicon, a language model, and WFST-based decoding </a:t>
            </a:r>
          </a:p>
          <a:p>
            <a:r>
              <a:rPr lang="en-US" altLang="ja-JP" sz="2000" dirty="0">
                <a:solidFill>
                  <a:prstClr val="black"/>
                </a:solidFill>
              </a:rPr>
              <a:t>Require a lot of linguistic resources</a:t>
            </a:r>
          </a:p>
          <a:p>
            <a:r>
              <a:rPr lang="en-US" altLang="ja-JP" sz="2000" dirty="0">
                <a:solidFill>
                  <a:prstClr val="black"/>
                </a:solidFill>
              </a:rPr>
              <a:t>Difficult to build ASR systems for non-experts</a:t>
            </a:r>
          </a:p>
          <a:p>
            <a:pPr marL="0" indent="0">
              <a:buNone/>
            </a:pPr>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a:p>
            <a:endParaRPr lang="en-US" sz="2000" dirty="0">
              <a:solidFill>
                <a:prstClr val="black"/>
              </a:solidFill>
            </a:endParaRPr>
          </a:p>
        </p:txBody>
      </p:sp>
      <p:grpSp>
        <p:nvGrpSpPr>
          <p:cNvPr id="32" name="Group 31"/>
          <p:cNvGrpSpPr/>
          <p:nvPr/>
        </p:nvGrpSpPr>
        <p:grpSpPr>
          <a:xfrm>
            <a:off x="1676400" y="1600200"/>
            <a:ext cx="4343400" cy="1981200"/>
            <a:chOff x="76200" y="1600200"/>
            <a:chExt cx="4343400" cy="1981200"/>
          </a:xfrm>
        </p:grpSpPr>
        <p:grpSp>
          <p:nvGrpSpPr>
            <p:cNvPr id="33" name="Group 32"/>
            <p:cNvGrpSpPr/>
            <p:nvPr/>
          </p:nvGrpSpPr>
          <p:grpSpPr>
            <a:xfrm>
              <a:off x="76200" y="1600200"/>
              <a:ext cx="4343400" cy="1981200"/>
              <a:chOff x="6019800" y="5334000"/>
              <a:chExt cx="4343400" cy="2133600"/>
            </a:xfrm>
          </p:grpSpPr>
          <p:sp>
            <p:nvSpPr>
              <p:cNvPr id="36" name="Rounded Rectangular Callout 35"/>
              <p:cNvSpPr/>
              <p:nvPr/>
            </p:nvSpPr>
            <p:spPr>
              <a:xfrm>
                <a:off x="6019800" y="5334000"/>
                <a:ext cx="4343400" cy="2133600"/>
              </a:xfrm>
              <a:prstGeom prst="wedgeRoundRectCallout">
                <a:avLst>
                  <a:gd name="adj1" fmla="val -20873"/>
                  <a:gd name="adj2" fmla="val 149503"/>
                  <a:gd name="adj3" fmla="val 16667"/>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TextBox 36"/>
              <p:cNvSpPr txBox="1"/>
              <p:nvPr/>
            </p:nvSpPr>
            <p:spPr>
              <a:xfrm>
                <a:off x="6172200" y="5345668"/>
                <a:ext cx="3588418" cy="364597"/>
              </a:xfrm>
              <a:prstGeom prst="rect">
                <a:avLst/>
              </a:prstGeom>
              <a:noFill/>
            </p:spPr>
            <p:txBody>
              <a:bodyPr wrap="none" rtlCol="0">
                <a:spAutoFit/>
              </a:bodyPr>
              <a:lstStyle/>
              <a:p>
                <a:r>
                  <a:rPr lang="en-US" sz="1600" b="1" dirty="0">
                    <a:solidFill>
                      <a:prstClr val="black"/>
                    </a:solidFill>
                    <a:latin typeface="Calibri"/>
                  </a:rPr>
                  <a:t>Speech data with </a:t>
                </a:r>
                <a:r>
                  <a:rPr lang="en-US" sz="1600" b="1" dirty="0">
                    <a:solidFill>
                      <a:srgbClr val="FF0000"/>
                    </a:solidFill>
                    <a:latin typeface="Calibri"/>
                  </a:rPr>
                  <a:t>phonetic</a:t>
                </a:r>
                <a:r>
                  <a:rPr lang="en-US" sz="1600" b="1" dirty="0">
                    <a:solidFill>
                      <a:prstClr val="black"/>
                    </a:solidFill>
                    <a:latin typeface="Calibri"/>
                  </a:rPr>
                  <a:t> transcription</a:t>
                </a:r>
              </a:p>
            </p:txBody>
          </p:sp>
        </p:grpSp>
        <p:sp>
          <p:nvSpPr>
            <p:cNvPr id="34" name="TextBox 33"/>
            <p:cNvSpPr txBox="1"/>
            <p:nvPr/>
          </p:nvSpPr>
          <p:spPr>
            <a:xfrm>
              <a:off x="228600" y="1981200"/>
              <a:ext cx="3982156" cy="1384995"/>
            </a:xfrm>
            <a:prstGeom prst="rect">
              <a:avLst/>
            </a:prstGeom>
            <a:solidFill>
              <a:schemeClr val="bg1"/>
            </a:solidFill>
            <a:ln>
              <a:solidFill>
                <a:srgbClr val="000000"/>
              </a:solidFill>
            </a:ln>
          </p:spPr>
          <p:txBody>
            <a:bodyPr wrap="square" rtlCol="0">
              <a:spAutoFit/>
            </a:bodyPr>
            <a:lstStyle/>
            <a:p>
              <a:pPr algn="ctr"/>
              <a:endParaRPr lang="en-US" altLang="ja-JP" sz="1400" dirty="0">
                <a:solidFill>
                  <a:prstClr val="black"/>
                </a:solidFill>
                <a:latin typeface="Calibri"/>
                <a:ea typeface="ＭＳ Ｐゴシック" panose="020B0600070205080204" pitchFamily="34" charset="-128"/>
              </a:endParaRPr>
            </a:p>
            <a:p>
              <a:pPr algn="ctr"/>
              <a:endParaRPr lang="en-US" altLang="ja-JP" sz="1400" dirty="0">
                <a:solidFill>
                  <a:prstClr val="black"/>
                </a:solidFill>
                <a:latin typeface="Calibri"/>
                <a:ea typeface="ＭＳ Ｐゴシック" panose="020B0600070205080204" pitchFamily="34" charset="-128"/>
              </a:endParaRPr>
            </a:p>
            <a:p>
              <a:pPr algn="ctr"/>
              <a:endParaRPr lang="en-US" altLang="ja-JP" sz="1400" dirty="0">
                <a:solidFill>
                  <a:prstClr val="black"/>
                </a:solidFill>
                <a:latin typeface="Calibri"/>
                <a:ea typeface="ＭＳ Ｐゴシック" panose="020B0600070205080204" pitchFamily="34" charset="-128"/>
              </a:endParaRPr>
            </a:p>
            <a:p>
              <a:pPr algn="ctr"/>
              <a:endParaRPr lang="en-US" altLang="ja-JP" sz="1400" dirty="0">
                <a:solidFill>
                  <a:prstClr val="black"/>
                </a:solidFill>
                <a:latin typeface="Calibri"/>
                <a:ea typeface="ＭＳ Ｐゴシック" panose="020B0600070205080204" pitchFamily="34" charset="-128"/>
              </a:endParaRPr>
            </a:p>
            <a:p>
              <a:pPr algn="ctr"/>
              <a:r>
                <a:rPr lang="en-US" altLang="ja-JP" sz="1400" dirty="0">
                  <a:solidFill>
                    <a:prstClr val="black"/>
                  </a:solidFill>
                  <a:latin typeface="Calibri"/>
                  <a:ea typeface="ＭＳ Ｐゴシック" panose="020B0600070205080204" pitchFamily="34" charset="-128"/>
                </a:rPr>
                <a:t>SIL HH AH L OW SIL DH IH S IH Z JH AA N SIL</a:t>
              </a:r>
            </a:p>
            <a:p>
              <a:pPr algn="ctr"/>
              <a:r>
                <a:rPr lang="en-US" altLang="ja-JP" sz="1400" dirty="0">
                  <a:solidFill>
                    <a:prstClr val="black"/>
                  </a:solidFill>
                  <a:latin typeface="Calibri"/>
                  <a:ea typeface="ＭＳ Ｐゴシック" panose="020B0600070205080204" pitchFamily="34" charset="-128"/>
                </a:rPr>
                <a:t>(Hello, this is John.)</a:t>
              </a:r>
            </a:p>
          </p:txBody>
        </p:sp>
        <p:pic>
          <p:nvPicPr>
            <p:cNvPr id="3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556" y="2163010"/>
              <a:ext cx="3886200" cy="53906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38" name="Group 37"/>
          <p:cNvGrpSpPr/>
          <p:nvPr/>
        </p:nvGrpSpPr>
        <p:grpSpPr>
          <a:xfrm>
            <a:off x="6629400" y="928512"/>
            <a:ext cx="3581400" cy="4253089"/>
            <a:chOff x="4953000" y="928511"/>
            <a:chExt cx="3581400" cy="4253089"/>
          </a:xfrm>
        </p:grpSpPr>
        <p:grpSp>
          <p:nvGrpSpPr>
            <p:cNvPr id="39" name="Group 38"/>
            <p:cNvGrpSpPr/>
            <p:nvPr/>
          </p:nvGrpSpPr>
          <p:grpSpPr>
            <a:xfrm>
              <a:off x="4953000" y="990600"/>
              <a:ext cx="3581400" cy="4191000"/>
              <a:chOff x="4953000" y="990600"/>
              <a:chExt cx="3581400" cy="4191000"/>
            </a:xfrm>
          </p:grpSpPr>
          <p:sp>
            <p:nvSpPr>
              <p:cNvPr id="41" name="Rounded Rectangular Callout 40"/>
              <p:cNvSpPr/>
              <p:nvPr/>
            </p:nvSpPr>
            <p:spPr>
              <a:xfrm>
                <a:off x="4953000" y="990600"/>
                <a:ext cx="3581400" cy="4191000"/>
              </a:xfrm>
              <a:prstGeom prst="wedgeRoundRectCallout">
                <a:avLst>
                  <a:gd name="adj1" fmla="val -108236"/>
                  <a:gd name="adj2" fmla="val 59316"/>
                  <a:gd name="adj3" fmla="val 16667"/>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TextBox 41"/>
              <p:cNvSpPr txBox="1"/>
              <p:nvPr/>
            </p:nvSpPr>
            <p:spPr>
              <a:xfrm>
                <a:off x="5219928" y="1271771"/>
                <a:ext cx="3059101" cy="3785651"/>
              </a:xfrm>
              <a:prstGeom prst="rect">
                <a:avLst/>
              </a:prstGeom>
              <a:solidFill>
                <a:srgbClr val="FFFFFF"/>
              </a:solidFill>
              <a:ln>
                <a:solidFill>
                  <a:srgbClr val="000000"/>
                </a:solidFill>
              </a:ln>
            </p:spPr>
            <p:txBody>
              <a:bodyPr wrap="none" rtlCol="0">
                <a:spAutoFit/>
              </a:bodyPr>
              <a:lstStyle/>
              <a:p>
                <a:r>
                  <a:rPr lang="en-US" sz="1200" dirty="0">
                    <a:solidFill>
                      <a:prstClr val="black"/>
                    </a:solidFill>
                    <a:latin typeface="Lucida Console"/>
                    <a:cs typeface="Lucida Console"/>
                  </a:rPr>
                  <a:t>A       AH</a:t>
                </a:r>
              </a:p>
              <a:p>
                <a:r>
                  <a:rPr lang="en-US" sz="1200" dirty="0">
                    <a:solidFill>
                      <a:prstClr val="black"/>
                    </a:solidFill>
                    <a:latin typeface="Lucida Console"/>
                    <a:cs typeface="Lucida Console"/>
                  </a:rPr>
                  <a:t>A'S     EY Z</a:t>
                </a:r>
              </a:p>
              <a:p>
                <a:r>
                  <a:rPr lang="en-US" sz="1200" dirty="0">
                    <a:solidFill>
                      <a:prstClr val="black"/>
                    </a:solidFill>
                    <a:latin typeface="Lucida Console"/>
                    <a:cs typeface="Lucida Console"/>
                  </a:rPr>
                  <a:t>A(2)    EY</a:t>
                </a:r>
              </a:p>
              <a:p>
                <a:r>
                  <a:rPr lang="en-US" sz="1200" dirty="0">
                    <a:solidFill>
                      <a:prstClr val="black"/>
                    </a:solidFill>
                    <a:latin typeface="Lucida Console"/>
                    <a:cs typeface="Lucida Console"/>
                  </a:rPr>
                  <a:t>A.      EY</a:t>
                </a:r>
              </a:p>
              <a:p>
                <a:r>
                  <a:rPr lang="en-US" sz="1200" dirty="0">
                    <a:solidFill>
                      <a:prstClr val="black"/>
                    </a:solidFill>
                    <a:latin typeface="Lucida Console"/>
                    <a:cs typeface="Lucida Console"/>
                  </a:rPr>
                  <a:t>A.'S    EY Z</a:t>
                </a:r>
              </a:p>
              <a:p>
                <a:r>
                  <a:rPr lang="en-US" sz="1200" dirty="0">
                    <a:solidFill>
                      <a:prstClr val="black"/>
                    </a:solidFill>
                    <a:latin typeface="Lucida Console"/>
                    <a:cs typeface="Lucida Console"/>
                  </a:rPr>
                  <a:t>A.S     EY Z</a:t>
                </a:r>
              </a:p>
              <a:p>
                <a:r>
                  <a:rPr lang="en-US" sz="1200" dirty="0">
                    <a:solidFill>
                      <a:prstClr val="black"/>
                    </a:solidFill>
                    <a:latin typeface="Lucida Console"/>
                    <a:cs typeface="Lucida Console"/>
                  </a:rPr>
                  <a:t>AAA     T R IH P AH L EY</a:t>
                </a:r>
              </a:p>
              <a:p>
                <a:r>
                  <a:rPr lang="en-US" sz="1200" dirty="0">
                    <a:solidFill>
                      <a:prstClr val="black"/>
                    </a:solidFill>
                    <a:latin typeface="Lucida Console"/>
                    <a:cs typeface="Lucida Console"/>
                  </a:rPr>
                  <a:t>AABERG  AA B ER G</a:t>
                </a:r>
              </a:p>
              <a:p>
                <a:r>
                  <a:rPr lang="en-US" sz="1200" dirty="0">
                    <a:solidFill>
                      <a:prstClr val="black"/>
                    </a:solidFill>
                    <a:latin typeface="Lucida Console"/>
                    <a:cs typeface="Lucida Console"/>
                  </a:rPr>
                  <a:t>AACHEN  AA K AH N</a:t>
                </a:r>
              </a:p>
              <a:p>
                <a:r>
                  <a:rPr lang="en-US" sz="1200" dirty="0">
                    <a:solidFill>
                      <a:prstClr val="black"/>
                    </a:solidFill>
                    <a:latin typeface="Lucida Console"/>
                    <a:cs typeface="Lucida Console"/>
                  </a:rPr>
                  <a:t>AACHENER        AA K AH N ER</a:t>
                </a:r>
              </a:p>
              <a:p>
                <a:r>
                  <a:rPr lang="en-US" sz="1200" dirty="0">
                    <a:solidFill>
                      <a:prstClr val="black"/>
                    </a:solidFill>
                    <a:latin typeface="Lucida Console"/>
                    <a:cs typeface="Lucida Console"/>
                  </a:rPr>
                  <a:t>AAKER   AA K ER</a:t>
                </a:r>
              </a:p>
              <a:p>
                <a:r>
                  <a:rPr lang="en-US" sz="1200" dirty="0">
                    <a:solidFill>
                      <a:prstClr val="black"/>
                    </a:solidFill>
                    <a:latin typeface="Lucida Console"/>
                    <a:cs typeface="Lucida Console"/>
                  </a:rPr>
                  <a:t>AALSETH AA L S EH TH</a:t>
                </a:r>
              </a:p>
              <a:p>
                <a:r>
                  <a:rPr lang="en-US" sz="1200" dirty="0">
                    <a:solidFill>
                      <a:prstClr val="black"/>
                    </a:solidFill>
                    <a:latin typeface="Lucida Console"/>
                    <a:cs typeface="Lucida Console"/>
                  </a:rPr>
                  <a:t>AAMODT  AA M AH T</a:t>
                </a:r>
              </a:p>
              <a:p>
                <a:r>
                  <a:rPr lang="en-US" sz="1200" dirty="0">
                    <a:solidFill>
                      <a:prstClr val="black"/>
                    </a:solidFill>
                    <a:latin typeface="Lucida Console"/>
                    <a:cs typeface="Lucida Console"/>
                  </a:rPr>
                  <a:t>AANCOR  AA N K AO R</a:t>
                </a:r>
              </a:p>
              <a:p>
                <a:r>
                  <a:rPr lang="en-US" sz="1200" dirty="0">
                    <a:solidFill>
                      <a:prstClr val="black"/>
                    </a:solidFill>
                    <a:latin typeface="Lucida Console"/>
                    <a:cs typeface="Lucida Console"/>
                  </a:rPr>
                  <a:t>AARDEMA AA R D EH M AH</a:t>
                </a:r>
              </a:p>
              <a:p>
                <a:r>
                  <a:rPr lang="en-US" sz="1200" dirty="0">
                    <a:solidFill>
                      <a:prstClr val="black"/>
                    </a:solidFill>
                    <a:latin typeface="Lucida Console"/>
                    <a:cs typeface="Lucida Console"/>
                  </a:rPr>
                  <a:t>AARDVARK        AA R D V AA R K</a:t>
                </a:r>
              </a:p>
              <a:p>
                <a:r>
                  <a:rPr lang="en-US" sz="1200" dirty="0">
                    <a:solidFill>
                      <a:prstClr val="black"/>
                    </a:solidFill>
                    <a:latin typeface="Lucida Console"/>
                    <a:cs typeface="Lucida Console"/>
                  </a:rPr>
                  <a:t>AARON   EH R AH N</a:t>
                </a:r>
              </a:p>
              <a:p>
                <a:r>
                  <a:rPr lang="en-US" sz="1200" dirty="0">
                    <a:solidFill>
                      <a:prstClr val="black"/>
                    </a:solidFill>
                    <a:latin typeface="Lucida Console"/>
                    <a:cs typeface="Lucida Console"/>
                  </a:rPr>
                  <a:t>AARON'S EH R AH N Z</a:t>
                </a:r>
              </a:p>
              <a:p>
                <a:r>
                  <a:rPr lang="en-US" sz="1200" dirty="0">
                    <a:solidFill>
                      <a:prstClr val="black"/>
                    </a:solidFill>
                    <a:latin typeface="Lucida Console"/>
                    <a:cs typeface="Lucida Console"/>
                  </a:rPr>
                  <a:t>AARONS  EH R AH N Z</a:t>
                </a:r>
              </a:p>
              <a:p>
                <a:r>
                  <a:rPr lang="en-US" sz="1200" dirty="0">
                    <a:solidFill>
                      <a:prstClr val="black"/>
                    </a:solidFill>
                    <a:latin typeface="Lucida Console"/>
                    <a:cs typeface="Lucida Console"/>
                  </a:rPr>
                  <a:t>…</a:t>
                </a:r>
              </a:p>
            </p:txBody>
          </p:sp>
          <p:sp>
            <p:nvSpPr>
              <p:cNvPr id="43" name="TextBox 42"/>
              <p:cNvSpPr txBox="1"/>
              <p:nvPr/>
            </p:nvSpPr>
            <p:spPr>
              <a:xfrm rot="20417718">
                <a:off x="6375768" y="4414326"/>
                <a:ext cx="2097562" cy="400110"/>
              </a:xfrm>
              <a:prstGeom prst="rect">
                <a:avLst/>
              </a:prstGeom>
              <a:noFill/>
            </p:spPr>
            <p:txBody>
              <a:bodyPr wrap="none" rtlCol="0">
                <a:spAutoFit/>
              </a:bodyPr>
              <a:lstStyle/>
              <a:p>
                <a:r>
                  <a:rPr lang="ja-JP" altLang="en-US" sz="2000" dirty="0">
                    <a:solidFill>
                      <a:srgbClr val="FF0000"/>
                    </a:solidFill>
                    <a:latin typeface="Calibri"/>
                    <a:ea typeface="ＭＳ Ｐゴシック" panose="020B0600070205080204" pitchFamily="34" charset="-128"/>
                  </a:rPr>
                  <a:t>１００</a:t>
                </a:r>
                <a:r>
                  <a:rPr lang="en-US" altLang="ja-JP" sz="2000" dirty="0">
                    <a:solidFill>
                      <a:srgbClr val="FF0000"/>
                    </a:solidFill>
                    <a:latin typeface="Calibri"/>
                    <a:ea typeface="ＭＳ Ｐゴシック" panose="020B0600070205080204" pitchFamily="34" charset="-128"/>
                  </a:rPr>
                  <a:t>K</a:t>
                </a:r>
                <a:r>
                  <a:rPr lang="en-US" sz="2000" dirty="0">
                    <a:solidFill>
                      <a:srgbClr val="FF0000"/>
                    </a:solidFill>
                    <a:latin typeface="Calibri"/>
                  </a:rPr>
                  <a:t>~1M words!</a:t>
                </a:r>
              </a:p>
            </p:txBody>
          </p:sp>
        </p:grpSp>
        <p:sp>
          <p:nvSpPr>
            <p:cNvPr id="40" name="TextBox 39"/>
            <p:cNvSpPr txBox="1"/>
            <p:nvPr/>
          </p:nvSpPr>
          <p:spPr>
            <a:xfrm>
              <a:off x="5486400" y="928511"/>
              <a:ext cx="2157450" cy="369332"/>
            </a:xfrm>
            <a:prstGeom prst="rect">
              <a:avLst/>
            </a:prstGeom>
            <a:noFill/>
          </p:spPr>
          <p:txBody>
            <a:bodyPr wrap="none" rtlCol="0">
              <a:spAutoFit/>
            </a:bodyPr>
            <a:lstStyle/>
            <a:p>
              <a:r>
                <a:rPr lang="en-US" b="1" dirty="0">
                  <a:solidFill>
                    <a:prstClr val="black"/>
                  </a:solidFill>
                  <a:latin typeface="Calibri"/>
                </a:rPr>
                <a:t>Pronunciation </a:t>
              </a:r>
              <a:r>
                <a:rPr lang="en-US" b="1" dirty="0" err="1">
                  <a:solidFill>
                    <a:prstClr val="black"/>
                  </a:solidFill>
                  <a:latin typeface="Calibri"/>
                </a:rPr>
                <a:t>lexion</a:t>
              </a:r>
              <a:endParaRPr lang="en-US" b="1" dirty="0">
                <a:solidFill>
                  <a:prstClr val="black"/>
                </a:solidFill>
                <a:latin typeface="Calibri"/>
              </a:endParaRPr>
            </a:p>
          </p:txBody>
        </p:sp>
      </p:grpSp>
      <p:grpSp>
        <p:nvGrpSpPr>
          <p:cNvPr id="44" name="Group 43"/>
          <p:cNvGrpSpPr/>
          <p:nvPr/>
        </p:nvGrpSpPr>
        <p:grpSpPr>
          <a:xfrm>
            <a:off x="6296378" y="4572000"/>
            <a:ext cx="4343400" cy="2133600"/>
            <a:chOff x="6400800" y="3581400"/>
            <a:chExt cx="4343400" cy="2133600"/>
          </a:xfrm>
        </p:grpSpPr>
        <p:grpSp>
          <p:nvGrpSpPr>
            <p:cNvPr id="45" name="Group 44"/>
            <p:cNvGrpSpPr/>
            <p:nvPr/>
          </p:nvGrpSpPr>
          <p:grpSpPr>
            <a:xfrm>
              <a:off x="6400800" y="3581400"/>
              <a:ext cx="4343400" cy="2133600"/>
              <a:chOff x="6324600" y="2133600"/>
              <a:chExt cx="4343400" cy="2133600"/>
            </a:xfrm>
          </p:grpSpPr>
          <p:grpSp>
            <p:nvGrpSpPr>
              <p:cNvPr id="47" name="Group 46"/>
              <p:cNvGrpSpPr/>
              <p:nvPr/>
            </p:nvGrpSpPr>
            <p:grpSpPr>
              <a:xfrm>
                <a:off x="6324600" y="2133600"/>
                <a:ext cx="4343400" cy="2133600"/>
                <a:chOff x="4800600" y="5334000"/>
                <a:chExt cx="4343400" cy="2133600"/>
              </a:xfrm>
            </p:grpSpPr>
            <p:sp>
              <p:nvSpPr>
                <p:cNvPr id="49" name="Rounded Rectangular Callout 48"/>
                <p:cNvSpPr/>
                <p:nvPr/>
              </p:nvSpPr>
              <p:spPr>
                <a:xfrm>
                  <a:off x="4800600" y="5334000"/>
                  <a:ext cx="4343400" cy="2133600"/>
                </a:xfrm>
                <a:prstGeom prst="wedgeRoundRectCallout">
                  <a:avLst>
                    <a:gd name="adj1" fmla="val -64083"/>
                    <a:gd name="adj2" fmla="val 1457"/>
                    <a:gd name="adj3" fmla="val 16667"/>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 name="TextBox 49"/>
                <p:cNvSpPr txBox="1"/>
                <p:nvPr/>
              </p:nvSpPr>
              <p:spPr>
                <a:xfrm>
                  <a:off x="6178823" y="5345668"/>
                  <a:ext cx="1267655" cy="369332"/>
                </a:xfrm>
                <a:prstGeom prst="rect">
                  <a:avLst/>
                </a:prstGeom>
                <a:noFill/>
              </p:spPr>
              <p:txBody>
                <a:bodyPr wrap="none" rtlCol="0">
                  <a:spAutoFit/>
                </a:bodyPr>
                <a:lstStyle/>
                <a:p>
                  <a:r>
                    <a:rPr lang="en-US" b="1" dirty="0">
                      <a:solidFill>
                        <a:prstClr val="black"/>
                      </a:solidFill>
                      <a:latin typeface="Calibri"/>
                    </a:rPr>
                    <a:t>Text corpus</a:t>
                  </a:r>
                </a:p>
              </p:txBody>
            </p:sp>
          </p:grpSp>
          <p:sp>
            <p:nvSpPr>
              <p:cNvPr id="48" name="TextBox 47"/>
              <p:cNvSpPr txBox="1"/>
              <p:nvPr/>
            </p:nvSpPr>
            <p:spPr>
              <a:xfrm>
                <a:off x="6533444" y="2506134"/>
                <a:ext cx="3975092" cy="1631216"/>
              </a:xfrm>
              <a:prstGeom prst="rect">
                <a:avLst/>
              </a:prstGeom>
              <a:solidFill>
                <a:schemeClr val="bg1"/>
              </a:solidFill>
              <a:ln>
                <a:solidFill>
                  <a:srgbClr val="000000"/>
                </a:solidFill>
              </a:ln>
            </p:spPr>
            <p:txBody>
              <a:bodyPr wrap="none" rtlCol="0">
                <a:spAutoFit/>
              </a:bodyPr>
              <a:lstStyle/>
              <a:p>
                <a:r>
                  <a:rPr lang="ja-JP" altLang="en-US" sz="1400" dirty="0">
                    <a:solidFill>
                      <a:prstClr val="black"/>
                    </a:solidFill>
                    <a:latin typeface="Calibri"/>
                    <a:ea typeface="ＭＳ Ｐゴシック" panose="020B0600070205080204" pitchFamily="34" charset="-128"/>
                  </a:rPr>
                  <a:t>こんにちは今日はいい天気ですね。</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でも天気予報によると、午後から雨に</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なるらしいですよ。</a:t>
                </a:r>
                <a:endParaRPr lang="en-US" altLang="ja-JP" sz="1400" dirty="0">
                  <a:solidFill>
                    <a:prstClr val="black"/>
                  </a:solidFill>
                  <a:latin typeface="Calibri"/>
                  <a:ea typeface="ＭＳ Ｐゴシック" panose="020B0600070205080204" pitchFamily="34" charset="-128"/>
                </a:endParaRPr>
              </a:p>
              <a:p>
                <a:r>
                  <a:rPr lang="en-US" altLang="ja-JP" sz="1400" dirty="0">
                    <a:solidFill>
                      <a:prstClr val="black"/>
                    </a:solidFill>
                    <a:latin typeface="Calibri"/>
                    <a:ea typeface="ＭＳ Ｐゴシック" panose="020B0600070205080204" pitchFamily="34" charset="-128"/>
                  </a:rPr>
                  <a:t>	</a:t>
                </a:r>
                <a:r>
                  <a:rPr lang="en-US" altLang="ja-JP" sz="1600" dirty="0">
                    <a:solidFill>
                      <a:prstClr val="black"/>
                    </a:solidFill>
                    <a:latin typeface="Calibri"/>
                    <a:ea typeface="ＭＳ Ｐゴシック" panose="020B0600070205080204" pitchFamily="34" charset="-128"/>
                  </a:rPr>
                  <a:t>↓</a:t>
                </a:r>
              </a:p>
              <a:p>
                <a:r>
                  <a:rPr lang="ja-JP" altLang="en-US" sz="1400" dirty="0">
                    <a:solidFill>
                      <a:prstClr val="black"/>
                    </a:solidFill>
                    <a:latin typeface="Calibri"/>
                    <a:ea typeface="ＭＳ Ｐゴシック" panose="020B0600070205080204" pitchFamily="34" charset="-128"/>
                  </a:rPr>
                  <a:t>こんにちは</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今日</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は</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いい</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天気</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です</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ね</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でも</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天気</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予報</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に</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よる</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と</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午後</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から</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雨</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に</a:t>
                </a:r>
                <a:endParaRPr lang="en-US" altLang="ja-JP" sz="1400" dirty="0">
                  <a:solidFill>
                    <a:prstClr val="black"/>
                  </a:solidFill>
                  <a:latin typeface="Calibri"/>
                  <a:ea typeface="ＭＳ Ｐゴシック" panose="020B0600070205080204" pitchFamily="34" charset="-128"/>
                </a:endParaRPr>
              </a:p>
              <a:p>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なる</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らしい</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です</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よ</a:t>
                </a:r>
                <a:r>
                  <a:rPr lang="en-US" altLang="ja-JP" sz="1400" dirty="0">
                    <a:solidFill>
                      <a:prstClr val="black"/>
                    </a:solidFill>
                    <a:latin typeface="Calibri"/>
                    <a:ea typeface="ＭＳ Ｐゴシック" panose="020B0600070205080204" pitchFamily="34" charset="-128"/>
                  </a:rPr>
                  <a:t>_</a:t>
                </a:r>
                <a:r>
                  <a:rPr lang="ja-JP" altLang="en-US" sz="1400" dirty="0">
                    <a:solidFill>
                      <a:prstClr val="black"/>
                    </a:solidFill>
                    <a:latin typeface="Calibri"/>
                    <a:ea typeface="ＭＳ Ｐゴシック" panose="020B0600070205080204" pitchFamily="34" charset="-128"/>
                  </a:rPr>
                  <a:t>。</a:t>
                </a:r>
                <a:endParaRPr lang="en-US" altLang="ja-JP" sz="1400" dirty="0">
                  <a:solidFill>
                    <a:prstClr val="black"/>
                  </a:solidFill>
                  <a:latin typeface="Calibri"/>
                  <a:ea typeface="ＭＳ Ｐゴシック" panose="020B0600070205080204" pitchFamily="34" charset="-128"/>
                </a:endParaRPr>
              </a:p>
            </p:txBody>
          </p:sp>
        </p:grpSp>
        <p:sp>
          <p:nvSpPr>
            <p:cNvPr id="46" name="TextBox 45"/>
            <p:cNvSpPr txBox="1"/>
            <p:nvPr/>
          </p:nvSpPr>
          <p:spPr>
            <a:xfrm>
              <a:off x="8137984" y="4513113"/>
              <a:ext cx="1967590" cy="369332"/>
            </a:xfrm>
            <a:prstGeom prst="rect">
              <a:avLst/>
            </a:prstGeom>
            <a:noFill/>
          </p:spPr>
          <p:txBody>
            <a:bodyPr wrap="none" rtlCol="0">
              <a:spAutoFit/>
            </a:bodyPr>
            <a:lstStyle/>
            <a:p>
              <a:r>
                <a:rPr lang="en-US" dirty="0">
                  <a:solidFill>
                    <a:srgbClr val="FF0000"/>
                  </a:solidFill>
                  <a:latin typeface="Calibri"/>
                </a:rPr>
                <a:t>Need tokenization!</a:t>
              </a:r>
            </a:p>
          </p:txBody>
        </p:sp>
      </p:grpSp>
    </p:spTree>
    <p:extLst>
      <p:ext uri="{BB962C8B-B14F-4D97-AF65-F5344CB8AC3E}">
        <p14:creationId xmlns:p14="http://schemas.microsoft.com/office/powerpoint/2010/main" val="308629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28">
            <a:extLst>
              <a:ext uri="{FF2B5EF4-FFF2-40B4-BE49-F238E27FC236}">
                <a16:creationId xmlns:a16="http://schemas.microsoft.com/office/drawing/2014/main" id="{3FCC729B-E528-40C3-82D3-BA4375575E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244091"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26">
            <a:extLst>
              <a:ext uri="{FF2B5EF4-FFF2-40B4-BE49-F238E27FC236}">
                <a16:creationId xmlns:a16="http://schemas.microsoft.com/office/drawing/2014/main" id="{58F1FB8D-1842-4A04-998D-6CF047AB27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589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1884046" y="1822844"/>
            <a:ext cx="2569467" cy="3211833"/>
          </a:xfrm>
          <a:prstGeom prst="rect">
            <a:avLst/>
          </a:prstGeom>
        </p:spPr>
      </p:pic>
      <p:sp>
        <p:nvSpPr>
          <p:cNvPr id="2" name="Title 1"/>
          <p:cNvSpPr>
            <a:spLocks noGrp="1"/>
          </p:cNvSpPr>
          <p:nvPr>
            <p:ph type="title"/>
          </p:nvPr>
        </p:nvSpPr>
        <p:spPr>
          <a:xfrm>
            <a:off x="4812029" y="365126"/>
            <a:ext cx="5373370" cy="1325563"/>
          </a:xfrm>
        </p:spPr>
        <p:txBody>
          <a:bodyPr>
            <a:normAutofit/>
          </a:bodyPr>
          <a:lstStyle/>
          <a:p>
            <a:pPr>
              <a:lnSpc>
                <a:spcPct val="90000"/>
              </a:lnSpc>
            </a:pPr>
            <a:r>
              <a:rPr lang="en-US" altLang="ja-JP" sz="3700">
                <a:solidFill>
                  <a:schemeClr val="bg1"/>
                </a:solidFill>
              </a:rPr>
              <a:t>Center for Language and Speech Processing (</a:t>
            </a:r>
            <a:r>
              <a:rPr lang="en-US" sz="3700">
                <a:solidFill>
                  <a:schemeClr val="bg1"/>
                </a:solidFill>
              </a:rPr>
              <a:t>CLSP)</a:t>
            </a:r>
          </a:p>
        </p:txBody>
      </p:sp>
      <p:sp>
        <p:nvSpPr>
          <p:cNvPr id="3" name="Content Placeholder 2"/>
          <p:cNvSpPr>
            <a:spLocks noGrp="1"/>
          </p:cNvSpPr>
          <p:nvPr>
            <p:ph idx="1"/>
          </p:nvPr>
        </p:nvSpPr>
        <p:spPr>
          <a:xfrm>
            <a:off x="4814637" y="2953062"/>
            <a:ext cx="5370763" cy="3223901"/>
          </a:xfrm>
        </p:spPr>
        <p:txBody>
          <a:bodyPr>
            <a:normAutofit fontScale="92500" lnSpcReduction="10000"/>
          </a:bodyPr>
          <a:lstStyle/>
          <a:p>
            <a:pPr marL="0" indent="0">
              <a:buNone/>
            </a:pPr>
            <a:r>
              <a:rPr lang="en-US" sz="2000" b="1" dirty="0">
                <a:solidFill>
                  <a:schemeClr val="bg1"/>
                </a:solidFill>
              </a:rPr>
              <a:t>Frederick </a:t>
            </a:r>
            <a:r>
              <a:rPr lang="en-US" sz="2000" b="1" dirty="0" err="1">
                <a:solidFill>
                  <a:schemeClr val="bg1"/>
                </a:solidFill>
              </a:rPr>
              <a:t>Jelinek</a:t>
            </a:r>
            <a:r>
              <a:rPr lang="en-US" sz="2000" dirty="0">
                <a:solidFill>
                  <a:schemeClr val="bg1"/>
                </a:solidFill>
              </a:rPr>
              <a:t> (1932 –2010)</a:t>
            </a:r>
          </a:p>
          <a:p>
            <a:pPr marL="0" indent="0">
              <a:buNone/>
            </a:pPr>
            <a:endParaRPr lang="en-US" sz="2000" dirty="0">
              <a:solidFill>
                <a:schemeClr val="bg1"/>
              </a:solidFill>
            </a:endParaRPr>
          </a:p>
          <a:p>
            <a:pPr marL="0" indent="0">
              <a:buNone/>
            </a:pPr>
            <a:r>
              <a:rPr lang="en-US" sz="2000" dirty="0">
                <a:solidFill>
                  <a:schemeClr val="bg1"/>
                </a:solidFill>
              </a:rPr>
              <a:t>Statistical speech recognition and machine translation</a:t>
            </a:r>
          </a:p>
          <a:p>
            <a:pPr marL="0" indent="0">
              <a:buNone/>
            </a:pPr>
            <a:r>
              <a:rPr lang="en-US" sz="2000" dirty="0">
                <a:solidFill>
                  <a:schemeClr val="bg1"/>
                </a:solidFill>
              </a:rPr>
              <a:t> "Every time I fire a linguist, the performance of the speech recognizer goes up”</a:t>
            </a:r>
          </a:p>
          <a:p>
            <a:pPr marL="0" indent="0">
              <a:buNone/>
            </a:pPr>
            <a:endParaRPr lang="en-US" sz="2000" dirty="0">
              <a:solidFill>
                <a:schemeClr val="bg1"/>
              </a:solidFill>
            </a:endParaRPr>
          </a:p>
          <a:p>
            <a:pPr marL="0" indent="0">
              <a:buNone/>
            </a:pPr>
            <a:r>
              <a:rPr lang="en-US" sz="2000" dirty="0">
                <a:solidFill>
                  <a:schemeClr val="bg1"/>
                </a:solidFill>
              </a:rPr>
              <a:t>1972 - 1993: IBM</a:t>
            </a:r>
          </a:p>
          <a:p>
            <a:pPr marL="0" indent="0">
              <a:buNone/>
            </a:pPr>
            <a:r>
              <a:rPr lang="en-US" altLang="ja-JP" sz="2000" dirty="0">
                <a:solidFill>
                  <a:schemeClr val="bg1"/>
                </a:solidFill>
              </a:rPr>
              <a:t>1993 - 2010: JHU and established CLSP, and Johns Hopkins Summer Workshop (now Jelinek workshop)</a:t>
            </a:r>
            <a:endParaRPr lang="en-US" sz="2000" dirty="0">
              <a:solidFill>
                <a:schemeClr val="bg1"/>
              </a:solidFill>
            </a:endParaRPr>
          </a:p>
        </p:txBody>
      </p:sp>
      <p:pic>
        <p:nvPicPr>
          <p:cNvPr id="8" name="Picture 7">
            <a:extLst>
              <a:ext uri="{FF2B5EF4-FFF2-40B4-BE49-F238E27FC236}">
                <a16:creationId xmlns:a16="http://schemas.microsoft.com/office/drawing/2014/main" id="{606E1874-6F70-B247-82AB-B70695657402}"/>
              </a:ext>
            </a:extLst>
          </p:cNvPr>
          <p:cNvPicPr>
            <a:picLocks noChangeAspect="1"/>
          </p:cNvPicPr>
          <p:nvPr/>
        </p:nvPicPr>
        <p:blipFill>
          <a:blip r:embed="rId3"/>
          <a:stretch>
            <a:fillRect/>
          </a:stretch>
        </p:blipFill>
        <p:spPr>
          <a:xfrm>
            <a:off x="4669880" y="365125"/>
            <a:ext cx="5823235" cy="2387525"/>
          </a:xfrm>
          <a:prstGeom prst="rect">
            <a:avLst/>
          </a:prstGeom>
        </p:spPr>
      </p:pic>
    </p:spTree>
    <p:extLst>
      <p:ext uri="{BB962C8B-B14F-4D97-AF65-F5344CB8AC3E}">
        <p14:creationId xmlns:p14="http://schemas.microsoft.com/office/powerpoint/2010/main" val="2799227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6DC7-DD92-D942-A3AC-9E9BD3B4BA86}"/>
              </a:ext>
            </a:extLst>
          </p:cNvPr>
          <p:cNvSpPr>
            <a:spLocks noGrp="1"/>
          </p:cNvSpPr>
          <p:nvPr>
            <p:ph type="title"/>
          </p:nvPr>
        </p:nvSpPr>
        <p:spPr/>
        <p:txBody>
          <a:bodyPr/>
          <a:lstStyle/>
          <a:p>
            <a:r>
              <a:rPr lang="en-US" dirty="0"/>
              <a:t>Speech recognition pipeline</a:t>
            </a:r>
          </a:p>
        </p:txBody>
      </p:sp>
      <p:sp>
        <p:nvSpPr>
          <p:cNvPr id="3" name="Content Placeholder 2">
            <a:extLst>
              <a:ext uri="{FF2B5EF4-FFF2-40B4-BE49-F238E27FC236}">
                <a16:creationId xmlns:a16="http://schemas.microsoft.com/office/drawing/2014/main" id="{55798C0D-CA1B-A743-8FB5-F42B727BF1A9}"/>
              </a:ext>
            </a:extLst>
          </p:cNvPr>
          <p:cNvSpPr>
            <a:spLocks noGrp="1"/>
          </p:cNvSpPr>
          <p:nvPr>
            <p:ph idx="1"/>
          </p:nvPr>
        </p:nvSpPr>
        <p:spPr/>
        <p:txBody>
          <a:bodyPr/>
          <a:lstStyle/>
          <a:p>
            <a:endParaRPr lang="en-US" dirty="0"/>
          </a:p>
        </p:txBody>
      </p:sp>
      <p:cxnSp>
        <p:nvCxnSpPr>
          <p:cNvPr id="4" name="Straight Arrow Connector 3">
            <a:extLst>
              <a:ext uri="{FF2B5EF4-FFF2-40B4-BE49-F238E27FC236}">
                <a16:creationId xmlns:a16="http://schemas.microsoft.com/office/drawing/2014/main" id="{2CE13F49-4FC0-4A44-9311-A4F2D647A6DB}"/>
              </a:ext>
            </a:extLst>
          </p:cNvPr>
          <p:cNvCxnSpPr/>
          <p:nvPr/>
        </p:nvCxnSpPr>
        <p:spPr>
          <a:xfrm>
            <a:off x="1561500" y="3161642"/>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D194B40D-1368-5347-8DC5-9D6ED9B05425}"/>
              </a:ext>
            </a:extLst>
          </p:cNvPr>
          <p:cNvGrpSpPr/>
          <p:nvPr/>
        </p:nvGrpSpPr>
        <p:grpSpPr>
          <a:xfrm rot="16200000">
            <a:off x="1462636" y="3103565"/>
            <a:ext cx="91440" cy="91440"/>
            <a:chOff x="2743200" y="685800"/>
            <a:chExt cx="914400" cy="914400"/>
          </a:xfrm>
        </p:grpSpPr>
        <p:sp>
          <p:nvSpPr>
            <p:cNvPr id="6" name="Oval 5">
              <a:extLst>
                <a:ext uri="{FF2B5EF4-FFF2-40B4-BE49-F238E27FC236}">
                  <a16:creationId xmlns:a16="http://schemas.microsoft.com/office/drawing/2014/main" id="{1544B5D6-4678-C742-B677-8B215FFECE06}"/>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7" name="Straight Connector 6">
              <a:extLst>
                <a:ext uri="{FF2B5EF4-FFF2-40B4-BE49-F238E27FC236}">
                  <a16:creationId xmlns:a16="http://schemas.microsoft.com/office/drawing/2014/main" id="{1270113D-4AA1-1E4D-B4E4-D5B061A19B87}"/>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sp>
        <p:nvSpPr>
          <p:cNvPr id="8" name="Rounded Rectangle 7">
            <a:extLst>
              <a:ext uri="{FF2B5EF4-FFF2-40B4-BE49-F238E27FC236}">
                <a16:creationId xmlns:a16="http://schemas.microsoft.com/office/drawing/2014/main" id="{77FE0C79-10C0-884F-9B4A-E40326F1ECCB}"/>
              </a:ext>
            </a:extLst>
          </p:cNvPr>
          <p:cNvSpPr/>
          <p:nvPr/>
        </p:nvSpPr>
        <p:spPr>
          <a:xfrm>
            <a:off x="2201820"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Feature extraction</a:t>
            </a:r>
          </a:p>
        </p:txBody>
      </p:sp>
      <p:cxnSp>
        <p:nvCxnSpPr>
          <p:cNvPr id="9" name="Straight Arrow Connector 8">
            <a:extLst>
              <a:ext uri="{FF2B5EF4-FFF2-40B4-BE49-F238E27FC236}">
                <a16:creationId xmlns:a16="http://schemas.microsoft.com/office/drawing/2014/main" id="{8D1AD45A-207E-2644-AB37-C9DF7D4ED7EB}"/>
              </a:ext>
            </a:extLst>
          </p:cNvPr>
          <p:cNvCxnSpPr/>
          <p:nvPr/>
        </p:nvCxnSpPr>
        <p:spPr>
          <a:xfrm>
            <a:off x="3535651" y="3103071"/>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86662AE6-1D58-9147-BE58-1039429792DF}"/>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1464816" y="3263104"/>
            <a:ext cx="630155" cy="721796"/>
          </a:xfrm>
          <a:prstGeom prst="rect">
            <a:avLst/>
          </a:prstGeom>
        </p:spPr>
      </p:pic>
      <p:sp>
        <p:nvSpPr>
          <p:cNvPr id="11" name="TextBox 10">
            <a:extLst>
              <a:ext uri="{FF2B5EF4-FFF2-40B4-BE49-F238E27FC236}">
                <a16:creationId xmlns:a16="http://schemas.microsoft.com/office/drawing/2014/main" id="{78E94131-3DCE-8D4A-A9CF-EC1525689F41}"/>
              </a:ext>
            </a:extLst>
          </p:cNvPr>
          <p:cNvSpPr txBox="1"/>
          <p:nvPr/>
        </p:nvSpPr>
        <p:spPr>
          <a:xfrm>
            <a:off x="8865216" y="2380837"/>
            <a:ext cx="23964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want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 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Johns Hopkins campus”</a:t>
            </a:r>
          </a:p>
        </p:txBody>
      </p:sp>
      <p:sp>
        <p:nvSpPr>
          <p:cNvPr id="12" name="Rounded Rectangle 11">
            <a:extLst>
              <a:ext uri="{FF2B5EF4-FFF2-40B4-BE49-F238E27FC236}">
                <a16:creationId xmlns:a16="http://schemas.microsoft.com/office/drawing/2014/main" id="{5C8347F8-52A5-3A4A-A021-59A31E17A95B}"/>
              </a:ext>
            </a:extLst>
          </p:cNvPr>
          <p:cNvSpPr/>
          <p:nvPr/>
        </p:nvSpPr>
        <p:spPr>
          <a:xfrm>
            <a:off x="3882341"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Acoustic modeling</a:t>
            </a:r>
          </a:p>
        </p:txBody>
      </p:sp>
      <p:cxnSp>
        <p:nvCxnSpPr>
          <p:cNvPr id="13" name="Straight Arrow Connector 12">
            <a:extLst>
              <a:ext uri="{FF2B5EF4-FFF2-40B4-BE49-F238E27FC236}">
                <a16:creationId xmlns:a16="http://schemas.microsoft.com/office/drawing/2014/main" id="{477106DF-465D-D44E-BBD7-03616748F043}"/>
              </a:ext>
            </a:extLst>
          </p:cNvPr>
          <p:cNvCxnSpPr/>
          <p:nvPr/>
        </p:nvCxnSpPr>
        <p:spPr>
          <a:xfrm>
            <a:off x="5206117" y="3103070"/>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Rounded Rectangle 13">
            <a:extLst>
              <a:ext uri="{FF2B5EF4-FFF2-40B4-BE49-F238E27FC236}">
                <a16:creationId xmlns:a16="http://schemas.microsoft.com/office/drawing/2014/main" id="{3C8947E6-FCAE-7D40-9E73-DA94A87F484E}"/>
              </a:ext>
            </a:extLst>
          </p:cNvPr>
          <p:cNvSpPr/>
          <p:nvPr/>
        </p:nvSpPr>
        <p:spPr>
          <a:xfrm>
            <a:off x="5570594"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Lexicon</a:t>
            </a:r>
          </a:p>
        </p:txBody>
      </p:sp>
      <p:cxnSp>
        <p:nvCxnSpPr>
          <p:cNvPr id="15" name="Straight Arrow Connector 14">
            <a:extLst>
              <a:ext uri="{FF2B5EF4-FFF2-40B4-BE49-F238E27FC236}">
                <a16:creationId xmlns:a16="http://schemas.microsoft.com/office/drawing/2014/main" id="{0CD2BA44-7950-E44E-8012-191E837ACC85}"/>
              </a:ext>
            </a:extLst>
          </p:cNvPr>
          <p:cNvCxnSpPr/>
          <p:nvPr/>
        </p:nvCxnSpPr>
        <p:spPr>
          <a:xfrm>
            <a:off x="6898847" y="3103069"/>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6" name="Rounded Rectangle 15">
            <a:extLst>
              <a:ext uri="{FF2B5EF4-FFF2-40B4-BE49-F238E27FC236}">
                <a16:creationId xmlns:a16="http://schemas.microsoft.com/office/drawing/2014/main" id="{B06BDE16-7FF8-CF41-9F1E-16ED833F7261}"/>
              </a:ext>
            </a:extLst>
          </p:cNvPr>
          <p:cNvSpPr/>
          <p:nvPr/>
        </p:nvSpPr>
        <p:spPr>
          <a:xfrm>
            <a:off x="7258847"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Language modeling</a:t>
            </a:r>
          </a:p>
        </p:txBody>
      </p:sp>
      <p:cxnSp>
        <p:nvCxnSpPr>
          <p:cNvPr id="17" name="Straight Arrow Connector 16">
            <a:extLst>
              <a:ext uri="{FF2B5EF4-FFF2-40B4-BE49-F238E27FC236}">
                <a16:creationId xmlns:a16="http://schemas.microsoft.com/office/drawing/2014/main" id="{74161ECF-81F3-F349-959C-C5CE1B376BC5}"/>
              </a:ext>
            </a:extLst>
          </p:cNvPr>
          <p:cNvCxnSpPr/>
          <p:nvPr/>
        </p:nvCxnSpPr>
        <p:spPr>
          <a:xfrm>
            <a:off x="8582623" y="309463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18" name="Group 17">
            <a:extLst>
              <a:ext uri="{FF2B5EF4-FFF2-40B4-BE49-F238E27FC236}">
                <a16:creationId xmlns:a16="http://schemas.microsoft.com/office/drawing/2014/main" id="{1AF22247-B498-C846-B84D-3F6A2F168590}"/>
              </a:ext>
            </a:extLst>
          </p:cNvPr>
          <p:cNvGrpSpPr/>
          <p:nvPr/>
        </p:nvGrpSpPr>
        <p:grpSpPr>
          <a:xfrm>
            <a:off x="3443046" y="3881140"/>
            <a:ext cx="165100" cy="1231900"/>
            <a:chOff x="10757831" y="3416300"/>
            <a:chExt cx="165100" cy="1231900"/>
          </a:xfrm>
        </p:grpSpPr>
        <p:sp>
          <p:nvSpPr>
            <p:cNvPr id="19" name="Rectangle 18">
              <a:extLst>
                <a:ext uri="{FF2B5EF4-FFF2-40B4-BE49-F238E27FC236}">
                  <a16:creationId xmlns:a16="http://schemas.microsoft.com/office/drawing/2014/main" id="{FDD2C900-7746-7C4A-B5D0-511A15B30A1C}"/>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9C4C43A-5FC4-3345-AF67-94FEDC3B2AB7}"/>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76F88C-AA53-5349-9637-28FE0EFAFA53}"/>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F88DBA0-593E-A440-9692-75BB381828F6}"/>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6BBAEEB-8776-FE43-A99A-0469FD911690}"/>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28AA29E-427A-B147-B8C9-78D8F93AED9B}"/>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424867B-2712-3149-B286-67FC7A0CB522}"/>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54A3600-5F0B-5142-8B4F-6A92B73B7E9D}"/>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D999E34C-9718-5D4D-A10D-9A6973D9E541}"/>
              </a:ext>
            </a:extLst>
          </p:cNvPr>
          <p:cNvGrpSpPr/>
          <p:nvPr/>
        </p:nvGrpSpPr>
        <p:grpSpPr>
          <a:xfrm>
            <a:off x="3658481" y="3881140"/>
            <a:ext cx="165100" cy="1231900"/>
            <a:chOff x="10757831" y="3416300"/>
            <a:chExt cx="165100" cy="1231900"/>
          </a:xfrm>
        </p:grpSpPr>
        <p:sp>
          <p:nvSpPr>
            <p:cNvPr id="28" name="Rectangle 27">
              <a:extLst>
                <a:ext uri="{FF2B5EF4-FFF2-40B4-BE49-F238E27FC236}">
                  <a16:creationId xmlns:a16="http://schemas.microsoft.com/office/drawing/2014/main" id="{A3B59240-E3A5-DA44-AF63-5774B8B2E2B2}"/>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4CB6F2B-54C3-9A47-8CB8-C4FA16F21974}"/>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20668BB-4D28-134B-8937-E9B33B33C796}"/>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8B87B49-C698-9345-AC94-83964B37664D}"/>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80F82C4-60FE-9646-A89D-F4AA31851F33}"/>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1C6D3EF-502A-A143-BD96-B6BC2257B663}"/>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25517F31-E472-5843-8C9E-C63B6904C49C}"/>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7C30358-4CBA-8D45-B630-27D2F6B601F2}"/>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C190AB8D-1257-1448-ABD7-C26DDE8BFD56}"/>
              </a:ext>
            </a:extLst>
          </p:cNvPr>
          <p:cNvGrpSpPr/>
          <p:nvPr/>
        </p:nvGrpSpPr>
        <p:grpSpPr>
          <a:xfrm>
            <a:off x="3873915" y="3881140"/>
            <a:ext cx="165100" cy="1231900"/>
            <a:chOff x="10757831" y="3416300"/>
            <a:chExt cx="165100" cy="1231900"/>
          </a:xfrm>
        </p:grpSpPr>
        <p:sp>
          <p:nvSpPr>
            <p:cNvPr id="37" name="Rectangle 36">
              <a:extLst>
                <a:ext uri="{FF2B5EF4-FFF2-40B4-BE49-F238E27FC236}">
                  <a16:creationId xmlns:a16="http://schemas.microsoft.com/office/drawing/2014/main" id="{BCE9F466-9CF5-0B4C-9D7E-8EC74315D8B8}"/>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CBEB5EF-2A00-1B45-8EC6-EE6369E84413}"/>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9C44E73-3F51-0C48-88FD-3714954E4BBA}"/>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03F59E6D-6FE3-C34B-91F9-49F4DF0AF531}"/>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039DC33-5BA7-B441-9A48-20C245AAE120}"/>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91AAFB5-20A9-1143-8778-6C54ABB26E23}"/>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781D386-3074-174E-9D08-2F4F8D8B0422}"/>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3602A5EE-61CF-A04B-8D9F-1A3287EB1E4C}"/>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C717723B-74E8-2B48-9B9F-4D5668AD37A7}"/>
              </a:ext>
            </a:extLst>
          </p:cNvPr>
          <p:cNvSpPr txBox="1"/>
          <p:nvPr/>
        </p:nvSpPr>
        <p:spPr>
          <a:xfrm>
            <a:off x="4670610" y="1638946"/>
            <a:ext cx="142539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 OW T UW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A9C706A1-73C1-6245-B868-011D52B6B1B2}"/>
              </a:ext>
            </a:extLst>
          </p:cNvPr>
          <p:cNvSpPr txBox="1"/>
          <p:nvPr/>
        </p:nvSpPr>
        <p:spPr>
          <a:xfrm>
            <a:off x="6366152" y="3654425"/>
            <a:ext cx="2092048" cy="175432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too”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too”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BBBD8BE3-67C6-8940-B490-F44CC0EBBD95}"/>
              </a:ext>
            </a:extLst>
          </p:cNvPr>
          <p:cNvSpPr txBox="1"/>
          <p:nvPr/>
        </p:nvSpPr>
        <p:spPr>
          <a:xfrm>
            <a:off x="4544229" y="2132981"/>
            <a:ext cx="170110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 OW Z T UW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5FB81BF4-ABD0-0444-86C8-BB79CE1181FA}"/>
                  </a:ext>
                </a:extLst>
              </p:cNvPr>
              <p:cNvSpPr txBox="1"/>
              <p:nvPr/>
            </p:nvSpPr>
            <p:spPr>
              <a:xfrm>
                <a:off x="4056948" y="5466426"/>
                <a:ext cx="9745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oMath>
                  </m:oMathPara>
                </a14:m>
                <a:endParaRPr lang="en-US" sz="2400" dirty="0"/>
              </a:p>
            </p:txBody>
          </p:sp>
        </mc:Choice>
        <mc:Fallback xmlns="">
          <p:sp>
            <p:nvSpPr>
              <p:cNvPr id="51" name="TextBox 50">
                <a:extLst>
                  <a:ext uri="{FF2B5EF4-FFF2-40B4-BE49-F238E27FC236}">
                    <a16:creationId xmlns:a16="http://schemas.microsoft.com/office/drawing/2014/main" id="{5FB81BF4-ABD0-0444-86C8-BB79CE1181FA}"/>
                  </a:ext>
                </a:extLst>
              </p:cNvPr>
              <p:cNvSpPr txBox="1">
                <a:spLocks noRot="1" noChangeAspect="1" noMove="1" noResize="1" noEditPoints="1" noAdjustHandles="1" noChangeArrowheads="1" noChangeShapeType="1" noTextEdit="1"/>
              </p:cNvSpPr>
              <p:nvPr/>
            </p:nvSpPr>
            <p:spPr>
              <a:xfrm>
                <a:off x="4056948" y="5466426"/>
                <a:ext cx="974562" cy="369332"/>
              </a:xfrm>
              <a:prstGeom prst="rect">
                <a:avLst/>
              </a:prstGeom>
              <a:blipFill>
                <a:blip r:embed="rId4"/>
                <a:stretch>
                  <a:fillRect l="-5128" r="-10256"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C1E774C-8D80-4F4A-8B5B-E90327BACCD2}"/>
                  </a:ext>
                </a:extLst>
              </p:cNvPr>
              <p:cNvSpPr txBox="1"/>
              <p:nvPr/>
            </p:nvSpPr>
            <p:spPr>
              <a:xfrm>
                <a:off x="5696438" y="5460096"/>
                <a:ext cx="10720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52" name="TextBox 51">
                <a:extLst>
                  <a:ext uri="{FF2B5EF4-FFF2-40B4-BE49-F238E27FC236}">
                    <a16:creationId xmlns:a16="http://schemas.microsoft.com/office/drawing/2014/main" id="{EC1E774C-8D80-4F4A-8B5B-E90327BACCD2}"/>
                  </a:ext>
                </a:extLst>
              </p:cNvPr>
              <p:cNvSpPr txBox="1">
                <a:spLocks noRot="1" noChangeAspect="1" noMove="1" noResize="1" noEditPoints="1" noAdjustHandles="1" noChangeArrowheads="1" noChangeShapeType="1" noTextEdit="1"/>
              </p:cNvSpPr>
              <p:nvPr/>
            </p:nvSpPr>
            <p:spPr>
              <a:xfrm>
                <a:off x="5696438" y="5460096"/>
                <a:ext cx="1072088" cy="369332"/>
              </a:xfrm>
              <a:prstGeom prst="rect">
                <a:avLst/>
              </a:prstGeom>
              <a:blipFill>
                <a:blip r:embed="rId5"/>
                <a:stretch>
                  <a:fillRect l="-5882" r="-8235"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79E6DF0-6BC1-F44C-969C-21B3120B208D}"/>
                  </a:ext>
                </a:extLst>
              </p:cNvPr>
              <p:cNvSpPr txBox="1"/>
              <p:nvPr/>
            </p:nvSpPr>
            <p:spPr>
              <a:xfrm>
                <a:off x="7518477" y="5473977"/>
                <a:ext cx="804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53" name="TextBox 52">
                <a:extLst>
                  <a:ext uri="{FF2B5EF4-FFF2-40B4-BE49-F238E27FC236}">
                    <a16:creationId xmlns:a16="http://schemas.microsoft.com/office/drawing/2014/main" id="{079E6DF0-6BC1-F44C-969C-21B3120B208D}"/>
                  </a:ext>
                </a:extLst>
              </p:cNvPr>
              <p:cNvSpPr txBox="1">
                <a:spLocks noRot="1" noChangeAspect="1" noMove="1" noResize="1" noEditPoints="1" noAdjustHandles="1" noChangeArrowheads="1" noChangeShapeType="1" noTextEdit="1"/>
              </p:cNvSpPr>
              <p:nvPr/>
            </p:nvSpPr>
            <p:spPr>
              <a:xfrm>
                <a:off x="7518477" y="5473977"/>
                <a:ext cx="804516" cy="369332"/>
              </a:xfrm>
              <a:prstGeom prst="rect">
                <a:avLst/>
              </a:prstGeom>
              <a:blipFill>
                <a:blip r:embed="rId6"/>
                <a:stretch>
                  <a:fillRect l="-7813" r="-12500" b="-33333"/>
                </a:stretch>
              </a:blipFill>
            </p:spPr>
            <p:txBody>
              <a:bodyPr/>
              <a:lstStyle/>
              <a:p>
                <a:r>
                  <a:rPr lang="en-US">
                    <a:noFill/>
                  </a:rPr>
                  <a:t> </a:t>
                </a:r>
              </a:p>
            </p:txBody>
          </p:sp>
        </mc:Fallback>
      </mc:AlternateContent>
    </p:spTree>
    <p:extLst>
      <p:ext uri="{BB962C8B-B14F-4D97-AF65-F5344CB8AC3E}">
        <p14:creationId xmlns:p14="http://schemas.microsoft.com/office/powerpoint/2010/main" val="2574855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6DC7-DD92-D942-A3AC-9E9BD3B4BA86}"/>
              </a:ext>
            </a:extLst>
          </p:cNvPr>
          <p:cNvSpPr>
            <a:spLocks noGrp="1"/>
          </p:cNvSpPr>
          <p:nvPr>
            <p:ph type="title"/>
          </p:nvPr>
        </p:nvSpPr>
        <p:spPr/>
        <p:txBody>
          <a:bodyPr/>
          <a:lstStyle/>
          <a:p>
            <a:r>
              <a:rPr lang="en-US" dirty="0"/>
              <a:t>Speech recognition pipeline</a:t>
            </a:r>
          </a:p>
        </p:txBody>
      </p:sp>
      <p:sp>
        <p:nvSpPr>
          <p:cNvPr id="3" name="Content Placeholder 2">
            <a:extLst>
              <a:ext uri="{FF2B5EF4-FFF2-40B4-BE49-F238E27FC236}">
                <a16:creationId xmlns:a16="http://schemas.microsoft.com/office/drawing/2014/main" id="{55798C0D-CA1B-A743-8FB5-F42B727BF1A9}"/>
              </a:ext>
            </a:extLst>
          </p:cNvPr>
          <p:cNvSpPr>
            <a:spLocks noGrp="1"/>
          </p:cNvSpPr>
          <p:nvPr>
            <p:ph idx="1"/>
          </p:nvPr>
        </p:nvSpPr>
        <p:spPr/>
        <p:txBody>
          <a:bodyPr/>
          <a:lstStyle/>
          <a:p>
            <a:pPr lvl="0"/>
            <a:endParaRPr lang="en-US" altLang="ja-JP" sz="2000" dirty="0">
              <a:solidFill>
                <a:prstClr val="black"/>
              </a:solidFill>
            </a:endParaRPr>
          </a:p>
          <a:p>
            <a:pPr lvl="0"/>
            <a:endParaRPr lang="en-US" altLang="ja-JP" sz="2000" dirty="0">
              <a:solidFill>
                <a:prstClr val="black"/>
              </a:solidFill>
            </a:endParaRPr>
          </a:p>
          <a:p>
            <a:pPr lvl="0"/>
            <a:endParaRPr lang="en-US" altLang="ja-JP" sz="2000" dirty="0">
              <a:solidFill>
                <a:prstClr val="black"/>
              </a:solidFill>
            </a:endParaRPr>
          </a:p>
          <a:p>
            <a:pPr lvl="0"/>
            <a:endParaRPr lang="en-US" altLang="ja-JP" sz="2000" dirty="0">
              <a:solidFill>
                <a:prstClr val="black"/>
              </a:solidFill>
            </a:endParaRPr>
          </a:p>
          <a:p>
            <a:pPr lvl="0"/>
            <a:endParaRPr lang="en-US" altLang="ja-JP" sz="2000" dirty="0">
              <a:solidFill>
                <a:prstClr val="black"/>
              </a:solidFill>
            </a:endParaRPr>
          </a:p>
          <a:p>
            <a:pPr lvl="0"/>
            <a:endParaRPr lang="en-US" altLang="ja-JP" sz="2000" dirty="0">
              <a:solidFill>
                <a:prstClr val="black"/>
              </a:solidFill>
            </a:endParaRPr>
          </a:p>
          <a:p>
            <a:pPr lvl="0"/>
            <a:endParaRPr lang="en-US" altLang="ja-JP" sz="2000" dirty="0">
              <a:solidFill>
                <a:prstClr val="black"/>
              </a:solidFill>
            </a:endParaRPr>
          </a:p>
          <a:p>
            <a:pPr lvl="0"/>
            <a:r>
              <a:rPr lang="en-US" altLang="ja-JP" sz="2000" dirty="0">
                <a:solidFill>
                  <a:prstClr val="black"/>
                </a:solidFill>
              </a:rPr>
              <a:t>Train a deep network that directly maps speech signal to the target letter/word sequence</a:t>
            </a:r>
          </a:p>
          <a:p>
            <a:pPr lvl="0"/>
            <a:r>
              <a:rPr lang="en-US" altLang="ja-JP" sz="2000" dirty="0">
                <a:solidFill>
                  <a:prstClr val="black"/>
                </a:solidFill>
              </a:rPr>
              <a:t>Greatly simplify the complicated model-building/decoding process</a:t>
            </a:r>
          </a:p>
          <a:p>
            <a:pPr lvl="0"/>
            <a:r>
              <a:rPr lang="en-US" altLang="ja-JP" sz="2000" dirty="0">
                <a:solidFill>
                  <a:prstClr val="black"/>
                </a:solidFill>
              </a:rPr>
              <a:t>Easy to build ASR systems for new tasks without expert knowledge</a:t>
            </a:r>
          </a:p>
          <a:p>
            <a:pPr lvl="0"/>
            <a:r>
              <a:rPr lang="en-US" altLang="ja-JP" sz="2000" dirty="0">
                <a:solidFill>
                  <a:prstClr val="black"/>
                </a:solidFill>
              </a:rPr>
              <a:t>Potential to outperform conventional ASR by optimizing</a:t>
            </a:r>
            <a:r>
              <a:rPr lang="ja-JP" altLang="en-US" sz="2000">
                <a:solidFill>
                  <a:prstClr val="black"/>
                </a:solidFill>
              </a:rPr>
              <a:t> </a:t>
            </a:r>
            <a:r>
              <a:rPr lang="en-US" altLang="ja-JP" sz="2000" dirty="0">
                <a:solidFill>
                  <a:prstClr val="black"/>
                </a:solidFill>
              </a:rPr>
              <a:t>the</a:t>
            </a:r>
            <a:r>
              <a:rPr lang="ja-JP" altLang="en-US" sz="2000">
                <a:solidFill>
                  <a:prstClr val="black"/>
                </a:solidFill>
              </a:rPr>
              <a:t> </a:t>
            </a:r>
            <a:r>
              <a:rPr lang="en-US" altLang="ja-JP" sz="2000" dirty="0">
                <a:solidFill>
                  <a:prstClr val="black"/>
                </a:solidFill>
              </a:rPr>
              <a:t>entire network with a single objective function</a:t>
            </a:r>
          </a:p>
          <a:p>
            <a:endParaRPr lang="en-US" dirty="0"/>
          </a:p>
        </p:txBody>
      </p:sp>
      <p:cxnSp>
        <p:nvCxnSpPr>
          <p:cNvPr id="4" name="Straight Arrow Connector 3">
            <a:extLst>
              <a:ext uri="{FF2B5EF4-FFF2-40B4-BE49-F238E27FC236}">
                <a16:creationId xmlns:a16="http://schemas.microsoft.com/office/drawing/2014/main" id="{2CE13F49-4FC0-4A44-9311-A4F2D647A6DB}"/>
              </a:ext>
            </a:extLst>
          </p:cNvPr>
          <p:cNvCxnSpPr/>
          <p:nvPr/>
        </p:nvCxnSpPr>
        <p:spPr>
          <a:xfrm>
            <a:off x="1561500" y="3161642"/>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D194B40D-1368-5347-8DC5-9D6ED9B05425}"/>
              </a:ext>
            </a:extLst>
          </p:cNvPr>
          <p:cNvGrpSpPr/>
          <p:nvPr/>
        </p:nvGrpSpPr>
        <p:grpSpPr>
          <a:xfrm rot="16200000">
            <a:off x="1462636" y="3103565"/>
            <a:ext cx="91440" cy="91440"/>
            <a:chOff x="2743200" y="685800"/>
            <a:chExt cx="914400" cy="914400"/>
          </a:xfrm>
        </p:grpSpPr>
        <p:sp>
          <p:nvSpPr>
            <p:cNvPr id="6" name="Oval 5">
              <a:extLst>
                <a:ext uri="{FF2B5EF4-FFF2-40B4-BE49-F238E27FC236}">
                  <a16:creationId xmlns:a16="http://schemas.microsoft.com/office/drawing/2014/main" id="{1544B5D6-4678-C742-B677-8B215FFECE06}"/>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7" name="Straight Connector 6">
              <a:extLst>
                <a:ext uri="{FF2B5EF4-FFF2-40B4-BE49-F238E27FC236}">
                  <a16:creationId xmlns:a16="http://schemas.microsoft.com/office/drawing/2014/main" id="{1270113D-4AA1-1E4D-B4E4-D5B061A19B87}"/>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pic>
        <p:nvPicPr>
          <p:cNvPr id="10" name="Picture 9">
            <a:extLst>
              <a:ext uri="{FF2B5EF4-FFF2-40B4-BE49-F238E27FC236}">
                <a16:creationId xmlns:a16="http://schemas.microsoft.com/office/drawing/2014/main" id="{86662AE6-1D58-9147-BE58-1039429792DF}"/>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1464816" y="3263104"/>
            <a:ext cx="630155" cy="721796"/>
          </a:xfrm>
          <a:prstGeom prst="rect">
            <a:avLst/>
          </a:prstGeom>
        </p:spPr>
      </p:pic>
      <p:sp>
        <p:nvSpPr>
          <p:cNvPr id="11" name="TextBox 10">
            <a:extLst>
              <a:ext uri="{FF2B5EF4-FFF2-40B4-BE49-F238E27FC236}">
                <a16:creationId xmlns:a16="http://schemas.microsoft.com/office/drawing/2014/main" id="{78E94131-3DCE-8D4A-A9CF-EC1525689F41}"/>
              </a:ext>
            </a:extLst>
          </p:cNvPr>
          <p:cNvSpPr txBox="1"/>
          <p:nvPr/>
        </p:nvSpPr>
        <p:spPr>
          <a:xfrm>
            <a:off x="8865216" y="2380837"/>
            <a:ext cx="23964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want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 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Johns Hopkins campus”</a:t>
            </a:r>
          </a:p>
        </p:txBody>
      </p:sp>
      <p:sp>
        <p:nvSpPr>
          <p:cNvPr id="12" name="Rounded Rectangle 11">
            <a:extLst>
              <a:ext uri="{FF2B5EF4-FFF2-40B4-BE49-F238E27FC236}">
                <a16:creationId xmlns:a16="http://schemas.microsoft.com/office/drawing/2014/main" id="{5C8347F8-52A5-3A4A-A021-59A31E17A95B}"/>
              </a:ext>
            </a:extLst>
          </p:cNvPr>
          <p:cNvSpPr/>
          <p:nvPr/>
        </p:nvSpPr>
        <p:spPr>
          <a:xfrm>
            <a:off x="2186188" y="2812469"/>
            <a:ext cx="6424412" cy="778069"/>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Franklin Gothic Medium"/>
                <a:ea typeface="+mn-ea"/>
                <a:cs typeface="+mn-cs"/>
              </a:rPr>
              <a:t>End-to-end ASR</a:t>
            </a:r>
          </a:p>
        </p:txBody>
      </p:sp>
      <p:cxnSp>
        <p:nvCxnSpPr>
          <p:cNvPr id="17" name="Straight Arrow Connector 16">
            <a:extLst>
              <a:ext uri="{FF2B5EF4-FFF2-40B4-BE49-F238E27FC236}">
                <a16:creationId xmlns:a16="http://schemas.microsoft.com/office/drawing/2014/main" id="{74161ECF-81F3-F349-959C-C5CE1B376BC5}"/>
              </a:ext>
            </a:extLst>
          </p:cNvPr>
          <p:cNvCxnSpPr/>
          <p:nvPr/>
        </p:nvCxnSpPr>
        <p:spPr>
          <a:xfrm>
            <a:off x="8582623" y="309463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4009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889146"/>
            <a:ext cx="8675688" cy="482455"/>
          </a:xfrm>
        </p:spPr>
        <p:txBody>
          <a:bodyPr>
            <a:noAutofit/>
          </a:bodyPr>
          <a:lstStyle/>
          <a:p>
            <a:r>
              <a:rPr lang="en-US" altLang="ja-JP" sz="1600" dirty="0"/>
              <a:t>End-to-end</a:t>
            </a:r>
            <a:r>
              <a:rPr lang="ja-JP" altLang="en-US" sz="1600" dirty="0"/>
              <a:t> </a:t>
            </a:r>
            <a:r>
              <a:rPr lang="en-US" altLang="ja-JP" sz="1600" dirty="0"/>
              <a:t>ASR (1)</a:t>
            </a:r>
            <a:br>
              <a:rPr lang="en-US" altLang="ja-JP" sz="3600" dirty="0"/>
            </a:br>
            <a:r>
              <a:rPr lang="en-US" sz="3600" dirty="0"/>
              <a:t>Connectionist temporal classification (CTC) </a:t>
            </a:r>
            <a:br>
              <a:rPr lang="en-US" sz="3600" dirty="0"/>
            </a:br>
            <a:r>
              <a:rPr lang="en-US" sz="1200" dirty="0"/>
              <a:t>								[Graves</a:t>
            </a:r>
            <a:r>
              <a:rPr lang="en-US" altLang="ja-JP" sz="1200" dirty="0"/>
              <a:t>+</a:t>
            </a:r>
            <a:r>
              <a:rPr lang="ja-JP" altLang="en-US" sz="1200" dirty="0"/>
              <a:t> </a:t>
            </a:r>
            <a:r>
              <a:rPr lang="en-US" sz="1200" dirty="0"/>
              <a:t>2006, Graves+ 2014, Miao+ 2015]</a:t>
            </a:r>
            <a:endParaRPr lang="en-US" sz="3600" dirty="0"/>
          </a:p>
        </p:txBody>
      </p:sp>
      <p:sp>
        <p:nvSpPr>
          <p:cNvPr id="3" name="Content Placeholder 2 1"/>
          <p:cNvSpPr>
            <a:spLocks noGrp="1"/>
          </p:cNvSpPr>
          <p:nvPr>
            <p:ph idx="1"/>
          </p:nvPr>
        </p:nvSpPr>
        <p:spPr>
          <a:xfrm>
            <a:off x="1752600" y="1764108"/>
            <a:ext cx="8675688" cy="5170092"/>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10" name="Content Placeholder 2"/>
          <p:cNvSpPr txBox="1">
            <a:spLocks/>
          </p:cNvSpPr>
          <p:nvPr/>
        </p:nvSpPr>
        <p:spPr bwMode="auto">
          <a:xfrm>
            <a:off x="1752600" y="1828800"/>
            <a:ext cx="8686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ja-JP" sz="2000" dirty="0">
                <a:solidFill>
                  <a:prstClr val="black"/>
                </a:solidFill>
              </a:rPr>
              <a:t>Use bidirectional RNNs to predict frame-based labels including blanks</a:t>
            </a:r>
          </a:p>
          <a:p>
            <a:r>
              <a:rPr lang="en-US" altLang="ja-JP" sz="2000" dirty="0">
                <a:solidFill>
                  <a:prstClr val="black"/>
                </a:solidFill>
              </a:rPr>
              <a:t>Find alignments between </a:t>
            </a:r>
            <a:r>
              <a:rPr lang="en-US" altLang="ja-JP" sz="2000" i="1" dirty="0">
                <a:solidFill>
                  <a:prstClr val="black"/>
                </a:solidFill>
                <a:latin typeface="Times New Roman"/>
                <a:cs typeface="Times New Roman"/>
              </a:rPr>
              <a:t>X</a:t>
            </a:r>
            <a:r>
              <a:rPr lang="en-US" altLang="ja-JP" sz="2000" dirty="0">
                <a:solidFill>
                  <a:prstClr val="black"/>
                </a:solidFill>
              </a:rPr>
              <a:t> and </a:t>
            </a:r>
            <a:r>
              <a:rPr lang="en-US" altLang="ja-JP" sz="2000" i="1" dirty="0">
                <a:solidFill>
                  <a:prstClr val="black"/>
                </a:solidFill>
                <a:latin typeface="Times New Roman"/>
                <a:cs typeface="Times New Roman"/>
              </a:rPr>
              <a:t>Y</a:t>
            </a:r>
            <a:r>
              <a:rPr lang="en-US" altLang="ja-JP" sz="2000" dirty="0">
                <a:solidFill>
                  <a:prstClr val="black"/>
                </a:solidFill>
              </a:rPr>
              <a:t> using dynamic programming</a:t>
            </a:r>
          </a:p>
          <a:p>
            <a:r>
              <a:rPr lang="en-US" altLang="ja-JP" sz="2000" dirty="0">
                <a:solidFill>
                  <a:srgbClr val="FF0000"/>
                </a:solidFill>
              </a:rPr>
              <a:t>Relying on </a:t>
            </a:r>
            <a:r>
              <a:rPr lang="en-US" sz="2000" dirty="0">
                <a:solidFill>
                  <a:srgbClr val="FF0000"/>
                </a:solidFill>
              </a:rPr>
              <a:t>conditional independence</a:t>
            </a:r>
            <a:r>
              <a:rPr lang="en-US" altLang="ja-JP" sz="2000" dirty="0">
                <a:solidFill>
                  <a:srgbClr val="FF0000"/>
                </a:solidFill>
              </a:rPr>
              <a:t> assumptions</a:t>
            </a:r>
          </a:p>
          <a:p>
            <a:r>
              <a:rPr lang="en-US" altLang="ja-JP" sz="2000" dirty="0">
                <a:solidFill>
                  <a:srgbClr val="FF0000"/>
                </a:solidFill>
              </a:rPr>
              <a:t>Output sequence is not well modeled</a:t>
            </a:r>
          </a:p>
        </p:txBody>
      </p:sp>
      <p:sp>
        <p:nvSpPr>
          <p:cNvPr id="192" name="TextBox 191"/>
          <p:cNvSpPr txBox="1"/>
          <p:nvPr/>
        </p:nvSpPr>
        <p:spPr>
          <a:xfrm>
            <a:off x="2819400" y="4038601"/>
            <a:ext cx="2030428" cy="646331"/>
          </a:xfrm>
          <a:prstGeom prst="rect">
            <a:avLst/>
          </a:prstGeom>
          <a:noFill/>
        </p:spPr>
        <p:txBody>
          <a:bodyPr wrap="none" rtlCol="0">
            <a:spAutoFit/>
          </a:bodyPr>
          <a:lstStyle/>
          <a:p>
            <a:r>
              <a:rPr lang="en-US" dirty="0">
                <a:solidFill>
                  <a:prstClr val="black"/>
                </a:solidFill>
                <a:latin typeface="Calibri"/>
              </a:rPr>
              <a:t>Forward-Backward</a:t>
            </a:r>
          </a:p>
          <a:p>
            <a:r>
              <a:rPr lang="en-US" dirty="0">
                <a:solidFill>
                  <a:prstClr val="black"/>
                </a:solidFill>
                <a:latin typeface="Calibri"/>
              </a:rPr>
              <a:t>or Viterbi algorithm</a:t>
            </a:r>
          </a:p>
        </p:txBody>
      </p:sp>
      <p:grpSp>
        <p:nvGrpSpPr>
          <p:cNvPr id="6" name="Group 5"/>
          <p:cNvGrpSpPr/>
          <p:nvPr/>
        </p:nvGrpSpPr>
        <p:grpSpPr>
          <a:xfrm>
            <a:off x="3886200" y="3581400"/>
            <a:ext cx="6553200" cy="2971800"/>
            <a:chOff x="1371600" y="3352800"/>
            <a:chExt cx="7391400" cy="3200400"/>
          </a:xfrm>
        </p:grpSpPr>
        <p:sp>
          <p:nvSpPr>
            <p:cNvPr id="16" name="Rectangle 15"/>
            <p:cNvSpPr/>
            <p:nvPr/>
          </p:nvSpPr>
          <p:spPr>
            <a:xfrm>
              <a:off x="1371600" y="4961027"/>
              <a:ext cx="7391400" cy="1592173"/>
            </a:xfrm>
            <a:prstGeom prst="rect">
              <a:avLst/>
            </a:prstGeom>
            <a:solidFill>
              <a:schemeClr val="bg1">
                <a:lumMod val="85000"/>
              </a:schemeClr>
            </a:solidFill>
            <a:ln w="31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prstClr val="white"/>
                </a:solidFill>
                <a:latin typeface="Calibri"/>
              </a:endParaRPr>
            </a:p>
          </p:txBody>
        </p:sp>
        <p:sp>
          <p:nvSpPr>
            <p:cNvPr id="17" name="Rectangle 16"/>
            <p:cNvSpPr/>
            <p:nvPr/>
          </p:nvSpPr>
          <p:spPr>
            <a:xfrm>
              <a:off x="2573990" y="3352800"/>
              <a:ext cx="6172200" cy="1284686"/>
            </a:xfrm>
            <a:prstGeom prst="rect">
              <a:avLst/>
            </a:prstGeom>
            <a:solidFill>
              <a:schemeClr val="accent2">
                <a:lumMod val="20000"/>
                <a:lumOff val="80000"/>
              </a:schemeClr>
            </a:solidFill>
            <a:ln w="31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prstClr val="white"/>
                </a:solidFill>
                <a:latin typeface="Calibri"/>
              </a:endParaRPr>
            </a:p>
          </p:txBody>
        </p:sp>
        <p:cxnSp>
          <p:nvCxnSpPr>
            <p:cNvPr id="18" name="Straight Arrow Connector 17"/>
            <p:cNvCxnSpPr/>
            <p:nvPr/>
          </p:nvCxnSpPr>
          <p:spPr>
            <a:xfrm flipV="1">
              <a:off x="2990950" y="5905846"/>
              <a:ext cx="4743" cy="287277"/>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578336" y="5905846"/>
              <a:ext cx="4743" cy="287277"/>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175130" y="5902203"/>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4782929" y="5922600"/>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5385512" y="5922600"/>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981154" y="5922600"/>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6583738" y="5906942"/>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7189812" y="5906942"/>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7992387" y="5731091"/>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984134" y="5807511"/>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357534" y="5718998"/>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374590" y="5802358"/>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674392" y="5567788"/>
              <a:ext cx="327616" cy="298307"/>
            </a:xfrm>
            <a:prstGeom prst="rect">
              <a:avLst/>
            </a:prstGeom>
            <a:noFill/>
          </p:spPr>
          <p:txBody>
            <a:bodyPr wrap="none" rtlCol="0">
              <a:spAutoFit/>
            </a:bodyPr>
            <a:lstStyle/>
            <a:p>
              <a:r>
                <a:rPr lang="en-US" sz="1200" dirty="0">
                  <a:solidFill>
                    <a:prstClr val="black"/>
                  </a:solidFill>
                  <a:latin typeface="Calibri"/>
                </a:rPr>
                <a:t>…</a:t>
              </a:r>
            </a:p>
          </p:txBody>
        </p:sp>
        <p:cxnSp>
          <p:nvCxnSpPr>
            <p:cNvPr id="45" name="Straight Arrow Connector 44"/>
            <p:cNvCxnSpPr/>
            <p:nvPr/>
          </p:nvCxnSpPr>
          <p:spPr>
            <a:xfrm flipV="1">
              <a:off x="3594684" y="5397756"/>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4789869" y="5402117"/>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5981154" y="5405982"/>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7193162" y="5393890"/>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8425366" y="5389200"/>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8430701" y="5900002"/>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838524" y="6126299"/>
              <a:ext cx="343890" cy="298307"/>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1</a:t>
              </a:r>
            </a:p>
          </p:txBody>
        </p:sp>
        <p:sp>
          <p:nvSpPr>
            <p:cNvPr id="56" name="TextBox 55"/>
            <p:cNvSpPr txBox="1"/>
            <p:nvPr/>
          </p:nvSpPr>
          <p:spPr>
            <a:xfrm>
              <a:off x="3425910" y="6126299"/>
              <a:ext cx="343890" cy="298307"/>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2</a:t>
              </a:r>
            </a:p>
          </p:txBody>
        </p:sp>
        <p:sp>
          <p:nvSpPr>
            <p:cNvPr id="57" name="TextBox 56"/>
            <p:cNvSpPr txBox="1"/>
            <p:nvPr/>
          </p:nvSpPr>
          <p:spPr>
            <a:xfrm>
              <a:off x="4013289" y="6130163"/>
              <a:ext cx="343890" cy="298307"/>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3</a:t>
              </a:r>
            </a:p>
          </p:txBody>
        </p:sp>
        <p:sp>
          <p:nvSpPr>
            <p:cNvPr id="58" name="TextBox 57"/>
            <p:cNvSpPr txBox="1"/>
            <p:nvPr/>
          </p:nvSpPr>
          <p:spPr>
            <a:xfrm>
              <a:off x="4629351" y="6134026"/>
              <a:ext cx="343890" cy="298307"/>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4</a:t>
              </a:r>
            </a:p>
          </p:txBody>
        </p:sp>
        <p:sp>
          <p:nvSpPr>
            <p:cNvPr id="59" name="TextBox 58"/>
            <p:cNvSpPr txBox="1"/>
            <p:nvPr/>
          </p:nvSpPr>
          <p:spPr>
            <a:xfrm>
              <a:off x="5228893" y="6134026"/>
              <a:ext cx="343890" cy="298307"/>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5</a:t>
              </a:r>
            </a:p>
          </p:txBody>
        </p:sp>
        <p:sp>
          <p:nvSpPr>
            <p:cNvPr id="60" name="TextBox 59"/>
            <p:cNvSpPr txBox="1"/>
            <p:nvPr/>
          </p:nvSpPr>
          <p:spPr>
            <a:xfrm>
              <a:off x="5828429" y="6137892"/>
              <a:ext cx="343890" cy="298307"/>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6</a:t>
              </a:r>
            </a:p>
          </p:txBody>
        </p:sp>
        <p:sp>
          <p:nvSpPr>
            <p:cNvPr id="61" name="TextBox 60"/>
            <p:cNvSpPr txBox="1"/>
            <p:nvPr/>
          </p:nvSpPr>
          <p:spPr>
            <a:xfrm>
              <a:off x="6428437" y="6130163"/>
              <a:ext cx="343890" cy="298307"/>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7</a:t>
              </a:r>
            </a:p>
          </p:txBody>
        </p:sp>
        <p:sp>
          <p:nvSpPr>
            <p:cNvPr id="62" name="TextBox 61"/>
            <p:cNvSpPr txBox="1"/>
            <p:nvPr/>
          </p:nvSpPr>
          <p:spPr>
            <a:xfrm>
              <a:off x="7040135" y="6130163"/>
              <a:ext cx="343890" cy="298307"/>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8</a:t>
              </a:r>
            </a:p>
          </p:txBody>
        </p:sp>
        <p:sp>
          <p:nvSpPr>
            <p:cNvPr id="63" name="TextBox 62"/>
            <p:cNvSpPr txBox="1"/>
            <p:nvPr/>
          </p:nvSpPr>
          <p:spPr>
            <a:xfrm>
              <a:off x="7676600" y="6065836"/>
              <a:ext cx="327616" cy="298307"/>
            </a:xfrm>
            <a:prstGeom prst="rect">
              <a:avLst/>
            </a:prstGeom>
            <a:noFill/>
          </p:spPr>
          <p:txBody>
            <a:bodyPr wrap="none" rtlCol="0">
              <a:spAutoFit/>
            </a:bodyPr>
            <a:lstStyle/>
            <a:p>
              <a:r>
                <a:rPr lang="en-US" sz="1200" dirty="0">
                  <a:solidFill>
                    <a:prstClr val="black"/>
                  </a:solidFill>
                  <a:latin typeface="Calibri"/>
                </a:rPr>
                <a:t>…</a:t>
              </a:r>
            </a:p>
          </p:txBody>
        </p:sp>
        <p:sp>
          <p:nvSpPr>
            <p:cNvPr id="64" name="TextBox 63"/>
            <p:cNvSpPr txBox="1"/>
            <p:nvPr/>
          </p:nvSpPr>
          <p:spPr>
            <a:xfrm>
              <a:off x="8247459" y="6134026"/>
              <a:ext cx="351122" cy="298307"/>
            </a:xfrm>
            <a:prstGeom prst="rect">
              <a:avLst/>
            </a:prstGeom>
            <a:solidFill>
              <a:schemeClr val="bg1">
                <a:lumMod val="75000"/>
              </a:schemeClr>
            </a:solidFill>
            <a:ln>
              <a:solidFill>
                <a:srgbClr val="000000"/>
              </a:solidFill>
            </a:ln>
          </p:spPr>
          <p:txBody>
            <a:bodyPr wrap="none" rtlCol="0">
              <a:spAutoFit/>
            </a:bodyPr>
            <a:lstStyle/>
            <a:p>
              <a:r>
                <a:rPr lang="en-US" sz="1200" i="1" dirty="0" err="1">
                  <a:solidFill>
                    <a:prstClr val="black"/>
                  </a:solidFill>
                  <a:latin typeface="Times New Roman"/>
                  <a:cs typeface="Times New Roman"/>
                </a:rPr>
                <a:t>x</a:t>
              </a:r>
              <a:r>
                <a:rPr lang="en-US" sz="1200" i="1" baseline="-25000" dirty="0" err="1">
                  <a:solidFill>
                    <a:prstClr val="black"/>
                  </a:solidFill>
                  <a:latin typeface="Times New Roman"/>
                  <a:cs typeface="Times New Roman"/>
                </a:rPr>
                <a:t>T</a:t>
              </a:r>
              <a:endParaRPr lang="en-US" sz="1200" i="1" baseline="-25000" dirty="0">
                <a:solidFill>
                  <a:prstClr val="black"/>
                </a:solidFill>
                <a:latin typeface="Times New Roman"/>
                <a:cs typeface="Times New Roman"/>
              </a:endParaRPr>
            </a:p>
          </p:txBody>
        </p:sp>
        <p:sp>
          <p:nvSpPr>
            <p:cNvPr id="66" name="TextBox 65"/>
            <p:cNvSpPr txBox="1"/>
            <p:nvPr/>
          </p:nvSpPr>
          <p:spPr>
            <a:xfrm>
              <a:off x="3425910" y="5610172"/>
              <a:ext cx="361970"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2</a:t>
              </a:r>
            </a:p>
          </p:txBody>
        </p:sp>
        <p:cxnSp>
          <p:nvCxnSpPr>
            <p:cNvPr id="73" name="Straight Arrow Connector 72"/>
            <p:cNvCxnSpPr/>
            <p:nvPr/>
          </p:nvCxnSpPr>
          <p:spPr>
            <a:xfrm>
              <a:off x="3162191" y="5718998"/>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3160877" y="5795418"/>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3761562" y="5731091"/>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760248" y="5807511"/>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4355880" y="5718487"/>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4347627" y="5794907"/>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4961272" y="5731091"/>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4953019" y="5807511"/>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5571485" y="5743183"/>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5551076" y="5819603"/>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6172972" y="5743183"/>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6164718" y="5819603"/>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6771029" y="5731091"/>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6762775" y="5807511"/>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2878791" y="4088357"/>
              <a:ext cx="295072" cy="298307"/>
            </a:xfrm>
            <a:prstGeom prst="rect">
              <a:avLst/>
            </a:prstGeom>
            <a:solidFill>
              <a:schemeClr val="accent2">
                <a:lumMod val="40000"/>
                <a:lumOff val="60000"/>
              </a:schemeClr>
            </a:solidFill>
            <a:ln>
              <a:solidFill>
                <a:srgbClr val="000000"/>
              </a:solidFill>
            </a:ln>
          </p:spPr>
          <p:txBody>
            <a:bodyPr wrap="none" rtlCol="0">
              <a:spAutoFit/>
            </a:bodyPr>
            <a:lstStyle/>
            <a:p>
              <a:r>
                <a:rPr lang="en-US" altLang="ja-JP" sz="1200" b="1" dirty="0">
                  <a:solidFill>
                    <a:prstClr val="black"/>
                  </a:solidFill>
                  <a:latin typeface="Times New Roman"/>
                  <a:ea typeface="ＭＳ Ｐゴシック" panose="020B0600070205080204" pitchFamily="34" charset="-128"/>
                  <a:cs typeface="Times New Roman"/>
                </a:rPr>
                <a:t>_</a:t>
              </a:r>
              <a:endParaRPr lang="en-US" sz="1200" b="1" dirty="0">
                <a:solidFill>
                  <a:prstClr val="black"/>
                </a:solidFill>
                <a:latin typeface="Times New Roman"/>
                <a:cs typeface="Times New Roman"/>
              </a:endParaRPr>
            </a:p>
          </p:txBody>
        </p:sp>
        <p:sp>
          <p:nvSpPr>
            <p:cNvPr id="92" name="TextBox 91"/>
            <p:cNvSpPr txBox="1"/>
            <p:nvPr/>
          </p:nvSpPr>
          <p:spPr>
            <a:xfrm>
              <a:off x="4052156" y="4092222"/>
              <a:ext cx="295072" cy="298307"/>
            </a:xfrm>
            <a:prstGeom prst="rect">
              <a:avLst/>
            </a:prstGeom>
            <a:solidFill>
              <a:srgbClr val="E6B9B8"/>
            </a:solidFill>
            <a:ln>
              <a:solidFill>
                <a:srgbClr val="000000"/>
              </a:solidFill>
            </a:ln>
          </p:spPr>
          <p:txBody>
            <a:bodyPr wrap="none" rtlCol="0">
              <a:spAutoFit/>
            </a:bodyPr>
            <a:lstStyle/>
            <a:p>
              <a:r>
                <a:rPr lang="en-US" sz="1200" b="1" dirty="0">
                  <a:solidFill>
                    <a:prstClr val="black"/>
                  </a:solidFill>
                  <a:latin typeface="Times New Roman"/>
                  <a:cs typeface="Times New Roman"/>
                </a:rPr>
                <a:t>_</a:t>
              </a:r>
            </a:p>
          </p:txBody>
        </p:sp>
        <p:sp>
          <p:nvSpPr>
            <p:cNvPr id="93" name="TextBox 92"/>
            <p:cNvSpPr txBox="1"/>
            <p:nvPr/>
          </p:nvSpPr>
          <p:spPr>
            <a:xfrm>
              <a:off x="5271356" y="4096085"/>
              <a:ext cx="295072" cy="298307"/>
            </a:xfrm>
            <a:prstGeom prst="rect">
              <a:avLst/>
            </a:prstGeom>
            <a:solidFill>
              <a:srgbClr val="E6B9B8"/>
            </a:solidFill>
            <a:ln>
              <a:solidFill>
                <a:srgbClr val="000000"/>
              </a:solidFill>
            </a:ln>
          </p:spPr>
          <p:txBody>
            <a:bodyPr wrap="none" rtlCol="0">
              <a:spAutoFit/>
            </a:bodyPr>
            <a:lstStyle/>
            <a:p>
              <a:r>
                <a:rPr lang="en-US" sz="1200" b="1" dirty="0">
                  <a:solidFill>
                    <a:prstClr val="black"/>
                  </a:solidFill>
                  <a:latin typeface="Times New Roman"/>
                  <a:cs typeface="Times New Roman"/>
                </a:rPr>
                <a:t>_</a:t>
              </a:r>
            </a:p>
          </p:txBody>
        </p:sp>
        <p:sp>
          <p:nvSpPr>
            <p:cNvPr id="99" name="TextBox 98"/>
            <p:cNvSpPr txBox="1"/>
            <p:nvPr/>
          </p:nvSpPr>
          <p:spPr>
            <a:xfrm>
              <a:off x="3443344" y="3476978"/>
              <a:ext cx="343890" cy="298307"/>
            </a:xfrm>
            <a:prstGeom prst="rect">
              <a:avLst/>
            </a:prstGeom>
            <a:solidFill>
              <a:srgbClr val="E6B9B8"/>
            </a:solidFill>
            <a:ln>
              <a:solidFill>
                <a:srgbClr val="000000"/>
              </a:solidFill>
            </a:ln>
          </p:spPr>
          <p:txBody>
            <a:bodyPr wrap="none" rtlCol="0">
              <a:spAutoFit/>
            </a:bodyPr>
            <a:lstStyle/>
            <a:p>
              <a:r>
                <a:rPr lang="en-US" sz="1200" i="1" dirty="0">
                  <a:solidFill>
                    <a:prstClr val="black"/>
                  </a:solidFill>
                  <a:latin typeface="Times New Roman"/>
                  <a:cs typeface="Times New Roman"/>
                </a:rPr>
                <a:t>y</a:t>
              </a:r>
              <a:r>
                <a:rPr lang="en-US" sz="1200" baseline="-25000" dirty="0">
                  <a:solidFill>
                    <a:prstClr val="black"/>
                  </a:solidFill>
                  <a:latin typeface="Times New Roman"/>
                  <a:cs typeface="Times New Roman"/>
                </a:rPr>
                <a:t>1</a:t>
              </a:r>
            </a:p>
          </p:txBody>
        </p:sp>
        <p:sp>
          <p:nvSpPr>
            <p:cNvPr id="100" name="TextBox 99"/>
            <p:cNvSpPr txBox="1"/>
            <p:nvPr/>
          </p:nvSpPr>
          <p:spPr>
            <a:xfrm>
              <a:off x="4631390" y="3463158"/>
              <a:ext cx="343890" cy="298307"/>
            </a:xfrm>
            <a:prstGeom prst="rect">
              <a:avLst/>
            </a:prstGeom>
            <a:solidFill>
              <a:srgbClr val="E6B9B8"/>
            </a:solidFill>
            <a:ln>
              <a:solidFill>
                <a:srgbClr val="000000"/>
              </a:solidFill>
            </a:ln>
          </p:spPr>
          <p:txBody>
            <a:bodyPr wrap="none" rtlCol="0">
              <a:spAutoFit/>
            </a:bodyPr>
            <a:lstStyle/>
            <a:p>
              <a:r>
                <a:rPr lang="en-US" sz="1200" i="1" dirty="0">
                  <a:solidFill>
                    <a:prstClr val="black"/>
                  </a:solidFill>
                  <a:latin typeface="Times New Roman"/>
                  <a:cs typeface="Times New Roman"/>
                </a:rPr>
                <a:t>y</a:t>
              </a:r>
              <a:r>
                <a:rPr lang="en-US" sz="1200" baseline="-25000" dirty="0">
                  <a:solidFill>
                    <a:prstClr val="black"/>
                  </a:solidFill>
                  <a:latin typeface="Times New Roman"/>
                  <a:cs typeface="Times New Roman"/>
                </a:rPr>
                <a:t>2</a:t>
              </a:r>
            </a:p>
          </p:txBody>
        </p:sp>
        <p:cxnSp>
          <p:nvCxnSpPr>
            <p:cNvPr id="101" name="Straight Arrow Connector 100"/>
            <p:cNvCxnSpPr/>
            <p:nvPr/>
          </p:nvCxnSpPr>
          <p:spPr>
            <a:xfrm flipV="1">
              <a:off x="3635455" y="3768077"/>
              <a:ext cx="5335" cy="346723"/>
            </a:xfrm>
            <a:prstGeom prst="straightConnector1">
              <a:avLst/>
            </a:prstGeom>
            <a:ln w="190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104" idx="0"/>
              <a:endCxn id="100" idx="2"/>
            </p:cNvCxnSpPr>
            <p:nvPr/>
          </p:nvCxnSpPr>
          <p:spPr>
            <a:xfrm flipH="1" flipV="1">
              <a:off x="4803335" y="3761464"/>
              <a:ext cx="8687" cy="347382"/>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3440411" y="4088357"/>
              <a:ext cx="333042" cy="298307"/>
            </a:xfrm>
            <a:prstGeom prst="rect">
              <a:avLst/>
            </a:prstGeom>
            <a:solidFill>
              <a:srgbClr val="E6B9B8"/>
            </a:solidFill>
            <a:ln>
              <a:solidFill>
                <a:srgbClr val="000000"/>
              </a:solidFill>
            </a:ln>
          </p:spPr>
          <p:txBody>
            <a:bodyPr wrap="none" rtlCol="0">
              <a:spAutoFit/>
            </a:bodyPr>
            <a:lstStyle/>
            <a:p>
              <a:r>
                <a:rPr lang="en-US" sz="1200" i="1" dirty="0">
                  <a:solidFill>
                    <a:prstClr val="black"/>
                  </a:solidFill>
                  <a:latin typeface="Times New Roman"/>
                  <a:cs typeface="Times New Roman"/>
                </a:rPr>
                <a:t>z</a:t>
              </a:r>
              <a:r>
                <a:rPr lang="en-US" sz="1200" baseline="-25000" dirty="0">
                  <a:solidFill>
                    <a:prstClr val="black"/>
                  </a:solidFill>
                  <a:latin typeface="Times New Roman"/>
                  <a:cs typeface="Times New Roman"/>
                </a:rPr>
                <a:t>2</a:t>
              </a:r>
            </a:p>
          </p:txBody>
        </p:sp>
        <p:sp>
          <p:nvSpPr>
            <p:cNvPr id="104" name="TextBox 103"/>
            <p:cNvSpPr txBox="1"/>
            <p:nvPr/>
          </p:nvSpPr>
          <p:spPr>
            <a:xfrm>
              <a:off x="4645501" y="4108846"/>
              <a:ext cx="333042" cy="298307"/>
            </a:xfrm>
            <a:prstGeom prst="rect">
              <a:avLst/>
            </a:prstGeom>
            <a:solidFill>
              <a:srgbClr val="E6B9B8"/>
            </a:solidFill>
            <a:ln>
              <a:solidFill>
                <a:srgbClr val="000000"/>
              </a:solidFill>
            </a:ln>
          </p:spPr>
          <p:txBody>
            <a:bodyPr wrap="none" rtlCol="0">
              <a:spAutoFit/>
            </a:bodyPr>
            <a:lstStyle/>
            <a:p>
              <a:r>
                <a:rPr lang="en-US" sz="1200" i="1" dirty="0">
                  <a:solidFill>
                    <a:prstClr val="black"/>
                  </a:solidFill>
                  <a:latin typeface="Times New Roman"/>
                  <a:cs typeface="Times New Roman"/>
                </a:rPr>
                <a:t>z</a:t>
              </a:r>
              <a:r>
                <a:rPr lang="en-US" sz="1200" baseline="-25000" dirty="0">
                  <a:solidFill>
                    <a:prstClr val="black"/>
                  </a:solidFill>
                  <a:latin typeface="Times New Roman"/>
                  <a:cs typeface="Times New Roman"/>
                </a:rPr>
                <a:t>4</a:t>
              </a:r>
            </a:p>
          </p:txBody>
        </p:sp>
        <p:sp>
          <p:nvSpPr>
            <p:cNvPr id="105" name="TextBox 104"/>
            <p:cNvSpPr txBox="1"/>
            <p:nvPr/>
          </p:nvSpPr>
          <p:spPr>
            <a:xfrm>
              <a:off x="5774391" y="3505200"/>
              <a:ext cx="327616" cy="298307"/>
            </a:xfrm>
            <a:prstGeom prst="rect">
              <a:avLst/>
            </a:prstGeom>
            <a:noFill/>
          </p:spPr>
          <p:txBody>
            <a:bodyPr wrap="none" rtlCol="0">
              <a:spAutoFit/>
            </a:bodyPr>
            <a:lstStyle/>
            <a:p>
              <a:r>
                <a:rPr lang="en-US" sz="1200" dirty="0">
                  <a:solidFill>
                    <a:prstClr val="black"/>
                  </a:solidFill>
                  <a:latin typeface="Calibri"/>
                </a:rPr>
                <a:t>…</a:t>
              </a:r>
            </a:p>
          </p:txBody>
        </p:sp>
        <p:sp>
          <p:nvSpPr>
            <p:cNvPr id="107" name="TextBox 106"/>
            <p:cNvSpPr txBox="1"/>
            <p:nvPr/>
          </p:nvSpPr>
          <p:spPr>
            <a:xfrm>
              <a:off x="2573989" y="3429000"/>
              <a:ext cx="685800" cy="331452"/>
            </a:xfrm>
            <a:prstGeom prst="rect">
              <a:avLst/>
            </a:prstGeom>
            <a:noFill/>
          </p:spPr>
          <p:txBody>
            <a:bodyPr wrap="square" rtlCol="0">
              <a:spAutoFit/>
            </a:bodyPr>
            <a:lstStyle/>
            <a:p>
              <a:r>
                <a:rPr lang="en-US" sz="1400" dirty="0">
                  <a:solidFill>
                    <a:prstClr val="black"/>
                  </a:solidFill>
                  <a:latin typeface="Calibri"/>
                </a:rPr>
                <a:t>CTC</a:t>
              </a:r>
            </a:p>
          </p:txBody>
        </p:sp>
        <p:cxnSp>
          <p:nvCxnSpPr>
            <p:cNvPr id="111" name="Straight Arrow Connector 110"/>
            <p:cNvCxnSpPr/>
            <p:nvPr/>
          </p:nvCxnSpPr>
          <p:spPr>
            <a:xfrm>
              <a:off x="7970564" y="5211749"/>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a:off x="7962311" y="5288169"/>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7335711" y="5199656"/>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7415671" y="5283016"/>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3140368" y="5199656"/>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a:off x="3223102" y="5276076"/>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a:off x="3739739" y="5211749"/>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3793190" y="5288169"/>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a:off x="4334057" y="5199145"/>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4402790" y="5275565"/>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4939449" y="5211749"/>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4977271" y="5288169"/>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5549662" y="5223841"/>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5586871" y="5300261"/>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a:off x="6151149" y="5223841"/>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6196471" y="5300261"/>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a:off x="6749206" y="5211749"/>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a:off x="6806071" y="5288169"/>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V="1">
              <a:off x="2997633" y="5390444"/>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V="1">
              <a:off x="4182966" y="5381978"/>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flipV="1">
              <a:off x="5388055" y="5381978"/>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V="1">
              <a:off x="6598479" y="5381978"/>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a:off x="2838524" y="5610172"/>
              <a:ext cx="361970"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1</a:t>
              </a:r>
            </a:p>
          </p:txBody>
        </p:sp>
        <p:sp>
          <p:nvSpPr>
            <p:cNvPr id="137" name="TextBox 136"/>
            <p:cNvSpPr txBox="1"/>
            <p:nvPr/>
          </p:nvSpPr>
          <p:spPr>
            <a:xfrm>
              <a:off x="2816701" y="5090830"/>
              <a:ext cx="419827"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1</a:t>
              </a:r>
            </a:p>
          </p:txBody>
        </p:sp>
        <p:sp>
          <p:nvSpPr>
            <p:cNvPr id="117" name="TextBox 116"/>
            <p:cNvSpPr txBox="1"/>
            <p:nvPr/>
          </p:nvSpPr>
          <p:spPr>
            <a:xfrm>
              <a:off x="3991466" y="5094695"/>
              <a:ext cx="419827"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3</a:t>
              </a:r>
            </a:p>
          </p:txBody>
        </p:sp>
        <p:sp>
          <p:nvSpPr>
            <p:cNvPr id="116" name="TextBox 115"/>
            <p:cNvSpPr txBox="1"/>
            <p:nvPr/>
          </p:nvSpPr>
          <p:spPr>
            <a:xfrm>
              <a:off x="3404087" y="5090830"/>
              <a:ext cx="419827"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2</a:t>
              </a:r>
            </a:p>
          </p:txBody>
        </p:sp>
        <p:sp>
          <p:nvSpPr>
            <p:cNvPr id="65" name="TextBox 64"/>
            <p:cNvSpPr txBox="1"/>
            <p:nvPr/>
          </p:nvSpPr>
          <p:spPr>
            <a:xfrm>
              <a:off x="8247459" y="5610172"/>
              <a:ext cx="369202" cy="298307"/>
            </a:xfrm>
            <a:prstGeom prst="rect">
              <a:avLst/>
            </a:prstGeom>
            <a:solidFill>
              <a:schemeClr val="bg1">
                <a:lumMod val="75000"/>
              </a:schemeClr>
            </a:solidFill>
            <a:ln>
              <a:solidFill>
                <a:srgbClr val="000000"/>
              </a:solidFill>
            </a:ln>
          </p:spPr>
          <p:txBody>
            <a:bodyPr wrap="none" rtlCol="0">
              <a:spAutoFit/>
            </a:bodyPr>
            <a:lstStyle/>
            <a:p>
              <a:r>
                <a:rPr lang="en-US" sz="1200" b="1" dirty="0" err="1">
                  <a:solidFill>
                    <a:prstClr val="black"/>
                  </a:solidFill>
                  <a:latin typeface="Times New Roman"/>
                  <a:cs typeface="Times New Roman"/>
                </a:rPr>
                <a:t>h</a:t>
              </a:r>
              <a:r>
                <a:rPr lang="en-US" sz="1200" i="1" baseline="-25000" dirty="0" err="1">
                  <a:solidFill>
                    <a:prstClr val="black"/>
                  </a:solidFill>
                  <a:latin typeface="Times New Roman"/>
                  <a:cs typeface="Times New Roman"/>
                </a:rPr>
                <a:t>T</a:t>
              </a:r>
              <a:endParaRPr lang="en-US" sz="1200" i="1" baseline="-25000" dirty="0">
                <a:solidFill>
                  <a:prstClr val="black"/>
                </a:solidFill>
                <a:latin typeface="Times New Roman"/>
                <a:cs typeface="Times New Roman"/>
              </a:endParaRPr>
            </a:p>
          </p:txBody>
        </p:sp>
        <p:sp>
          <p:nvSpPr>
            <p:cNvPr id="67" name="TextBox 66"/>
            <p:cNvSpPr txBox="1"/>
            <p:nvPr/>
          </p:nvSpPr>
          <p:spPr>
            <a:xfrm>
              <a:off x="4013289" y="5614037"/>
              <a:ext cx="361970"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3</a:t>
              </a:r>
            </a:p>
          </p:txBody>
        </p:sp>
        <p:sp>
          <p:nvSpPr>
            <p:cNvPr id="68" name="TextBox 67"/>
            <p:cNvSpPr txBox="1"/>
            <p:nvPr/>
          </p:nvSpPr>
          <p:spPr>
            <a:xfrm>
              <a:off x="4629351" y="5617900"/>
              <a:ext cx="361970"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4</a:t>
              </a:r>
            </a:p>
          </p:txBody>
        </p:sp>
        <p:sp>
          <p:nvSpPr>
            <p:cNvPr id="69" name="TextBox 68"/>
            <p:cNvSpPr txBox="1"/>
            <p:nvPr/>
          </p:nvSpPr>
          <p:spPr>
            <a:xfrm>
              <a:off x="5228893" y="5617900"/>
              <a:ext cx="361970"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5</a:t>
              </a:r>
            </a:p>
          </p:txBody>
        </p:sp>
        <p:sp>
          <p:nvSpPr>
            <p:cNvPr id="70" name="TextBox 69"/>
            <p:cNvSpPr txBox="1"/>
            <p:nvPr/>
          </p:nvSpPr>
          <p:spPr>
            <a:xfrm>
              <a:off x="5828429" y="5621765"/>
              <a:ext cx="361970" cy="298307"/>
            </a:xfrm>
            <a:prstGeom prst="rect">
              <a:avLst/>
            </a:prstGeom>
            <a:solidFill>
              <a:schemeClr val="bg1">
                <a:lumMod val="75000"/>
              </a:schemeClr>
            </a:solidFill>
            <a:ln>
              <a:solidFill>
                <a:srgbClr val="000000"/>
              </a:solidFill>
              <a:headEnd type="none"/>
              <a:tailEnd type="triangle"/>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6</a:t>
              </a:r>
            </a:p>
          </p:txBody>
        </p:sp>
        <p:sp>
          <p:nvSpPr>
            <p:cNvPr id="71" name="TextBox 70"/>
            <p:cNvSpPr txBox="1"/>
            <p:nvPr/>
          </p:nvSpPr>
          <p:spPr>
            <a:xfrm>
              <a:off x="6428437" y="5614035"/>
              <a:ext cx="361970"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7</a:t>
              </a:r>
            </a:p>
          </p:txBody>
        </p:sp>
        <p:sp>
          <p:nvSpPr>
            <p:cNvPr id="72" name="TextBox 71"/>
            <p:cNvSpPr txBox="1"/>
            <p:nvPr/>
          </p:nvSpPr>
          <p:spPr>
            <a:xfrm>
              <a:off x="7040135" y="5614035"/>
              <a:ext cx="361970"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8</a:t>
              </a:r>
            </a:p>
          </p:txBody>
        </p:sp>
        <p:sp>
          <p:nvSpPr>
            <p:cNvPr id="115" name="TextBox 114"/>
            <p:cNvSpPr txBox="1"/>
            <p:nvPr/>
          </p:nvSpPr>
          <p:spPr>
            <a:xfrm>
              <a:off x="8225635" y="5090830"/>
              <a:ext cx="427059" cy="298307"/>
            </a:xfrm>
            <a:prstGeom prst="rect">
              <a:avLst/>
            </a:prstGeom>
            <a:solidFill>
              <a:schemeClr val="bg1">
                <a:lumMod val="75000"/>
              </a:schemeClr>
            </a:solidFill>
            <a:ln>
              <a:solidFill>
                <a:srgbClr val="000000"/>
              </a:solidFill>
            </a:ln>
          </p:spPr>
          <p:txBody>
            <a:bodyPr wrap="none" rtlCol="0">
              <a:spAutoFit/>
            </a:bodyPr>
            <a:lstStyle/>
            <a:p>
              <a:r>
                <a:rPr lang="en-US" sz="1200" b="1" dirty="0" err="1">
                  <a:solidFill>
                    <a:prstClr val="black"/>
                  </a:solidFill>
                  <a:latin typeface="Times New Roman"/>
                  <a:cs typeface="Times New Roman"/>
                </a:rPr>
                <a:t>h’</a:t>
              </a:r>
              <a:r>
                <a:rPr lang="en-US" sz="1200" i="1" baseline="-25000" dirty="0" err="1">
                  <a:solidFill>
                    <a:prstClr val="black"/>
                  </a:solidFill>
                  <a:latin typeface="Times New Roman"/>
                  <a:cs typeface="Times New Roman"/>
                </a:rPr>
                <a:t>T</a:t>
              </a:r>
              <a:endParaRPr lang="en-US" sz="1200" i="1" baseline="-25000" dirty="0">
                <a:solidFill>
                  <a:prstClr val="black"/>
                </a:solidFill>
                <a:latin typeface="Times New Roman"/>
                <a:cs typeface="Times New Roman"/>
              </a:endParaRPr>
            </a:p>
          </p:txBody>
        </p:sp>
        <p:sp>
          <p:nvSpPr>
            <p:cNvPr id="118" name="TextBox 117"/>
            <p:cNvSpPr txBox="1"/>
            <p:nvPr/>
          </p:nvSpPr>
          <p:spPr>
            <a:xfrm>
              <a:off x="4607528" y="5098558"/>
              <a:ext cx="419827"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4</a:t>
              </a:r>
            </a:p>
          </p:txBody>
        </p:sp>
        <p:sp>
          <p:nvSpPr>
            <p:cNvPr id="119" name="TextBox 118"/>
            <p:cNvSpPr txBox="1"/>
            <p:nvPr/>
          </p:nvSpPr>
          <p:spPr>
            <a:xfrm>
              <a:off x="5207070" y="5098558"/>
              <a:ext cx="419827"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5</a:t>
              </a:r>
            </a:p>
          </p:txBody>
        </p:sp>
        <p:sp>
          <p:nvSpPr>
            <p:cNvPr id="120" name="TextBox 119"/>
            <p:cNvSpPr txBox="1"/>
            <p:nvPr/>
          </p:nvSpPr>
          <p:spPr>
            <a:xfrm>
              <a:off x="5806605" y="5102423"/>
              <a:ext cx="419827" cy="298307"/>
            </a:xfrm>
            <a:prstGeom prst="rect">
              <a:avLst/>
            </a:prstGeom>
            <a:solidFill>
              <a:schemeClr val="bg1">
                <a:lumMod val="75000"/>
              </a:schemeClr>
            </a:solidFill>
            <a:ln>
              <a:solidFill>
                <a:srgbClr val="000000"/>
              </a:solidFill>
              <a:headEnd type="none"/>
              <a:tailEnd type="triangle"/>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6</a:t>
              </a:r>
            </a:p>
          </p:txBody>
        </p:sp>
        <p:sp>
          <p:nvSpPr>
            <p:cNvPr id="121" name="TextBox 120"/>
            <p:cNvSpPr txBox="1"/>
            <p:nvPr/>
          </p:nvSpPr>
          <p:spPr>
            <a:xfrm>
              <a:off x="6406614" y="5094693"/>
              <a:ext cx="419827"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7</a:t>
              </a:r>
            </a:p>
          </p:txBody>
        </p:sp>
        <p:sp>
          <p:nvSpPr>
            <p:cNvPr id="122" name="TextBox 121"/>
            <p:cNvSpPr txBox="1"/>
            <p:nvPr/>
          </p:nvSpPr>
          <p:spPr>
            <a:xfrm>
              <a:off x="7018312" y="5094693"/>
              <a:ext cx="419827" cy="298307"/>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8</a:t>
              </a:r>
            </a:p>
          </p:txBody>
        </p:sp>
        <p:sp>
          <p:nvSpPr>
            <p:cNvPr id="143" name="TextBox 142"/>
            <p:cNvSpPr txBox="1"/>
            <p:nvPr/>
          </p:nvSpPr>
          <p:spPr>
            <a:xfrm>
              <a:off x="5864701" y="4104095"/>
              <a:ext cx="295072" cy="298307"/>
            </a:xfrm>
            <a:prstGeom prst="rect">
              <a:avLst/>
            </a:prstGeom>
            <a:solidFill>
              <a:schemeClr val="accent2">
                <a:lumMod val="40000"/>
                <a:lumOff val="60000"/>
              </a:schemeClr>
            </a:solidFill>
            <a:ln>
              <a:solidFill>
                <a:srgbClr val="000000"/>
              </a:solidFill>
            </a:ln>
          </p:spPr>
          <p:txBody>
            <a:bodyPr wrap="none" rtlCol="0">
              <a:spAutoFit/>
            </a:bodyPr>
            <a:lstStyle/>
            <a:p>
              <a:r>
                <a:rPr lang="en-US" altLang="ja-JP" sz="1200" b="1" dirty="0">
                  <a:solidFill>
                    <a:prstClr val="black"/>
                  </a:solidFill>
                  <a:latin typeface="Times New Roman"/>
                  <a:ea typeface="ＭＳ Ｐゴシック" panose="020B0600070205080204" pitchFamily="34" charset="-128"/>
                  <a:cs typeface="Times New Roman"/>
                </a:rPr>
                <a:t>_</a:t>
              </a:r>
              <a:endParaRPr lang="en-US" sz="1200" b="1" dirty="0">
                <a:solidFill>
                  <a:prstClr val="black"/>
                </a:solidFill>
                <a:latin typeface="Times New Roman"/>
                <a:cs typeface="Times New Roman"/>
              </a:endParaRPr>
            </a:p>
          </p:txBody>
        </p:sp>
        <p:sp>
          <p:nvSpPr>
            <p:cNvPr id="145" name="TextBox 144"/>
            <p:cNvSpPr txBox="1"/>
            <p:nvPr/>
          </p:nvSpPr>
          <p:spPr>
            <a:xfrm>
              <a:off x="8299601" y="4111823"/>
              <a:ext cx="295072" cy="298307"/>
            </a:xfrm>
            <a:prstGeom prst="rect">
              <a:avLst/>
            </a:prstGeom>
            <a:solidFill>
              <a:srgbClr val="E6B9B8"/>
            </a:solidFill>
            <a:ln>
              <a:solidFill>
                <a:srgbClr val="000000"/>
              </a:solidFill>
            </a:ln>
          </p:spPr>
          <p:txBody>
            <a:bodyPr wrap="none" rtlCol="0">
              <a:spAutoFit/>
            </a:bodyPr>
            <a:lstStyle/>
            <a:p>
              <a:r>
                <a:rPr lang="en-US" sz="1200" b="1" dirty="0">
                  <a:solidFill>
                    <a:prstClr val="black"/>
                  </a:solidFill>
                  <a:latin typeface="Times New Roman"/>
                  <a:cs typeface="Times New Roman"/>
                </a:rPr>
                <a:t>_</a:t>
              </a:r>
            </a:p>
          </p:txBody>
        </p:sp>
        <p:sp>
          <p:nvSpPr>
            <p:cNvPr id="146" name="TextBox 145"/>
            <p:cNvSpPr txBox="1"/>
            <p:nvPr/>
          </p:nvSpPr>
          <p:spPr>
            <a:xfrm>
              <a:off x="6430038" y="4104095"/>
              <a:ext cx="333042" cy="298307"/>
            </a:xfrm>
            <a:prstGeom prst="rect">
              <a:avLst/>
            </a:prstGeom>
            <a:solidFill>
              <a:srgbClr val="E6B9B8"/>
            </a:solidFill>
            <a:ln>
              <a:solidFill>
                <a:srgbClr val="000000"/>
              </a:solidFill>
            </a:ln>
          </p:spPr>
          <p:txBody>
            <a:bodyPr wrap="none" rtlCol="0">
              <a:spAutoFit/>
            </a:bodyPr>
            <a:lstStyle/>
            <a:p>
              <a:r>
                <a:rPr lang="en-US" sz="1200" i="1" dirty="0">
                  <a:solidFill>
                    <a:prstClr val="black"/>
                  </a:solidFill>
                  <a:latin typeface="Times New Roman"/>
                  <a:cs typeface="Times New Roman"/>
                </a:rPr>
                <a:t>z</a:t>
              </a:r>
              <a:r>
                <a:rPr lang="en-US" sz="1200" baseline="-25000" dirty="0">
                  <a:solidFill>
                    <a:prstClr val="black"/>
                  </a:solidFill>
                  <a:latin typeface="Times New Roman"/>
                  <a:cs typeface="Times New Roman"/>
                </a:rPr>
                <a:t>7</a:t>
              </a:r>
            </a:p>
          </p:txBody>
        </p:sp>
        <p:sp>
          <p:nvSpPr>
            <p:cNvPr id="147" name="TextBox 146"/>
            <p:cNvSpPr txBox="1"/>
            <p:nvPr/>
          </p:nvSpPr>
          <p:spPr>
            <a:xfrm>
              <a:off x="7046961" y="4099731"/>
              <a:ext cx="333042" cy="298307"/>
            </a:xfrm>
            <a:prstGeom prst="rect">
              <a:avLst/>
            </a:prstGeom>
            <a:solidFill>
              <a:srgbClr val="E6B9B8"/>
            </a:solidFill>
            <a:ln>
              <a:solidFill>
                <a:srgbClr val="000000"/>
              </a:solidFill>
            </a:ln>
          </p:spPr>
          <p:txBody>
            <a:bodyPr wrap="none" rtlCol="0">
              <a:spAutoFit/>
            </a:bodyPr>
            <a:lstStyle/>
            <a:p>
              <a:r>
                <a:rPr lang="en-US" sz="1200" i="1" dirty="0">
                  <a:solidFill>
                    <a:prstClr val="black"/>
                  </a:solidFill>
                  <a:latin typeface="Times New Roman"/>
                  <a:cs typeface="Times New Roman"/>
                </a:rPr>
                <a:t>z</a:t>
              </a:r>
              <a:r>
                <a:rPr lang="en-US" sz="1200" baseline="-25000" dirty="0">
                  <a:solidFill>
                    <a:prstClr val="black"/>
                  </a:solidFill>
                  <a:latin typeface="Times New Roman"/>
                  <a:cs typeface="Times New Roman"/>
                </a:rPr>
                <a:t>8</a:t>
              </a:r>
            </a:p>
          </p:txBody>
        </p:sp>
        <p:sp>
          <p:nvSpPr>
            <p:cNvPr id="148" name="TextBox 147"/>
            <p:cNvSpPr txBox="1"/>
            <p:nvPr/>
          </p:nvSpPr>
          <p:spPr>
            <a:xfrm>
              <a:off x="7656560" y="4051361"/>
              <a:ext cx="327616" cy="298307"/>
            </a:xfrm>
            <a:prstGeom prst="rect">
              <a:avLst/>
            </a:prstGeom>
            <a:noFill/>
          </p:spPr>
          <p:txBody>
            <a:bodyPr wrap="none" rtlCol="0">
              <a:spAutoFit/>
            </a:bodyPr>
            <a:lstStyle/>
            <a:p>
              <a:r>
                <a:rPr lang="en-US" sz="1200" dirty="0">
                  <a:solidFill>
                    <a:prstClr val="black"/>
                  </a:solidFill>
                  <a:latin typeface="Calibri"/>
                </a:rPr>
                <a:t>…</a:t>
              </a:r>
            </a:p>
          </p:txBody>
        </p:sp>
        <p:cxnSp>
          <p:nvCxnSpPr>
            <p:cNvPr id="161" name="Straight Arrow Connector 160"/>
            <p:cNvCxnSpPr>
              <a:stCxn id="120" idx="0"/>
              <a:endCxn id="143" idx="2"/>
            </p:cNvCxnSpPr>
            <p:nvPr/>
          </p:nvCxnSpPr>
          <p:spPr>
            <a:xfrm flipH="1" flipV="1">
              <a:off x="6012237" y="4402402"/>
              <a:ext cx="4282" cy="700022"/>
            </a:xfrm>
            <a:prstGeom prst="straightConnector1">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a:stCxn id="122" idx="0"/>
              <a:endCxn id="147" idx="2"/>
            </p:cNvCxnSpPr>
            <p:nvPr/>
          </p:nvCxnSpPr>
          <p:spPr>
            <a:xfrm flipH="1" flipV="1">
              <a:off x="7213481" y="4398038"/>
              <a:ext cx="14744" cy="696655"/>
            </a:xfrm>
            <a:prstGeom prst="straightConnector1">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flipH="1" flipV="1">
              <a:off x="6612590" y="4419600"/>
              <a:ext cx="6761" cy="690551"/>
            </a:xfrm>
            <a:prstGeom prst="straightConnector1">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a:stCxn id="115" idx="0"/>
              <a:endCxn id="145" idx="2"/>
            </p:cNvCxnSpPr>
            <p:nvPr/>
          </p:nvCxnSpPr>
          <p:spPr>
            <a:xfrm flipV="1">
              <a:off x="8439164" y="4410130"/>
              <a:ext cx="7972" cy="680700"/>
            </a:xfrm>
            <a:prstGeom prst="straightConnector1">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a:stCxn id="119" idx="0"/>
              <a:endCxn id="93" idx="2"/>
            </p:cNvCxnSpPr>
            <p:nvPr/>
          </p:nvCxnSpPr>
          <p:spPr>
            <a:xfrm flipV="1">
              <a:off x="5416984" y="4394391"/>
              <a:ext cx="1908" cy="704167"/>
            </a:xfrm>
            <a:prstGeom prst="straightConnector1">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a:stCxn id="137" idx="0"/>
              <a:endCxn id="91" idx="2"/>
            </p:cNvCxnSpPr>
            <p:nvPr/>
          </p:nvCxnSpPr>
          <p:spPr>
            <a:xfrm flipH="1" flipV="1">
              <a:off x="3026326" y="4386663"/>
              <a:ext cx="289" cy="704167"/>
            </a:xfrm>
            <a:prstGeom prst="straightConnector1">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a:stCxn id="116" idx="0"/>
              <a:endCxn id="103" idx="2"/>
            </p:cNvCxnSpPr>
            <p:nvPr/>
          </p:nvCxnSpPr>
          <p:spPr>
            <a:xfrm flipH="1" flipV="1">
              <a:off x="3606932" y="4386663"/>
              <a:ext cx="7069" cy="704167"/>
            </a:xfrm>
            <a:prstGeom prst="straightConnector1">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a:stCxn id="117" idx="0"/>
              <a:endCxn id="92" idx="2"/>
            </p:cNvCxnSpPr>
            <p:nvPr/>
          </p:nvCxnSpPr>
          <p:spPr>
            <a:xfrm flipH="1" flipV="1">
              <a:off x="4199691" y="4390528"/>
              <a:ext cx="1688" cy="704167"/>
            </a:xfrm>
            <a:prstGeom prst="straightConnector1">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a:stCxn id="118" idx="0"/>
              <a:endCxn id="104" idx="2"/>
            </p:cNvCxnSpPr>
            <p:nvPr/>
          </p:nvCxnSpPr>
          <p:spPr>
            <a:xfrm flipH="1" flipV="1">
              <a:off x="4812022" y="4407153"/>
              <a:ext cx="5420" cy="691405"/>
            </a:xfrm>
            <a:prstGeom prst="straightConnector1">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5" name="TextBox 184"/>
            <p:cNvSpPr txBox="1"/>
            <p:nvPr/>
          </p:nvSpPr>
          <p:spPr>
            <a:xfrm>
              <a:off x="7041568" y="3454245"/>
              <a:ext cx="343890" cy="298307"/>
            </a:xfrm>
            <a:prstGeom prst="rect">
              <a:avLst/>
            </a:prstGeom>
            <a:solidFill>
              <a:srgbClr val="E6B9B8"/>
            </a:solidFill>
            <a:ln>
              <a:solidFill>
                <a:srgbClr val="000000"/>
              </a:solidFill>
            </a:ln>
          </p:spPr>
          <p:txBody>
            <a:bodyPr wrap="none" rtlCol="0">
              <a:spAutoFit/>
            </a:bodyPr>
            <a:lstStyle/>
            <a:p>
              <a:r>
                <a:rPr lang="en-US" sz="1200" i="1" dirty="0">
                  <a:solidFill>
                    <a:prstClr val="black"/>
                  </a:solidFill>
                  <a:latin typeface="Times New Roman"/>
                  <a:cs typeface="Times New Roman"/>
                </a:rPr>
                <a:t>y</a:t>
              </a:r>
              <a:r>
                <a:rPr lang="en-US" sz="1200" baseline="-25000" dirty="0">
                  <a:solidFill>
                    <a:prstClr val="black"/>
                  </a:solidFill>
                  <a:latin typeface="Times New Roman"/>
                  <a:cs typeface="Times New Roman"/>
                </a:rPr>
                <a:t>3</a:t>
              </a:r>
            </a:p>
          </p:txBody>
        </p:sp>
        <p:cxnSp>
          <p:nvCxnSpPr>
            <p:cNvPr id="187" name="Straight Arrow Connector 186"/>
            <p:cNvCxnSpPr>
              <a:stCxn id="147" idx="0"/>
              <a:endCxn id="185" idx="2"/>
            </p:cNvCxnSpPr>
            <p:nvPr/>
          </p:nvCxnSpPr>
          <p:spPr>
            <a:xfrm flipV="1">
              <a:off x="7213481" y="3752552"/>
              <a:ext cx="32" cy="34718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4" name="TextBox 193"/>
            <p:cNvSpPr txBox="1"/>
            <p:nvPr/>
          </p:nvSpPr>
          <p:spPr>
            <a:xfrm>
              <a:off x="1524001" y="5068669"/>
              <a:ext cx="932080" cy="629758"/>
            </a:xfrm>
            <a:prstGeom prst="rect">
              <a:avLst/>
            </a:prstGeom>
            <a:noFill/>
          </p:spPr>
          <p:txBody>
            <a:bodyPr wrap="none" rtlCol="0">
              <a:spAutoFit/>
            </a:bodyPr>
            <a:lstStyle/>
            <a:p>
              <a:r>
                <a:rPr lang="en-US" sz="1600" dirty="0">
                  <a:solidFill>
                    <a:prstClr val="black"/>
                  </a:solidFill>
                  <a:latin typeface="Calibri"/>
                </a:rPr>
                <a:t>Stacked</a:t>
              </a:r>
            </a:p>
            <a:p>
              <a:r>
                <a:rPr lang="en-US" sz="1600" dirty="0">
                  <a:solidFill>
                    <a:prstClr val="black"/>
                  </a:solidFill>
                  <a:latin typeface="Calibri"/>
                </a:rPr>
                <a:t>BLSTM</a:t>
              </a:r>
            </a:p>
          </p:txBody>
        </p:sp>
      </p:grpSp>
    </p:spTree>
    <p:extLst>
      <p:ext uri="{BB962C8B-B14F-4D97-AF65-F5344CB8AC3E}">
        <p14:creationId xmlns:p14="http://schemas.microsoft.com/office/powerpoint/2010/main" val="3174108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1"/>
            <a:ext cx="8915400" cy="482455"/>
          </a:xfrm>
        </p:spPr>
        <p:txBody>
          <a:bodyPr>
            <a:noAutofit/>
          </a:bodyPr>
          <a:lstStyle/>
          <a:p>
            <a:r>
              <a:rPr lang="en-US" altLang="ja-JP" sz="1600" dirty="0"/>
              <a:t>End-to-end</a:t>
            </a:r>
            <a:r>
              <a:rPr lang="ja-JP" altLang="en-US" sz="1600" dirty="0"/>
              <a:t> </a:t>
            </a:r>
            <a:r>
              <a:rPr lang="en-US" altLang="ja-JP" sz="1600" dirty="0"/>
              <a:t>ASR (2)</a:t>
            </a:r>
            <a:br>
              <a:rPr lang="en-US" sz="3600" dirty="0"/>
            </a:br>
            <a:r>
              <a:rPr lang="en-US" sz="3600" dirty="0"/>
              <a:t>Attention-based encoder decoder </a:t>
            </a:r>
            <a:r>
              <a:rPr lang="en-US" sz="1200" dirty="0"/>
              <a:t>[</a:t>
            </a:r>
            <a:r>
              <a:rPr lang="en-US" sz="1200" dirty="0" err="1"/>
              <a:t>Chorowski</a:t>
            </a:r>
            <a:r>
              <a:rPr lang="en-US" altLang="ja-JP" sz="1200" dirty="0"/>
              <a:t>+</a:t>
            </a:r>
            <a:r>
              <a:rPr lang="ja-JP" altLang="en-US" sz="1200" dirty="0"/>
              <a:t> </a:t>
            </a:r>
            <a:r>
              <a:rPr lang="en-US" sz="1200" dirty="0"/>
              <a:t>2014, Chan</a:t>
            </a:r>
            <a:r>
              <a:rPr lang="en-US" altLang="ja-JP" sz="1200" dirty="0"/>
              <a:t>+</a:t>
            </a:r>
            <a:r>
              <a:rPr lang="ja-JP" altLang="en-US" sz="1200" dirty="0"/>
              <a:t> </a:t>
            </a:r>
            <a:r>
              <a:rPr lang="en-US" sz="1200" dirty="0"/>
              <a:t>2015]</a:t>
            </a:r>
            <a:endParaRPr lang="en-US" sz="3600" dirty="0"/>
          </a:p>
        </p:txBody>
      </p:sp>
      <p:sp>
        <p:nvSpPr>
          <p:cNvPr id="3" name="Content Placeholder 2 1"/>
          <p:cNvSpPr>
            <a:spLocks noGrp="1"/>
          </p:cNvSpPr>
          <p:nvPr>
            <p:ph idx="1"/>
          </p:nvPr>
        </p:nvSpPr>
        <p:spPr>
          <a:xfrm>
            <a:off x="1752600" y="1284386"/>
            <a:ext cx="8675688" cy="4049614"/>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4" name="Content Placeholder 2 2"/>
          <p:cNvSpPr txBox="1">
            <a:spLocks/>
          </p:cNvSpPr>
          <p:nvPr/>
        </p:nvSpPr>
        <p:spPr bwMode="auto">
          <a:xfrm>
            <a:off x="1752600" y="1399822"/>
            <a:ext cx="8610600" cy="5082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prstClr val="black"/>
                </a:solidFill>
              </a:rPr>
              <a:t>Combine acoustic and language models in a single architecture</a:t>
            </a:r>
          </a:p>
          <a:p>
            <a:pPr lvl="1"/>
            <a:r>
              <a:rPr lang="en-US" sz="1800" dirty="0">
                <a:solidFill>
                  <a:prstClr val="black"/>
                </a:solidFill>
              </a:rPr>
              <a:t>Encoder: acoustic model</a:t>
            </a:r>
          </a:p>
          <a:p>
            <a:pPr lvl="1"/>
            <a:r>
              <a:rPr lang="en-US" sz="1800" dirty="0">
                <a:solidFill>
                  <a:prstClr val="black"/>
                </a:solidFill>
              </a:rPr>
              <a:t>Decoder: language model</a:t>
            </a:r>
          </a:p>
          <a:p>
            <a:pPr lvl="1"/>
            <a:r>
              <a:rPr lang="en-US" sz="1800" dirty="0">
                <a:solidFill>
                  <a:prstClr val="black"/>
                </a:solidFill>
              </a:rPr>
              <a:t>Attention: alignment</a:t>
            </a:r>
          </a:p>
          <a:p>
            <a:r>
              <a:rPr lang="en-US" dirty="0">
                <a:solidFill>
                  <a:srgbClr val="0000FF"/>
                </a:solidFill>
              </a:rPr>
              <a:t>No conditional independence</a:t>
            </a:r>
            <a:br>
              <a:rPr lang="en-US" dirty="0">
                <a:solidFill>
                  <a:srgbClr val="0000FF"/>
                </a:solidFill>
              </a:rPr>
            </a:br>
            <a:r>
              <a:rPr lang="en-US" dirty="0">
                <a:solidFill>
                  <a:srgbClr val="0000FF"/>
                </a:solidFill>
              </a:rPr>
              <a:t>assumption unlike CTC</a:t>
            </a:r>
          </a:p>
          <a:p>
            <a:pPr lvl="1"/>
            <a:r>
              <a:rPr lang="en-US" dirty="0">
                <a:solidFill>
                  <a:srgbClr val="0000FF"/>
                </a:solidFill>
              </a:rPr>
              <a:t>More precise </a:t>
            </a:r>
            <a:r>
              <a:rPr lang="en-US" dirty="0" err="1">
                <a:solidFill>
                  <a:srgbClr val="0000FF"/>
                </a:solidFill>
              </a:rPr>
              <a:t>seq</a:t>
            </a:r>
            <a:r>
              <a:rPr lang="en-US" dirty="0">
                <a:solidFill>
                  <a:srgbClr val="0000FF"/>
                </a:solidFill>
              </a:rPr>
              <a:t>-to-</a:t>
            </a:r>
            <a:r>
              <a:rPr lang="en-US" dirty="0" err="1">
                <a:solidFill>
                  <a:srgbClr val="0000FF"/>
                </a:solidFill>
              </a:rPr>
              <a:t>seq</a:t>
            </a:r>
            <a:r>
              <a:rPr lang="en-US" dirty="0">
                <a:solidFill>
                  <a:srgbClr val="0000FF"/>
                </a:solidFill>
              </a:rPr>
              <a:t> model</a:t>
            </a:r>
          </a:p>
          <a:p>
            <a:r>
              <a:rPr lang="en-US" altLang="ja-JP" dirty="0">
                <a:solidFill>
                  <a:srgbClr val="FF0000"/>
                </a:solidFill>
              </a:rPr>
              <a:t>Attention</a:t>
            </a:r>
            <a:r>
              <a:rPr lang="ja-JP" altLang="en-US" dirty="0">
                <a:solidFill>
                  <a:srgbClr val="FF0000"/>
                </a:solidFill>
              </a:rPr>
              <a:t> </a:t>
            </a:r>
            <a:r>
              <a:rPr lang="en-US" altLang="ja-JP" dirty="0">
                <a:solidFill>
                  <a:srgbClr val="FF0000"/>
                </a:solidFill>
              </a:rPr>
              <a:t>mechanism</a:t>
            </a:r>
            <a:r>
              <a:rPr lang="ja-JP" altLang="en-US" dirty="0">
                <a:solidFill>
                  <a:srgbClr val="FF0000"/>
                </a:solidFill>
              </a:rPr>
              <a:t> </a:t>
            </a:r>
            <a:r>
              <a:rPr lang="en-US" altLang="ja-JP" dirty="0">
                <a:solidFill>
                  <a:srgbClr val="FF0000"/>
                </a:solidFill>
              </a:rPr>
              <a:t>allows</a:t>
            </a:r>
            <a:br>
              <a:rPr lang="en-US" altLang="ja-JP" dirty="0">
                <a:solidFill>
                  <a:srgbClr val="FF0000"/>
                </a:solidFill>
              </a:rPr>
            </a:br>
            <a:r>
              <a:rPr lang="en-US" altLang="ja-JP" dirty="0">
                <a:solidFill>
                  <a:srgbClr val="FF0000"/>
                </a:solidFill>
              </a:rPr>
              <a:t>too</a:t>
            </a:r>
            <a:r>
              <a:rPr lang="ja-JP" altLang="en-US" dirty="0">
                <a:solidFill>
                  <a:srgbClr val="FF0000"/>
                </a:solidFill>
              </a:rPr>
              <a:t> </a:t>
            </a:r>
            <a:r>
              <a:rPr lang="en-US" altLang="ja-JP" dirty="0">
                <a:solidFill>
                  <a:srgbClr val="FF0000"/>
                </a:solidFill>
              </a:rPr>
              <a:t>flexible</a:t>
            </a:r>
            <a:r>
              <a:rPr lang="ja-JP" altLang="en-US" dirty="0">
                <a:solidFill>
                  <a:srgbClr val="FF0000"/>
                </a:solidFill>
              </a:rPr>
              <a:t> </a:t>
            </a:r>
            <a:r>
              <a:rPr lang="en-US" altLang="ja-JP" dirty="0">
                <a:solidFill>
                  <a:srgbClr val="FF0000"/>
                </a:solidFill>
              </a:rPr>
              <a:t>alignments</a:t>
            </a:r>
          </a:p>
          <a:p>
            <a:pPr lvl="1"/>
            <a:r>
              <a:rPr lang="en-US" altLang="ja-JP" dirty="0">
                <a:solidFill>
                  <a:srgbClr val="FF0000"/>
                </a:solidFill>
              </a:rPr>
              <a:t>Hard to train</a:t>
            </a:r>
            <a:br>
              <a:rPr lang="en-US" altLang="ja-JP" dirty="0">
                <a:solidFill>
                  <a:srgbClr val="FF0000"/>
                </a:solidFill>
              </a:rPr>
            </a:br>
            <a:r>
              <a:rPr lang="en-US" altLang="ja-JP" dirty="0">
                <a:solidFill>
                  <a:srgbClr val="FF0000"/>
                </a:solidFill>
              </a:rPr>
              <a:t>the model</a:t>
            </a:r>
            <a:br>
              <a:rPr lang="en-US" altLang="ja-JP" dirty="0">
                <a:solidFill>
                  <a:srgbClr val="FF0000"/>
                </a:solidFill>
              </a:rPr>
            </a:br>
            <a:r>
              <a:rPr lang="en-US" altLang="ja-JP" dirty="0">
                <a:solidFill>
                  <a:srgbClr val="FF0000"/>
                </a:solidFill>
              </a:rPr>
              <a:t>from scratch</a:t>
            </a:r>
            <a:endParaRPr lang="en-US" dirty="0">
              <a:solidFill>
                <a:srgbClr val="FF0000"/>
              </a:solidFill>
            </a:endParaRPr>
          </a:p>
        </p:txBody>
      </p:sp>
      <p:grpSp>
        <p:nvGrpSpPr>
          <p:cNvPr id="8" name="Group 7"/>
          <p:cNvGrpSpPr/>
          <p:nvPr/>
        </p:nvGrpSpPr>
        <p:grpSpPr>
          <a:xfrm>
            <a:off x="4419600" y="2687924"/>
            <a:ext cx="6096000" cy="3865277"/>
            <a:chOff x="2743200" y="2459323"/>
            <a:chExt cx="6096000" cy="3865277"/>
          </a:xfrm>
        </p:grpSpPr>
        <p:sp>
          <p:nvSpPr>
            <p:cNvPr id="12" name="Rectangle 11"/>
            <p:cNvSpPr/>
            <p:nvPr/>
          </p:nvSpPr>
          <p:spPr>
            <a:xfrm>
              <a:off x="5038843" y="2459323"/>
              <a:ext cx="3570256" cy="1980072"/>
            </a:xfrm>
            <a:prstGeom prst="rect">
              <a:avLst/>
            </a:prstGeom>
            <a:solidFill>
              <a:schemeClr val="tx2">
                <a:lumMod val="20000"/>
                <a:lumOff val="80000"/>
              </a:schemeClr>
            </a:solidFill>
            <a:ln w="31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prstClr val="white"/>
                </a:solidFill>
                <a:latin typeface="Calibri"/>
              </a:endParaRPr>
            </a:p>
          </p:txBody>
        </p:sp>
        <p:sp>
          <p:nvSpPr>
            <p:cNvPr id="13" name="Rectangle 12"/>
            <p:cNvSpPr/>
            <p:nvPr/>
          </p:nvSpPr>
          <p:spPr>
            <a:xfrm>
              <a:off x="2743200" y="4875286"/>
              <a:ext cx="6096000" cy="1449314"/>
            </a:xfrm>
            <a:prstGeom prst="rect">
              <a:avLst/>
            </a:prstGeom>
            <a:solidFill>
              <a:schemeClr val="bg1">
                <a:lumMod val="85000"/>
              </a:schemeClr>
            </a:solidFill>
            <a:ln w="31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prstClr val="white"/>
                </a:solidFill>
                <a:latin typeface="Calibri"/>
              </a:endParaRPr>
            </a:p>
          </p:txBody>
        </p:sp>
        <p:cxnSp>
          <p:nvCxnSpPr>
            <p:cNvPr id="14" name="Straight Arrow Connector 13"/>
            <p:cNvCxnSpPr/>
            <p:nvPr/>
          </p:nvCxnSpPr>
          <p:spPr>
            <a:xfrm flipV="1">
              <a:off x="3544992" y="5735330"/>
              <a:ext cx="4350" cy="261501"/>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4083751" y="5735330"/>
              <a:ext cx="4350" cy="261501"/>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631139" y="5732014"/>
              <a:ext cx="0" cy="31561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188621" y="5750581"/>
              <a:ext cx="0" cy="31561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741319" y="5750581"/>
              <a:ext cx="0" cy="31561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6287651" y="5750581"/>
              <a:ext cx="0" cy="31561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6840349" y="5736328"/>
              <a:ext cx="0" cy="31561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7396249" y="5736328"/>
              <a:ext cx="0" cy="31561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8132383" y="5576255"/>
              <a:ext cx="241887"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124813" y="5645818"/>
              <a:ext cx="241887"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550086" y="5565247"/>
              <a:ext cx="241887"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7565730" y="5641128"/>
              <a:ext cx="241887"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840712" y="5427605"/>
              <a:ext cx="290464" cy="276999"/>
            </a:xfrm>
            <a:prstGeom prst="rect">
              <a:avLst/>
            </a:prstGeom>
            <a:noFill/>
          </p:spPr>
          <p:txBody>
            <a:bodyPr wrap="none" rtlCol="0">
              <a:spAutoFit/>
            </a:bodyPr>
            <a:lstStyle/>
            <a:p>
              <a:r>
                <a:rPr lang="en-US" sz="1200" dirty="0">
                  <a:solidFill>
                    <a:prstClr val="black"/>
                  </a:solidFill>
                  <a:latin typeface="Calibri"/>
                </a:rPr>
                <a:t>…</a:t>
              </a:r>
            </a:p>
          </p:txBody>
        </p:sp>
        <p:sp>
          <p:nvSpPr>
            <p:cNvPr id="29" name="TextBox 28"/>
            <p:cNvSpPr txBox="1"/>
            <p:nvPr/>
          </p:nvSpPr>
          <p:spPr>
            <a:xfrm>
              <a:off x="8332888" y="5007376"/>
              <a:ext cx="412292" cy="276999"/>
            </a:xfrm>
            <a:prstGeom prst="rect">
              <a:avLst/>
            </a:prstGeom>
            <a:solidFill>
              <a:schemeClr val="bg1">
                <a:lumMod val="75000"/>
              </a:schemeClr>
            </a:solidFill>
            <a:ln>
              <a:solidFill>
                <a:srgbClr val="000000"/>
              </a:solidFill>
            </a:ln>
          </p:spPr>
          <p:txBody>
            <a:bodyPr wrap="none" rtlCol="0">
              <a:spAutoFit/>
            </a:bodyPr>
            <a:lstStyle/>
            <a:p>
              <a:r>
                <a:rPr lang="en-US" sz="1200" b="1" dirty="0" err="1">
                  <a:solidFill>
                    <a:prstClr val="black"/>
                  </a:solidFill>
                  <a:latin typeface="Times New Roman"/>
                  <a:cs typeface="Times New Roman"/>
                </a:rPr>
                <a:t>h</a:t>
              </a:r>
              <a:r>
                <a:rPr lang="en-US" sz="1200" dirty="0" err="1">
                  <a:solidFill>
                    <a:prstClr val="black"/>
                  </a:solidFill>
                  <a:latin typeface="Times New Roman"/>
                  <a:cs typeface="Times New Roman"/>
                </a:rPr>
                <a:t>’</a:t>
              </a:r>
              <a:r>
                <a:rPr lang="en-US" sz="1200" i="1" baseline="-25000" dirty="0" err="1">
                  <a:solidFill>
                    <a:prstClr val="black"/>
                  </a:solidFill>
                  <a:latin typeface="Times New Roman"/>
                  <a:cs typeface="Times New Roman"/>
                </a:rPr>
                <a:t>T</a:t>
              </a:r>
              <a:r>
                <a:rPr lang="en-US" sz="1200" i="1" baseline="-25000" dirty="0">
                  <a:solidFill>
                    <a:prstClr val="black"/>
                  </a:solidFill>
                  <a:latin typeface="Times New Roman"/>
                  <a:cs typeface="Times New Roman"/>
                </a:rPr>
                <a:t>’</a:t>
              </a:r>
            </a:p>
          </p:txBody>
        </p:sp>
        <p:cxnSp>
          <p:nvCxnSpPr>
            <p:cNvPr id="30" name="Straight Arrow Connector 29"/>
            <p:cNvCxnSpPr/>
            <p:nvPr/>
          </p:nvCxnSpPr>
          <p:spPr>
            <a:xfrm>
              <a:off x="4235875" y="5117439"/>
              <a:ext cx="800734"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280818" y="5198010"/>
              <a:ext cx="808304"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8098935" y="5117445"/>
              <a:ext cx="241887"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8091365" y="5198016"/>
              <a:ext cx="241887"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7573193" y="5106437"/>
              <a:ext cx="241887"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7603410" y="5187008"/>
              <a:ext cx="241887"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818414" y="4968794"/>
              <a:ext cx="290464" cy="276999"/>
            </a:xfrm>
            <a:prstGeom prst="rect">
              <a:avLst/>
            </a:prstGeom>
            <a:noFill/>
          </p:spPr>
          <p:txBody>
            <a:bodyPr wrap="none" rtlCol="0">
              <a:spAutoFit/>
            </a:bodyPr>
            <a:lstStyle/>
            <a:p>
              <a:r>
                <a:rPr lang="en-US" sz="1200" dirty="0">
                  <a:solidFill>
                    <a:prstClr val="black"/>
                  </a:solidFill>
                  <a:latin typeface="Calibri"/>
                </a:rPr>
                <a:t>…</a:t>
              </a:r>
            </a:p>
          </p:txBody>
        </p:sp>
        <p:cxnSp>
          <p:nvCxnSpPr>
            <p:cNvPr id="37" name="Straight Arrow Connector 36"/>
            <p:cNvCxnSpPr/>
            <p:nvPr/>
          </p:nvCxnSpPr>
          <p:spPr>
            <a:xfrm flipV="1">
              <a:off x="4098746" y="5272829"/>
              <a:ext cx="4893" cy="31561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5194987" y="5276799"/>
              <a:ext cx="4893" cy="31561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6287651" y="5280317"/>
              <a:ext cx="4893" cy="31561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7399322" y="5269310"/>
              <a:ext cx="4893" cy="31561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8529517" y="5265041"/>
              <a:ext cx="4893" cy="31561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328540" y="5117444"/>
              <a:ext cx="800734"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5399086" y="5198016"/>
              <a:ext cx="808304"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6426561" y="5106437"/>
              <a:ext cx="800734"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6484225" y="5193326"/>
              <a:ext cx="808304"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8534411" y="5730011"/>
              <a:ext cx="0" cy="31561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3405185" y="5936003"/>
              <a:ext cx="304892" cy="276999"/>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1</a:t>
              </a:r>
            </a:p>
          </p:txBody>
        </p:sp>
        <p:sp>
          <p:nvSpPr>
            <p:cNvPr id="48" name="TextBox 47"/>
            <p:cNvSpPr txBox="1"/>
            <p:nvPr/>
          </p:nvSpPr>
          <p:spPr>
            <a:xfrm>
              <a:off x="3943944" y="5936003"/>
              <a:ext cx="304892" cy="276999"/>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2</a:t>
              </a:r>
            </a:p>
          </p:txBody>
        </p:sp>
        <p:sp>
          <p:nvSpPr>
            <p:cNvPr id="49" name="TextBox 48"/>
            <p:cNvSpPr txBox="1"/>
            <p:nvPr/>
          </p:nvSpPr>
          <p:spPr>
            <a:xfrm>
              <a:off x="4482696" y="5939520"/>
              <a:ext cx="304892" cy="276999"/>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3</a:t>
              </a:r>
            </a:p>
          </p:txBody>
        </p:sp>
        <p:sp>
          <p:nvSpPr>
            <p:cNvPr id="50" name="TextBox 49"/>
            <p:cNvSpPr txBox="1"/>
            <p:nvPr/>
          </p:nvSpPr>
          <p:spPr>
            <a:xfrm>
              <a:off x="5047757" y="5943037"/>
              <a:ext cx="304892" cy="276999"/>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4</a:t>
              </a:r>
            </a:p>
          </p:txBody>
        </p:sp>
        <p:sp>
          <p:nvSpPr>
            <p:cNvPr id="51" name="TextBox 50"/>
            <p:cNvSpPr txBox="1"/>
            <p:nvPr/>
          </p:nvSpPr>
          <p:spPr>
            <a:xfrm>
              <a:off x="5597666" y="5943037"/>
              <a:ext cx="304892" cy="276999"/>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5</a:t>
              </a:r>
            </a:p>
          </p:txBody>
        </p:sp>
        <p:sp>
          <p:nvSpPr>
            <p:cNvPr id="52" name="TextBox 51"/>
            <p:cNvSpPr txBox="1"/>
            <p:nvPr/>
          </p:nvSpPr>
          <p:spPr>
            <a:xfrm>
              <a:off x="6147568" y="5946556"/>
              <a:ext cx="304892" cy="276999"/>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6</a:t>
              </a:r>
            </a:p>
          </p:txBody>
        </p:sp>
        <p:sp>
          <p:nvSpPr>
            <p:cNvPr id="53" name="TextBox 52"/>
            <p:cNvSpPr txBox="1"/>
            <p:nvPr/>
          </p:nvSpPr>
          <p:spPr>
            <a:xfrm>
              <a:off x="6697905" y="5939520"/>
              <a:ext cx="304892" cy="276999"/>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7</a:t>
              </a:r>
            </a:p>
          </p:txBody>
        </p:sp>
        <p:sp>
          <p:nvSpPr>
            <p:cNvPr id="54" name="TextBox 53"/>
            <p:cNvSpPr txBox="1"/>
            <p:nvPr/>
          </p:nvSpPr>
          <p:spPr>
            <a:xfrm>
              <a:off x="7258963" y="5939520"/>
              <a:ext cx="304892" cy="276999"/>
            </a:xfrm>
            <a:prstGeom prst="rect">
              <a:avLst/>
            </a:prstGeom>
            <a:solidFill>
              <a:schemeClr val="bg1">
                <a:lumMod val="75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x</a:t>
              </a:r>
              <a:r>
                <a:rPr lang="en-US" sz="1200" baseline="-25000" dirty="0">
                  <a:solidFill>
                    <a:prstClr val="black"/>
                  </a:solidFill>
                  <a:latin typeface="Times New Roman"/>
                  <a:cs typeface="Times New Roman"/>
                </a:rPr>
                <a:t>8</a:t>
              </a:r>
            </a:p>
          </p:txBody>
        </p:sp>
        <p:sp>
          <p:nvSpPr>
            <p:cNvPr id="55" name="TextBox 54"/>
            <p:cNvSpPr txBox="1"/>
            <p:nvPr/>
          </p:nvSpPr>
          <p:spPr>
            <a:xfrm>
              <a:off x="7842738" y="5880965"/>
              <a:ext cx="290464" cy="276999"/>
            </a:xfrm>
            <a:prstGeom prst="rect">
              <a:avLst/>
            </a:prstGeom>
            <a:noFill/>
          </p:spPr>
          <p:txBody>
            <a:bodyPr wrap="none" rtlCol="0">
              <a:spAutoFit/>
            </a:bodyPr>
            <a:lstStyle/>
            <a:p>
              <a:r>
                <a:rPr lang="en-US" sz="1200" dirty="0">
                  <a:solidFill>
                    <a:prstClr val="black"/>
                  </a:solidFill>
                  <a:latin typeface="Calibri"/>
                </a:rPr>
                <a:t>…</a:t>
              </a:r>
            </a:p>
          </p:txBody>
        </p:sp>
        <p:sp>
          <p:nvSpPr>
            <p:cNvPr id="56" name="TextBox 55"/>
            <p:cNvSpPr txBox="1"/>
            <p:nvPr/>
          </p:nvSpPr>
          <p:spPr>
            <a:xfrm>
              <a:off x="8366337" y="5943037"/>
              <a:ext cx="311304" cy="276999"/>
            </a:xfrm>
            <a:prstGeom prst="rect">
              <a:avLst/>
            </a:prstGeom>
            <a:solidFill>
              <a:schemeClr val="bg1">
                <a:lumMod val="75000"/>
              </a:schemeClr>
            </a:solidFill>
            <a:ln>
              <a:solidFill>
                <a:srgbClr val="000000"/>
              </a:solidFill>
            </a:ln>
          </p:spPr>
          <p:txBody>
            <a:bodyPr wrap="none" rtlCol="0">
              <a:spAutoFit/>
            </a:bodyPr>
            <a:lstStyle/>
            <a:p>
              <a:r>
                <a:rPr lang="en-US" sz="1200" i="1" dirty="0" err="1">
                  <a:solidFill>
                    <a:prstClr val="black"/>
                  </a:solidFill>
                  <a:latin typeface="Times New Roman"/>
                  <a:cs typeface="Times New Roman"/>
                </a:rPr>
                <a:t>x</a:t>
              </a:r>
              <a:r>
                <a:rPr lang="en-US" sz="1200" i="1" baseline="-25000" dirty="0" err="1">
                  <a:solidFill>
                    <a:prstClr val="black"/>
                  </a:solidFill>
                  <a:latin typeface="Times New Roman"/>
                  <a:cs typeface="Times New Roman"/>
                </a:rPr>
                <a:t>T</a:t>
              </a:r>
              <a:endParaRPr lang="en-US" sz="1200" i="1" baseline="-25000" dirty="0">
                <a:solidFill>
                  <a:prstClr val="black"/>
                </a:solidFill>
                <a:latin typeface="Times New Roman"/>
                <a:cs typeface="Times New Roman"/>
              </a:endParaRPr>
            </a:p>
          </p:txBody>
        </p:sp>
        <p:sp>
          <p:nvSpPr>
            <p:cNvPr id="57" name="TextBox 56"/>
            <p:cNvSpPr txBox="1"/>
            <p:nvPr/>
          </p:nvSpPr>
          <p:spPr>
            <a:xfrm>
              <a:off x="8366337" y="5466186"/>
              <a:ext cx="327334" cy="276999"/>
            </a:xfrm>
            <a:prstGeom prst="rect">
              <a:avLst/>
            </a:prstGeom>
            <a:solidFill>
              <a:schemeClr val="bg1">
                <a:lumMod val="75000"/>
              </a:schemeClr>
            </a:solidFill>
            <a:ln>
              <a:solidFill>
                <a:srgbClr val="000000"/>
              </a:solidFill>
            </a:ln>
          </p:spPr>
          <p:txBody>
            <a:bodyPr wrap="none" rtlCol="0">
              <a:spAutoFit/>
            </a:bodyPr>
            <a:lstStyle/>
            <a:p>
              <a:r>
                <a:rPr lang="en-US" sz="1200" b="1" dirty="0" err="1">
                  <a:solidFill>
                    <a:prstClr val="black"/>
                  </a:solidFill>
                  <a:latin typeface="Times New Roman"/>
                  <a:cs typeface="Times New Roman"/>
                </a:rPr>
                <a:t>h</a:t>
              </a:r>
              <a:r>
                <a:rPr lang="en-US" sz="1200" i="1" baseline="-25000" dirty="0" err="1">
                  <a:solidFill>
                    <a:prstClr val="black"/>
                  </a:solidFill>
                  <a:latin typeface="Times New Roman"/>
                  <a:cs typeface="Times New Roman"/>
                </a:rPr>
                <a:t>T</a:t>
              </a:r>
              <a:endParaRPr lang="en-US" sz="1200" i="1" baseline="-25000" dirty="0">
                <a:solidFill>
                  <a:prstClr val="black"/>
                </a:solidFill>
                <a:latin typeface="Times New Roman"/>
                <a:cs typeface="Times New Roman"/>
              </a:endParaRPr>
            </a:p>
          </p:txBody>
        </p:sp>
        <p:sp>
          <p:nvSpPr>
            <p:cNvPr id="58" name="TextBox 57"/>
            <p:cNvSpPr txBox="1"/>
            <p:nvPr/>
          </p:nvSpPr>
          <p:spPr>
            <a:xfrm>
              <a:off x="3943944" y="5466186"/>
              <a:ext cx="320922" cy="276999"/>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2</a:t>
              </a:r>
            </a:p>
          </p:txBody>
        </p:sp>
        <p:sp>
          <p:nvSpPr>
            <p:cNvPr id="59" name="TextBox 58"/>
            <p:cNvSpPr txBox="1"/>
            <p:nvPr/>
          </p:nvSpPr>
          <p:spPr>
            <a:xfrm>
              <a:off x="4482696" y="5469704"/>
              <a:ext cx="320922" cy="276999"/>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3</a:t>
              </a:r>
            </a:p>
          </p:txBody>
        </p:sp>
        <p:sp>
          <p:nvSpPr>
            <p:cNvPr id="60" name="TextBox 59"/>
            <p:cNvSpPr txBox="1"/>
            <p:nvPr/>
          </p:nvSpPr>
          <p:spPr>
            <a:xfrm>
              <a:off x="5047757" y="5473220"/>
              <a:ext cx="320922" cy="276999"/>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4</a:t>
              </a:r>
            </a:p>
          </p:txBody>
        </p:sp>
        <p:sp>
          <p:nvSpPr>
            <p:cNvPr id="61" name="TextBox 60"/>
            <p:cNvSpPr txBox="1"/>
            <p:nvPr/>
          </p:nvSpPr>
          <p:spPr>
            <a:xfrm>
              <a:off x="5597666" y="5473220"/>
              <a:ext cx="320922" cy="276999"/>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5</a:t>
              </a:r>
            </a:p>
          </p:txBody>
        </p:sp>
        <p:sp>
          <p:nvSpPr>
            <p:cNvPr id="62" name="TextBox 61"/>
            <p:cNvSpPr txBox="1"/>
            <p:nvPr/>
          </p:nvSpPr>
          <p:spPr>
            <a:xfrm>
              <a:off x="6147568" y="5476739"/>
              <a:ext cx="320922" cy="276999"/>
            </a:xfrm>
            <a:prstGeom prst="rect">
              <a:avLst/>
            </a:prstGeom>
            <a:solidFill>
              <a:schemeClr val="bg1">
                <a:lumMod val="75000"/>
              </a:schemeClr>
            </a:solidFill>
            <a:ln>
              <a:solidFill>
                <a:srgbClr val="000000"/>
              </a:solidFill>
              <a:headEnd type="none"/>
              <a:tailEnd type="triangle"/>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6</a:t>
              </a:r>
            </a:p>
          </p:txBody>
        </p:sp>
        <p:sp>
          <p:nvSpPr>
            <p:cNvPr id="63" name="TextBox 62"/>
            <p:cNvSpPr txBox="1"/>
            <p:nvPr/>
          </p:nvSpPr>
          <p:spPr>
            <a:xfrm>
              <a:off x="6697905" y="5469702"/>
              <a:ext cx="320922" cy="276999"/>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7</a:t>
              </a:r>
            </a:p>
          </p:txBody>
        </p:sp>
        <p:sp>
          <p:nvSpPr>
            <p:cNvPr id="64" name="TextBox 63"/>
            <p:cNvSpPr txBox="1"/>
            <p:nvPr/>
          </p:nvSpPr>
          <p:spPr>
            <a:xfrm>
              <a:off x="7258963" y="5469702"/>
              <a:ext cx="320922" cy="276999"/>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8</a:t>
              </a:r>
            </a:p>
          </p:txBody>
        </p:sp>
        <p:cxnSp>
          <p:nvCxnSpPr>
            <p:cNvPr id="65" name="Straight Arrow Connector 64"/>
            <p:cNvCxnSpPr/>
            <p:nvPr/>
          </p:nvCxnSpPr>
          <p:spPr>
            <a:xfrm>
              <a:off x="3702057" y="5565247"/>
              <a:ext cx="241887"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3700852" y="5634810"/>
              <a:ext cx="241887"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4251809" y="5576255"/>
              <a:ext cx="241887"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4250603" y="5645818"/>
              <a:ext cx="241887"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4796926" y="5564782"/>
              <a:ext cx="241887"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4789356" y="5634345"/>
              <a:ext cx="241887"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5352200" y="5576255"/>
              <a:ext cx="241887"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5344630" y="5645818"/>
              <a:ext cx="241887"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5911896" y="5587262"/>
              <a:ext cx="241887"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5893177" y="5656825"/>
              <a:ext cx="241887"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6463589" y="5587262"/>
              <a:ext cx="241887"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6456018" y="5656825"/>
              <a:ext cx="241887"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7012135" y="5576255"/>
              <a:ext cx="241887"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7004565" y="5645818"/>
              <a:ext cx="241887"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3921644" y="5007376"/>
              <a:ext cx="372218" cy="276999"/>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dirty="0">
                  <a:solidFill>
                    <a:prstClr val="black"/>
                  </a:solidFill>
                  <a:latin typeface="Times New Roman"/>
                  <a:cs typeface="Times New Roman"/>
                </a:rPr>
                <a:t>’</a:t>
              </a:r>
              <a:r>
                <a:rPr lang="en-US" sz="1200" baseline="-25000" dirty="0">
                  <a:solidFill>
                    <a:prstClr val="black"/>
                  </a:solidFill>
                  <a:latin typeface="Times New Roman"/>
                  <a:cs typeface="Times New Roman"/>
                </a:rPr>
                <a:t>1</a:t>
              </a:r>
            </a:p>
          </p:txBody>
        </p:sp>
        <p:sp>
          <p:nvSpPr>
            <p:cNvPr id="80" name="TextBox 79"/>
            <p:cNvSpPr txBox="1"/>
            <p:nvPr/>
          </p:nvSpPr>
          <p:spPr>
            <a:xfrm>
              <a:off x="5025459" y="5014410"/>
              <a:ext cx="372218" cy="276999"/>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dirty="0">
                  <a:solidFill>
                    <a:prstClr val="black"/>
                  </a:solidFill>
                  <a:latin typeface="Times New Roman"/>
                  <a:cs typeface="Times New Roman"/>
                </a:rPr>
                <a:t>’</a:t>
              </a:r>
              <a:r>
                <a:rPr lang="en-US" sz="1200" baseline="-25000" dirty="0">
                  <a:solidFill>
                    <a:prstClr val="black"/>
                  </a:solidFill>
                  <a:latin typeface="Times New Roman"/>
                  <a:cs typeface="Times New Roman"/>
                </a:rPr>
                <a:t>2</a:t>
              </a:r>
            </a:p>
          </p:txBody>
        </p:sp>
        <p:sp>
          <p:nvSpPr>
            <p:cNvPr id="81" name="TextBox 80"/>
            <p:cNvSpPr txBox="1"/>
            <p:nvPr/>
          </p:nvSpPr>
          <p:spPr>
            <a:xfrm>
              <a:off x="6125270" y="5017928"/>
              <a:ext cx="372218" cy="276999"/>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dirty="0">
                  <a:solidFill>
                    <a:prstClr val="black"/>
                  </a:solidFill>
                  <a:latin typeface="Times New Roman"/>
                  <a:cs typeface="Times New Roman"/>
                </a:rPr>
                <a:t>’</a:t>
              </a:r>
              <a:r>
                <a:rPr lang="en-US" sz="1200" baseline="-25000" dirty="0">
                  <a:solidFill>
                    <a:prstClr val="black"/>
                  </a:solidFill>
                  <a:latin typeface="Times New Roman"/>
                  <a:cs typeface="Times New Roman"/>
                </a:rPr>
                <a:t>3</a:t>
              </a:r>
            </a:p>
          </p:txBody>
        </p:sp>
        <p:sp>
          <p:nvSpPr>
            <p:cNvPr id="82" name="TextBox 81"/>
            <p:cNvSpPr txBox="1"/>
            <p:nvPr/>
          </p:nvSpPr>
          <p:spPr>
            <a:xfrm>
              <a:off x="7236664" y="5010892"/>
              <a:ext cx="372218" cy="276999"/>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dirty="0">
                  <a:solidFill>
                    <a:prstClr val="black"/>
                  </a:solidFill>
                  <a:latin typeface="Times New Roman"/>
                  <a:cs typeface="Times New Roman"/>
                </a:rPr>
                <a:t>’</a:t>
              </a:r>
              <a:r>
                <a:rPr lang="en-US" sz="1200" baseline="-25000" dirty="0">
                  <a:solidFill>
                    <a:prstClr val="black"/>
                  </a:solidFill>
                  <a:latin typeface="Times New Roman"/>
                  <a:cs typeface="Times New Roman"/>
                </a:rPr>
                <a:t>4</a:t>
              </a:r>
            </a:p>
          </p:txBody>
        </p:sp>
        <p:sp>
          <p:nvSpPr>
            <p:cNvPr id="83" name="TextBox 82"/>
            <p:cNvSpPr txBox="1"/>
            <p:nvPr/>
          </p:nvSpPr>
          <p:spPr>
            <a:xfrm>
              <a:off x="6740514" y="4100413"/>
              <a:ext cx="324128" cy="307777"/>
            </a:xfrm>
            <a:prstGeom prst="rect">
              <a:avLst/>
            </a:prstGeom>
            <a:solidFill>
              <a:schemeClr val="tx2">
                <a:lumMod val="40000"/>
                <a:lumOff val="60000"/>
              </a:schemeClr>
            </a:solidFill>
            <a:ln w="12700" cmpd="sng">
              <a:solidFill>
                <a:schemeClr val="tx1"/>
              </a:solidFill>
            </a:ln>
          </p:spPr>
          <p:txBody>
            <a:bodyPr wrap="none" rtlCol="0">
              <a:spAutoFit/>
            </a:bodyPr>
            <a:lstStyle/>
            <a:p>
              <a:r>
                <a:rPr lang="en-US" sz="1400" b="1" dirty="0">
                  <a:solidFill>
                    <a:prstClr val="black"/>
                  </a:solidFill>
                  <a:latin typeface="Times New Roman"/>
                  <a:cs typeface="Times New Roman"/>
                </a:rPr>
                <a:t>H</a:t>
              </a:r>
            </a:p>
          </p:txBody>
        </p:sp>
        <p:cxnSp>
          <p:nvCxnSpPr>
            <p:cNvPr id="84" name="Curved Connector 83"/>
            <p:cNvCxnSpPr>
              <a:stCxn id="79" idx="0"/>
              <a:endCxn id="83" idx="2"/>
            </p:cNvCxnSpPr>
            <p:nvPr/>
          </p:nvCxnSpPr>
          <p:spPr>
            <a:xfrm rot="5400000" flipH="1" flipV="1">
              <a:off x="5205572" y="3310371"/>
              <a:ext cx="599186" cy="2794825"/>
            </a:xfrm>
            <a:prstGeom prst="curvedConnector3">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Curved Connector 84"/>
            <p:cNvCxnSpPr>
              <a:stCxn id="80" idx="0"/>
              <a:endCxn id="83" idx="2"/>
            </p:cNvCxnSpPr>
            <p:nvPr/>
          </p:nvCxnSpPr>
          <p:spPr>
            <a:xfrm rot="5400000" flipH="1" flipV="1">
              <a:off x="5753963" y="3865795"/>
              <a:ext cx="606220" cy="1691010"/>
            </a:xfrm>
            <a:prstGeom prst="curvedConnector3">
              <a:avLst>
                <a:gd name="adj1" fmla="val 50000"/>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6" name="Curved Connector 85"/>
            <p:cNvCxnSpPr>
              <a:stCxn id="81" idx="0"/>
              <a:endCxn id="83" idx="2"/>
            </p:cNvCxnSpPr>
            <p:nvPr/>
          </p:nvCxnSpPr>
          <p:spPr>
            <a:xfrm rot="5400000" flipH="1" flipV="1">
              <a:off x="6302109" y="4417460"/>
              <a:ext cx="609738" cy="591199"/>
            </a:xfrm>
            <a:prstGeom prst="curvedConnector3">
              <a:avLst>
                <a:gd name="adj1" fmla="val 50000"/>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Curved Connector 86"/>
            <p:cNvCxnSpPr>
              <a:stCxn id="82" idx="0"/>
              <a:endCxn id="83" idx="2"/>
            </p:cNvCxnSpPr>
            <p:nvPr/>
          </p:nvCxnSpPr>
          <p:spPr>
            <a:xfrm rot="16200000" flipV="1">
              <a:off x="6861325" y="4449443"/>
              <a:ext cx="602702" cy="520195"/>
            </a:xfrm>
            <a:prstGeom prst="curvedConnector3">
              <a:avLst>
                <a:gd name="adj1" fmla="val 50000"/>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Curved Connector 87"/>
            <p:cNvCxnSpPr>
              <a:stCxn id="29" idx="0"/>
              <a:endCxn id="83" idx="2"/>
            </p:cNvCxnSpPr>
            <p:nvPr/>
          </p:nvCxnSpPr>
          <p:spPr>
            <a:xfrm rot="16200000" flipV="1">
              <a:off x="7421213" y="3889555"/>
              <a:ext cx="599186" cy="1636456"/>
            </a:xfrm>
            <a:prstGeom prst="curvedConnector3">
              <a:avLst>
                <a:gd name="adj1" fmla="val 50000"/>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2743200" y="4887025"/>
              <a:ext cx="961186" cy="307777"/>
            </a:xfrm>
            <a:prstGeom prst="rect">
              <a:avLst/>
            </a:prstGeom>
            <a:noFill/>
          </p:spPr>
          <p:txBody>
            <a:bodyPr wrap="square" rtlCol="0">
              <a:spAutoFit/>
            </a:bodyPr>
            <a:lstStyle/>
            <a:p>
              <a:r>
                <a:rPr lang="en-US" sz="1400" dirty="0">
                  <a:solidFill>
                    <a:prstClr val="black"/>
                  </a:solidFill>
                  <a:latin typeface="Calibri"/>
                </a:rPr>
                <a:t>Encoder</a:t>
              </a:r>
            </a:p>
          </p:txBody>
        </p:sp>
        <p:cxnSp>
          <p:nvCxnSpPr>
            <p:cNvPr id="90" name="Straight Arrow Connector 89"/>
            <p:cNvCxnSpPr>
              <a:stCxn id="92" idx="3"/>
              <a:endCxn id="132" idx="1"/>
            </p:cNvCxnSpPr>
            <p:nvPr/>
          </p:nvCxnSpPr>
          <p:spPr>
            <a:xfrm>
              <a:off x="6094735" y="3177900"/>
              <a:ext cx="477854" cy="3518"/>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7475411" y="3190863"/>
              <a:ext cx="209675" cy="0"/>
            </a:xfrm>
            <a:prstGeom prst="straightConnector1">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5773813" y="3039400"/>
              <a:ext cx="320922" cy="276999"/>
            </a:xfrm>
            <a:prstGeom prst="rect">
              <a:avLst/>
            </a:prstGeom>
            <a:solidFill>
              <a:schemeClr val="tx2">
                <a:lumMod val="40000"/>
                <a:lumOff val="60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q</a:t>
              </a:r>
              <a:r>
                <a:rPr lang="en-US" sz="1200" baseline="-25000" dirty="0">
                  <a:solidFill>
                    <a:prstClr val="black"/>
                  </a:solidFill>
                  <a:latin typeface="Times New Roman"/>
                  <a:cs typeface="Times New Roman"/>
                </a:rPr>
                <a:t>0</a:t>
              </a:r>
            </a:p>
          </p:txBody>
        </p:sp>
        <p:sp>
          <p:nvSpPr>
            <p:cNvPr id="93" name="TextBox 92"/>
            <p:cNvSpPr txBox="1"/>
            <p:nvPr/>
          </p:nvSpPr>
          <p:spPr>
            <a:xfrm>
              <a:off x="8051915" y="2528239"/>
              <a:ext cx="389850" cy="276999"/>
            </a:xfrm>
            <a:prstGeom prst="rect">
              <a:avLst/>
            </a:prstGeom>
            <a:solidFill>
              <a:schemeClr val="tx2">
                <a:lumMod val="40000"/>
                <a:lumOff val="60000"/>
              </a:schemeClr>
            </a:solidFill>
            <a:ln>
              <a:solidFill>
                <a:srgbClr val="000000"/>
              </a:solidFill>
            </a:ln>
          </p:spPr>
          <p:txBody>
            <a:bodyPr wrap="none" rtlCol="0">
              <a:spAutoFit/>
            </a:bodyPr>
            <a:lstStyle/>
            <a:p>
              <a:r>
                <a:rPr lang="en-US" sz="1200" dirty="0" err="1">
                  <a:solidFill>
                    <a:prstClr val="black"/>
                  </a:solidFill>
                  <a:latin typeface="Times New Roman"/>
                  <a:cs typeface="Times New Roman"/>
                </a:rPr>
                <a:t>eos</a:t>
              </a:r>
              <a:endParaRPr lang="en-US" sz="1200" dirty="0">
                <a:solidFill>
                  <a:prstClr val="black"/>
                </a:solidFill>
                <a:latin typeface="Times New Roman"/>
                <a:cs typeface="Times New Roman"/>
              </a:endParaRPr>
            </a:p>
          </p:txBody>
        </p:sp>
        <p:sp>
          <p:nvSpPr>
            <p:cNvPr id="94" name="Oval 93"/>
            <p:cNvSpPr/>
            <p:nvPr/>
          </p:nvSpPr>
          <p:spPr>
            <a:xfrm>
              <a:off x="5274549" y="3520037"/>
              <a:ext cx="274840" cy="259570"/>
            </a:xfrm>
            <a:prstGeom prst="ellipse">
              <a:avLst/>
            </a:prstGeom>
            <a:solidFill>
              <a:srgbClr val="8EB4E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prstClr val="white"/>
                </a:solidFill>
                <a:latin typeface="Calibri"/>
              </a:endParaRPr>
            </a:p>
          </p:txBody>
        </p:sp>
        <p:sp>
          <p:nvSpPr>
            <p:cNvPr id="95" name="Oval 94"/>
            <p:cNvSpPr/>
            <p:nvPr/>
          </p:nvSpPr>
          <p:spPr>
            <a:xfrm>
              <a:off x="6097023" y="3523744"/>
              <a:ext cx="274840" cy="259570"/>
            </a:xfrm>
            <a:prstGeom prst="ellipse">
              <a:avLst/>
            </a:prstGeom>
            <a:solidFill>
              <a:srgbClr val="8EB4E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prstClr val="white"/>
                </a:solidFill>
                <a:latin typeface="Calibri"/>
              </a:endParaRPr>
            </a:p>
          </p:txBody>
        </p:sp>
        <p:sp>
          <p:nvSpPr>
            <p:cNvPr id="96" name="Oval 95"/>
            <p:cNvSpPr/>
            <p:nvPr/>
          </p:nvSpPr>
          <p:spPr>
            <a:xfrm>
              <a:off x="8088053" y="3527261"/>
              <a:ext cx="274840" cy="259570"/>
            </a:xfrm>
            <a:prstGeom prst="ellipse">
              <a:avLst/>
            </a:prstGeom>
            <a:solidFill>
              <a:srgbClr val="8EB4E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prstClr val="white"/>
                </a:solidFill>
                <a:latin typeface="Calibri"/>
              </a:endParaRPr>
            </a:p>
          </p:txBody>
        </p:sp>
        <p:cxnSp>
          <p:nvCxnSpPr>
            <p:cNvPr id="97" name="Straight Arrow Connector 96"/>
            <p:cNvCxnSpPr>
              <a:stCxn id="94" idx="6"/>
              <a:endCxn id="95" idx="2"/>
            </p:cNvCxnSpPr>
            <p:nvPr/>
          </p:nvCxnSpPr>
          <p:spPr>
            <a:xfrm>
              <a:off x="5549388" y="3649823"/>
              <a:ext cx="547635" cy="3707"/>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95" idx="6"/>
              <a:endCxn id="134" idx="2"/>
            </p:cNvCxnSpPr>
            <p:nvPr/>
          </p:nvCxnSpPr>
          <p:spPr>
            <a:xfrm>
              <a:off x="6371864" y="3653529"/>
              <a:ext cx="542608" cy="3517"/>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5250389" y="2529341"/>
              <a:ext cx="380232" cy="276999"/>
            </a:xfrm>
            <a:prstGeom prst="rect">
              <a:avLst/>
            </a:prstGeom>
            <a:solidFill>
              <a:schemeClr val="tx2">
                <a:lumMod val="40000"/>
                <a:lumOff val="60000"/>
              </a:schemeClr>
            </a:solidFill>
            <a:ln>
              <a:solidFill>
                <a:srgbClr val="000000"/>
              </a:solidFill>
            </a:ln>
          </p:spPr>
          <p:txBody>
            <a:bodyPr wrap="none" rtlCol="0">
              <a:spAutoFit/>
            </a:bodyPr>
            <a:lstStyle/>
            <a:p>
              <a:r>
                <a:rPr lang="en-US" sz="1200" dirty="0" err="1">
                  <a:solidFill>
                    <a:prstClr val="black"/>
                  </a:solidFill>
                  <a:latin typeface="Times New Roman"/>
                  <a:cs typeface="Times New Roman"/>
                </a:rPr>
                <a:t>sos</a:t>
              </a:r>
              <a:endParaRPr lang="en-US" sz="1200" baseline="-25000" dirty="0">
                <a:solidFill>
                  <a:prstClr val="black"/>
                </a:solidFill>
                <a:latin typeface="Times New Roman"/>
                <a:cs typeface="Times New Roman"/>
              </a:endParaRPr>
            </a:p>
          </p:txBody>
        </p:sp>
        <p:sp>
          <p:nvSpPr>
            <p:cNvPr id="100" name="TextBox 99"/>
            <p:cNvSpPr txBox="1"/>
            <p:nvPr/>
          </p:nvSpPr>
          <p:spPr>
            <a:xfrm>
              <a:off x="6100671" y="2536376"/>
              <a:ext cx="304892" cy="276999"/>
            </a:xfrm>
            <a:prstGeom prst="rect">
              <a:avLst/>
            </a:prstGeom>
            <a:solidFill>
              <a:schemeClr val="tx2">
                <a:lumMod val="40000"/>
                <a:lumOff val="60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y</a:t>
              </a:r>
              <a:r>
                <a:rPr lang="en-US" sz="1200" baseline="-25000" dirty="0">
                  <a:solidFill>
                    <a:prstClr val="black"/>
                  </a:solidFill>
                  <a:latin typeface="Times New Roman"/>
                  <a:cs typeface="Times New Roman"/>
                </a:rPr>
                <a:t>1</a:t>
              </a:r>
            </a:p>
          </p:txBody>
        </p:sp>
        <p:sp>
          <p:nvSpPr>
            <p:cNvPr id="101" name="TextBox 100"/>
            <p:cNvSpPr txBox="1"/>
            <p:nvPr/>
          </p:nvSpPr>
          <p:spPr>
            <a:xfrm>
              <a:off x="6918840" y="2528887"/>
              <a:ext cx="304892" cy="276999"/>
            </a:xfrm>
            <a:prstGeom prst="rect">
              <a:avLst/>
            </a:prstGeom>
            <a:solidFill>
              <a:schemeClr val="tx2">
                <a:lumMod val="40000"/>
                <a:lumOff val="60000"/>
              </a:schemeClr>
            </a:solidFill>
            <a:ln>
              <a:solidFill>
                <a:srgbClr val="000000"/>
              </a:solidFill>
            </a:ln>
          </p:spPr>
          <p:txBody>
            <a:bodyPr wrap="none" rtlCol="0">
              <a:spAutoFit/>
            </a:bodyPr>
            <a:lstStyle/>
            <a:p>
              <a:r>
                <a:rPr lang="en-US" sz="1200" i="1" dirty="0">
                  <a:solidFill>
                    <a:prstClr val="black"/>
                  </a:solidFill>
                  <a:latin typeface="Times New Roman"/>
                  <a:cs typeface="Times New Roman"/>
                </a:rPr>
                <a:t>y</a:t>
              </a:r>
              <a:r>
                <a:rPr lang="en-US" sz="1200" baseline="-25000" dirty="0">
                  <a:solidFill>
                    <a:prstClr val="black"/>
                  </a:solidFill>
                  <a:latin typeface="Times New Roman"/>
                  <a:cs typeface="Times New Roman"/>
                </a:rPr>
                <a:t>2</a:t>
              </a:r>
            </a:p>
          </p:txBody>
        </p:sp>
        <p:cxnSp>
          <p:nvCxnSpPr>
            <p:cNvPr id="102" name="Straight Arrow Connector 101"/>
            <p:cNvCxnSpPr>
              <a:stCxn id="95" idx="0"/>
              <a:endCxn id="100" idx="2"/>
            </p:cNvCxnSpPr>
            <p:nvPr/>
          </p:nvCxnSpPr>
          <p:spPr>
            <a:xfrm flipV="1">
              <a:off x="6234443" y="2813375"/>
              <a:ext cx="18674" cy="710369"/>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a:stCxn id="134" idx="0"/>
              <a:endCxn id="101" idx="2"/>
            </p:cNvCxnSpPr>
            <p:nvPr/>
          </p:nvCxnSpPr>
          <p:spPr>
            <a:xfrm flipV="1">
              <a:off x="7051892" y="2805886"/>
              <a:ext cx="19394" cy="721375"/>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96" idx="0"/>
              <a:endCxn id="93" idx="2"/>
            </p:cNvCxnSpPr>
            <p:nvPr/>
          </p:nvCxnSpPr>
          <p:spPr>
            <a:xfrm flipV="1">
              <a:off x="8225473" y="2805238"/>
              <a:ext cx="21367" cy="7220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7683849" y="3043373"/>
              <a:ext cx="412292" cy="276999"/>
            </a:xfrm>
            <a:prstGeom prst="rect">
              <a:avLst/>
            </a:prstGeom>
            <a:solidFill>
              <a:schemeClr val="tx2">
                <a:lumMod val="40000"/>
                <a:lumOff val="60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q</a:t>
              </a:r>
              <a:r>
                <a:rPr lang="en-US" sz="1200" i="1" baseline="-25000" dirty="0">
                  <a:solidFill>
                    <a:prstClr val="black"/>
                  </a:solidFill>
                  <a:latin typeface="Times New Roman"/>
                  <a:cs typeface="Times New Roman"/>
                </a:rPr>
                <a:t>L</a:t>
              </a:r>
              <a:r>
                <a:rPr lang="en-US" sz="1200" baseline="-25000" dirty="0">
                  <a:solidFill>
                    <a:prstClr val="black"/>
                  </a:solidFill>
                  <a:latin typeface="Times New Roman"/>
                  <a:cs typeface="Times New Roman"/>
                </a:rPr>
                <a:t>-1</a:t>
              </a:r>
            </a:p>
          </p:txBody>
        </p:sp>
        <p:sp>
          <p:nvSpPr>
            <p:cNvPr id="106" name="TextBox 105"/>
            <p:cNvSpPr txBox="1"/>
            <p:nvPr/>
          </p:nvSpPr>
          <p:spPr>
            <a:xfrm>
              <a:off x="5269528" y="3480239"/>
              <a:ext cx="304892" cy="276999"/>
            </a:xfrm>
            <a:prstGeom prst="rect">
              <a:avLst/>
            </a:prstGeom>
            <a:noFill/>
            <a:ln>
              <a:noFill/>
            </a:ln>
          </p:spPr>
          <p:txBody>
            <a:bodyPr wrap="none" rtlCol="0">
              <a:spAutoFit/>
            </a:bodyPr>
            <a:lstStyle/>
            <a:p>
              <a:r>
                <a:rPr lang="en-US" sz="1200" b="1" dirty="0">
                  <a:solidFill>
                    <a:prstClr val="black"/>
                  </a:solidFill>
                  <a:latin typeface="Times New Roman"/>
                  <a:cs typeface="Times New Roman"/>
                </a:rPr>
                <a:t>r</a:t>
              </a:r>
              <a:r>
                <a:rPr lang="en-US" sz="1200" baseline="-25000" dirty="0">
                  <a:solidFill>
                    <a:prstClr val="black"/>
                  </a:solidFill>
                  <a:latin typeface="Times New Roman"/>
                  <a:cs typeface="Times New Roman"/>
                </a:rPr>
                <a:t>0</a:t>
              </a:r>
            </a:p>
          </p:txBody>
        </p:sp>
        <p:sp>
          <p:nvSpPr>
            <p:cNvPr id="107" name="TextBox 106"/>
            <p:cNvSpPr txBox="1"/>
            <p:nvPr/>
          </p:nvSpPr>
          <p:spPr>
            <a:xfrm>
              <a:off x="6100249" y="3487729"/>
              <a:ext cx="304892" cy="276999"/>
            </a:xfrm>
            <a:prstGeom prst="rect">
              <a:avLst/>
            </a:prstGeom>
            <a:noFill/>
            <a:ln>
              <a:noFill/>
            </a:ln>
          </p:spPr>
          <p:txBody>
            <a:bodyPr wrap="none" rtlCol="0">
              <a:spAutoFit/>
            </a:bodyPr>
            <a:lstStyle/>
            <a:p>
              <a:r>
                <a:rPr lang="en-US" sz="1200" b="1" dirty="0">
                  <a:solidFill>
                    <a:prstClr val="black"/>
                  </a:solidFill>
                  <a:latin typeface="Times New Roman"/>
                  <a:cs typeface="Times New Roman"/>
                </a:rPr>
                <a:t>r</a:t>
              </a:r>
              <a:r>
                <a:rPr lang="en-US" sz="1200" baseline="-25000" dirty="0">
                  <a:solidFill>
                    <a:prstClr val="black"/>
                  </a:solidFill>
                  <a:latin typeface="Times New Roman"/>
                  <a:cs typeface="Times New Roman"/>
                </a:rPr>
                <a:t>1</a:t>
              </a:r>
            </a:p>
          </p:txBody>
        </p:sp>
        <p:cxnSp>
          <p:nvCxnSpPr>
            <p:cNvPr id="108" name="Curved Connector 107"/>
            <p:cNvCxnSpPr>
              <a:stCxn id="92" idx="2"/>
              <a:endCxn id="95" idx="2"/>
            </p:cNvCxnSpPr>
            <p:nvPr/>
          </p:nvCxnSpPr>
          <p:spPr>
            <a:xfrm rot="16200000" flipH="1">
              <a:off x="5847083" y="3403589"/>
              <a:ext cx="337130" cy="162749"/>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9" name="Curved Connector 108"/>
            <p:cNvCxnSpPr>
              <a:stCxn id="132" idx="2"/>
              <a:endCxn id="134" idx="2"/>
            </p:cNvCxnSpPr>
            <p:nvPr/>
          </p:nvCxnSpPr>
          <p:spPr>
            <a:xfrm rot="16200000" flipH="1">
              <a:off x="6655197" y="3397770"/>
              <a:ext cx="337129" cy="181422"/>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Curved Connector 109"/>
            <p:cNvCxnSpPr>
              <a:stCxn id="92" idx="0"/>
              <a:endCxn id="100" idx="1"/>
            </p:cNvCxnSpPr>
            <p:nvPr/>
          </p:nvCxnSpPr>
          <p:spPr>
            <a:xfrm rot="5400000" flipH="1" flipV="1">
              <a:off x="5835210" y="2773940"/>
              <a:ext cx="364524" cy="166397"/>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Curved Connector 110"/>
            <p:cNvCxnSpPr>
              <a:stCxn id="132" idx="0"/>
              <a:endCxn id="101" idx="1"/>
            </p:cNvCxnSpPr>
            <p:nvPr/>
          </p:nvCxnSpPr>
          <p:spPr>
            <a:xfrm rot="5400000" flipH="1" flipV="1">
              <a:off x="6638180" y="2762258"/>
              <a:ext cx="375531" cy="185790"/>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Curved Connector 111"/>
            <p:cNvCxnSpPr>
              <a:stCxn id="99" idx="3"/>
              <a:endCxn id="92" idx="1"/>
            </p:cNvCxnSpPr>
            <p:nvPr/>
          </p:nvCxnSpPr>
          <p:spPr>
            <a:xfrm>
              <a:off x="5630621" y="2667841"/>
              <a:ext cx="143192" cy="510059"/>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3" name="Curved Connector 112"/>
            <p:cNvCxnSpPr>
              <a:stCxn id="105" idx="0"/>
              <a:endCxn id="93" idx="1"/>
            </p:cNvCxnSpPr>
            <p:nvPr/>
          </p:nvCxnSpPr>
          <p:spPr>
            <a:xfrm rot="5400000" flipH="1" flipV="1">
              <a:off x="7782638" y="2774096"/>
              <a:ext cx="376634" cy="161920"/>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Curved Connector 113"/>
            <p:cNvCxnSpPr>
              <a:stCxn id="105" idx="2"/>
              <a:endCxn id="96" idx="2"/>
            </p:cNvCxnSpPr>
            <p:nvPr/>
          </p:nvCxnSpPr>
          <p:spPr>
            <a:xfrm rot="16200000" flipH="1">
              <a:off x="7820687" y="3389680"/>
              <a:ext cx="336674" cy="198058"/>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7164087" y="3663769"/>
              <a:ext cx="317690" cy="0"/>
            </a:xfrm>
            <a:prstGeom prst="straightConnector1">
              <a:avLst/>
            </a:prstGeom>
            <a:ln w="1905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a:off x="6833336" y="3186891"/>
              <a:ext cx="386031" cy="3972"/>
            </a:xfrm>
            <a:prstGeom prst="straightConnector1">
              <a:avLst/>
            </a:prstGeom>
            <a:ln w="1905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7755616" y="3663769"/>
              <a:ext cx="332210"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7475411" y="3468315"/>
              <a:ext cx="290464" cy="276999"/>
            </a:xfrm>
            <a:prstGeom prst="rect">
              <a:avLst/>
            </a:prstGeom>
            <a:noFill/>
          </p:spPr>
          <p:txBody>
            <a:bodyPr wrap="none" rtlCol="0">
              <a:spAutoFit/>
            </a:bodyPr>
            <a:lstStyle/>
            <a:p>
              <a:r>
                <a:rPr lang="en-US" sz="1200" dirty="0">
                  <a:solidFill>
                    <a:prstClr val="black"/>
                  </a:solidFill>
                  <a:latin typeface="Calibri"/>
                </a:rPr>
                <a:t>…</a:t>
              </a:r>
            </a:p>
          </p:txBody>
        </p:sp>
        <p:sp>
          <p:nvSpPr>
            <p:cNvPr id="119" name="TextBox 118"/>
            <p:cNvSpPr txBox="1"/>
            <p:nvPr/>
          </p:nvSpPr>
          <p:spPr>
            <a:xfrm>
              <a:off x="7189479" y="2992699"/>
              <a:ext cx="290464" cy="276999"/>
            </a:xfrm>
            <a:prstGeom prst="rect">
              <a:avLst/>
            </a:prstGeom>
            <a:noFill/>
          </p:spPr>
          <p:txBody>
            <a:bodyPr wrap="none" rtlCol="0">
              <a:spAutoFit/>
            </a:bodyPr>
            <a:lstStyle/>
            <a:p>
              <a:r>
                <a:rPr lang="en-US" sz="1200" dirty="0">
                  <a:solidFill>
                    <a:prstClr val="black"/>
                  </a:solidFill>
                  <a:latin typeface="Calibri"/>
                </a:rPr>
                <a:t>…</a:t>
              </a:r>
            </a:p>
          </p:txBody>
        </p:sp>
        <p:cxnSp>
          <p:nvCxnSpPr>
            <p:cNvPr id="120" name="Curved Connector 119"/>
            <p:cNvCxnSpPr>
              <a:stCxn id="94" idx="6"/>
              <a:endCxn id="92" idx="1"/>
            </p:cNvCxnSpPr>
            <p:nvPr/>
          </p:nvCxnSpPr>
          <p:spPr>
            <a:xfrm flipV="1">
              <a:off x="5549389" y="3177900"/>
              <a:ext cx="224424" cy="471922"/>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1" name="Curved Connector 120"/>
            <p:cNvCxnSpPr>
              <a:stCxn id="95" idx="6"/>
              <a:endCxn id="132" idx="1"/>
            </p:cNvCxnSpPr>
            <p:nvPr/>
          </p:nvCxnSpPr>
          <p:spPr>
            <a:xfrm flipV="1">
              <a:off x="6371863" y="3181418"/>
              <a:ext cx="200726" cy="472111"/>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7195844" y="2459323"/>
              <a:ext cx="290464" cy="276999"/>
            </a:xfrm>
            <a:prstGeom prst="rect">
              <a:avLst/>
            </a:prstGeom>
            <a:noFill/>
          </p:spPr>
          <p:txBody>
            <a:bodyPr wrap="none" rtlCol="0">
              <a:spAutoFit/>
            </a:bodyPr>
            <a:lstStyle/>
            <a:p>
              <a:r>
                <a:rPr lang="en-US" sz="1200" dirty="0">
                  <a:solidFill>
                    <a:prstClr val="black"/>
                  </a:solidFill>
                  <a:latin typeface="Calibri"/>
                </a:rPr>
                <a:t>…</a:t>
              </a:r>
            </a:p>
          </p:txBody>
        </p:sp>
        <p:cxnSp>
          <p:nvCxnSpPr>
            <p:cNvPr id="123" name="Curved Connector 122"/>
            <p:cNvCxnSpPr/>
            <p:nvPr/>
          </p:nvCxnSpPr>
          <p:spPr>
            <a:xfrm>
              <a:off x="7486238" y="2678004"/>
              <a:ext cx="193690" cy="506542"/>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4" name="Curved Connector 123"/>
            <p:cNvCxnSpPr/>
            <p:nvPr/>
          </p:nvCxnSpPr>
          <p:spPr>
            <a:xfrm flipV="1">
              <a:off x="7481777" y="3179331"/>
              <a:ext cx="200725" cy="484438"/>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8104437" y="3499420"/>
              <a:ext cx="311304" cy="276999"/>
            </a:xfrm>
            <a:prstGeom prst="rect">
              <a:avLst/>
            </a:prstGeom>
            <a:noFill/>
            <a:ln>
              <a:noFill/>
            </a:ln>
          </p:spPr>
          <p:txBody>
            <a:bodyPr wrap="none" rtlCol="0">
              <a:spAutoFit/>
            </a:bodyPr>
            <a:lstStyle/>
            <a:p>
              <a:r>
                <a:rPr lang="en-US" sz="1200" b="1" dirty="0" err="1">
                  <a:solidFill>
                    <a:prstClr val="black"/>
                  </a:solidFill>
                  <a:latin typeface="Times New Roman"/>
                  <a:cs typeface="Times New Roman"/>
                </a:rPr>
                <a:t>r</a:t>
              </a:r>
              <a:r>
                <a:rPr lang="en-US" sz="1200" i="1" baseline="-25000" dirty="0" err="1">
                  <a:solidFill>
                    <a:prstClr val="black"/>
                  </a:solidFill>
                  <a:latin typeface="Times New Roman"/>
                  <a:cs typeface="Times New Roman"/>
                </a:rPr>
                <a:t>L</a:t>
              </a:r>
              <a:endParaRPr lang="en-US" sz="1200" i="1" baseline="-25000" dirty="0">
                <a:solidFill>
                  <a:prstClr val="black"/>
                </a:solidFill>
                <a:latin typeface="Times New Roman"/>
                <a:cs typeface="Times New Roman"/>
              </a:endParaRPr>
            </a:p>
          </p:txBody>
        </p:sp>
        <p:cxnSp>
          <p:nvCxnSpPr>
            <p:cNvPr id="126" name="Curved Connector 125"/>
            <p:cNvCxnSpPr>
              <a:stCxn id="83" idx="0"/>
              <a:endCxn id="94" idx="4"/>
            </p:cNvCxnSpPr>
            <p:nvPr/>
          </p:nvCxnSpPr>
          <p:spPr>
            <a:xfrm rot="16200000" flipV="1">
              <a:off x="5996871" y="3194705"/>
              <a:ext cx="320806" cy="1490609"/>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83" idx="0"/>
              <a:endCxn id="95" idx="4"/>
            </p:cNvCxnSpPr>
            <p:nvPr/>
          </p:nvCxnSpPr>
          <p:spPr>
            <a:xfrm rot="16200000" flipV="1">
              <a:off x="6409962" y="3607796"/>
              <a:ext cx="317099" cy="668135"/>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83" idx="0"/>
              <a:endCxn id="134" idx="4"/>
            </p:cNvCxnSpPr>
            <p:nvPr/>
          </p:nvCxnSpPr>
          <p:spPr>
            <a:xfrm rot="5400000" flipH="1" flipV="1">
              <a:off x="6820444" y="3868965"/>
              <a:ext cx="313582" cy="149314"/>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Curved Connector 128"/>
            <p:cNvCxnSpPr>
              <a:stCxn id="83" idx="0"/>
              <a:endCxn id="96" idx="4"/>
            </p:cNvCxnSpPr>
            <p:nvPr/>
          </p:nvCxnSpPr>
          <p:spPr>
            <a:xfrm rot="5400000" flipH="1" flipV="1">
              <a:off x="7407234" y="3282175"/>
              <a:ext cx="313582" cy="1322895"/>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5029200" y="3953855"/>
              <a:ext cx="1048376" cy="461665"/>
            </a:xfrm>
            <a:prstGeom prst="rect">
              <a:avLst/>
            </a:prstGeom>
            <a:noFill/>
          </p:spPr>
          <p:txBody>
            <a:bodyPr wrap="square" rtlCol="0">
              <a:spAutoFit/>
            </a:bodyPr>
            <a:lstStyle/>
            <a:p>
              <a:r>
                <a:rPr lang="en-US" sz="1200" dirty="0">
                  <a:solidFill>
                    <a:prstClr val="black"/>
                  </a:solidFill>
                  <a:latin typeface="Calibri"/>
                </a:rPr>
                <a:t>Attention</a:t>
              </a:r>
              <a:br>
                <a:rPr lang="en-US" sz="1200" dirty="0">
                  <a:solidFill>
                    <a:prstClr val="black"/>
                  </a:solidFill>
                  <a:latin typeface="Calibri"/>
                </a:rPr>
              </a:br>
              <a:r>
                <a:rPr lang="en-US" sz="1200" dirty="0">
                  <a:solidFill>
                    <a:prstClr val="black"/>
                  </a:solidFill>
                  <a:latin typeface="Calibri"/>
                </a:rPr>
                <a:t>Decoder</a:t>
              </a:r>
            </a:p>
          </p:txBody>
        </p:sp>
        <p:sp>
          <p:nvSpPr>
            <p:cNvPr id="131" name="TextBox 130"/>
            <p:cNvSpPr txBox="1"/>
            <p:nvPr/>
          </p:nvSpPr>
          <p:spPr>
            <a:xfrm>
              <a:off x="3405185" y="5466186"/>
              <a:ext cx="320922" cy="276999"/>
            </a:xfrm>
            <a:prstGeom prst="rect">
              <a:avLst/>
            </a:prstGeom>
            <a:solidFill>
              <a:schemeClr val="bg1">
                <a:lumMod val="75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h</a:t>
              </a:r>
              <a:r>
                <a:rPr lang="en-US" sz="1200" baseline="-25000" dirty="0">
                  <a:solidFill>
                    <a:prstClr val="black"/>
                  </a:solidFill>
                  <a:latin typeface="Times New Roman"/>
                  <a:cs typeface="Times New Roman"/>
                </a:rPr>
                <a:t>1</a:t>
              </a:r>
            </a:p>
          </p:txBody>
        </p:sp>
        <p:sp>
          <p:nvSpPr>
            <p:cNvPr id="132" name="TextBox 131"/>
            <p:cNvSpPr txBox="1"/>
            <p:nvPr/>
          </p:nvSpPr>
          <p:spPr>
            <a:xfrm>
              <a:off x="6572589" y="3042918"/>
              <a:ext cx="320922" cy="276999"/>
            </a:xfrm>
            <a:prstGeom prst="rect">
              <a:avLst/>
            </a:prstGeom>
            <a:solidFill>
              <a:schemeClr val="tx2">
                <a:lumMod val="40000"/>
                <a:lumOff val="60000"/>
              </a:schemeClr>
            </a:solidFill>
            <a:ln>
              <a:solidFill>
                <a:srgbClr val="000000"/>
              </a:solidFill>
            </a:ln>
          </p:spPr>
          <p:txBody>
            <a:bodyPr wrap="none" rtlCol="0">
              <a:spAutoFit/>
            </a:bodyPr>
            <a:lstStyle/>
            <a:p>
              <a:r>
                <a:rPr lang="en-US" sz="1200" b="1" dirty="0">
                  <a:solidFill>
                    <a:prstClr val="black"/>
                  </a:solidFill>
                  <a:latin typeface="Times New Roman"/>
                  <a:cs typeface="Times New Roman"/>
                </a:rPr>
                <a:t>q</a:t>
              </a:r>
              <a:r>
                <a:rPr lang="en-US" sz="1200" baseline="-25000" dirty="0">
                  <a:solidFill>
                    <a:prstClr val="black"/>
                  </a:solidFill>
                  <a:latin typeface="Times New Roman"/>
                  <a:cs typeface="Times New Roman"/>
                </a:rPr>
                <a:t>1</a:t>
              </a:r>
            </a:p>
          </p:txBody>
        </p:sp>
        <p:cxnSp>
          <p:nvCxnSpPr>
            <p:cNvPr id="133" name="Curved Connector 132"/>
            <p:cNvCxnSpPr>
              <a:stCxn id="100" idx="3"/>
              <a:endCxn id="132" idx="1"/>
            </p:cNvCxnSpPr>
            <p:nvPr/>
          </p:nvCxnSpPr>
          <p:spPr>
            <a:xfrm>
              <a:off x="6405563" y="2674876"/>
              <a:ext cx="167026" cy="506542"/>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4" name="Oval 133"/>
            <p:cNvSpPr/>
            <p:nvPr/>
          </p:nvSpPr>
          <p:spPr>
            <a:xfrm>
              <a:off x="6914472" y="3527261"/>
              <a:ext cx="274840" cy="259570"/>
            </a:xfrm>
            <a:prstGeom prst="ellipse">
              <a:avLst/>
            </a:prstGeom>
            <a:solidFill>
              <a:srgbClr val="8EB4E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prstClr val="white"/>
                </a:solidFill>
                <a:latin typeface="Calibri"/>
              </a:endParaRPr>
            </a:p>
          </p:txBody>
        </p:sp>
        <p:sp>
          <p:nvSpPr>
            <p:cNvPr id="135" name="TextBox 134"/>
            <p:cNvSpPr txBox="1"/>
            <p:nvPr/>
          </p:nvSpPr>
          <p:spPr>
            <a:xfrm>
              <a:off x="6906651" y="3484713"/>
              <a:ext cx="304892" cy="276999"/>
            </a:xfrm>
            <a:prstGeom prst="rect">
              <a:avLst/>
            </a:prstGeom>
            <a:noFill/>
            <a:ln>
              <a:noFill/>
            </a:ln>
          </p:spPr>
          <p:txBody>
            <a:bodyPr wrap="none" rtlCol="0">
              <a:spAutoFit/>
            </a:bodyPr>
            <a:lstStyle/>
            <a:p>
              <a:r>
                <a:rPr lang="en-US" sz="1200" b="1" dirty="0">
                  <a:solidFill>
                    <a:prstClr val="black"/>
                  </a:solidFill>
                  <a:latin typeface="Times New Roman"/>
                  <a:cs typeface="Times New Roman"/>
                </a:rPr>
                <a:t>r</a:t>
              </a:r>
              <a:r>
                <a:rPr lang="en-US" sz="1200" baseline="-25000" dirty="0">
                  <a:solidFill>
                    <a:prstClr val="black"/>
                  </a:solidFill>
                  <a:latin typeface="Times New Roman"/>
                  <a:cs typeface="Times New Roman"/>
                </a:rPr>
                <a:t>2</a:t>
              </a:r>
            </a:p>
          </p:txBody>
        </p:sp>
      </p:grpSp>
    </p:spTree>
    <p:extLst>
      <p:ext uri="{BB962C8B-B14F-4D97-AF65-F5344CB8AC3E}">
        <p14:creationId xmlns:p14="http://schemas.microsoft.com/office/powerpoint/2010/main" val="4210689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ja-JP" sz="4000" dirty="0"/>
              <a:t>I</a:t>
            </a:r>
            <a:r>
              <a:rPr lang="en-US" sz="4000" dirty="0"/>
              <a:t>nput/output alignment by temporal attention</a:t>
            </a:r>
          </a:p>
        </p:txBody>
      </p:sp>
      <p:sp>
        <p:nvSpPr>
          <p:cNvPr id="16" name="Content Placeholder 2"/>
          <p:cNvSpPr>
            <a:spLocks noGrp="1"/>
          </p:cNvSpPr>
          <p:nvPr>
            <p:ph idx="1"/>
          </p:nvPr>
        </p:nvSpPr>
        <p:spPr>
          <a:xfrm>
            <a:off x="1752601" y="1284386"/>
            <a:ext cx="4215012" cy="2706156"/>
          </a:xfrm>
        </p:spPr>
        <p:txBody>
          <a:bodyPr/>
          <a:lstStyle/>
          <a:p>
            <a:r>
              <a:rPr lang="en-US" sz="2000" dirty="0"/>
              <a:t>Unlike CTC, </a:t>
            </a:r>
            <a:r>
              <a:rPr lang="en-US" altLang="ja-JP" sz="2000" dirty="0"/>
              <a:t>a</a:t>
            </a:r>
            <a:r>
              <a:rPr lang="en-US" sz="2000" dirty="0"/>
              <a:t>ttention model does not preserve order of inputs</a:t>
            </a:r>
          </a:p>
          <a:p>
            <a:r>
              <a:rPr lang="en-US" sz="2000" dirty="0"/>
              <a:t>Our desired alignment in ASR task is </a:t>
            </a:r>
            <a:r>
              <a:rPr lang="en-US" sz="2000" b="1" dirty="0"/>
              <a:t>monotonic</a:t>
            </a:r>
          </a:p>
          <a:p>
            <a:r>
              <a:rPr lang="en-US" sz="2000" dirty="0"/>
              <a:t>Not regularized alignment makes the model </a:t>
            </a:r>
            <a:r>
              <a:rPr lang="en-US" sz="2000" b="1" dirty="0"/>
              <a:t>hard to learn </a:t>
            </a:r>
            <a:r>
              <a:rPr lang="en-US" sz="2000" dirty="0"/>
              <a:t>from scratch</a:t>
            </a:r>
          </a:p>
        </p:txBody>
      </p:sp>
      <p:pic>
        <p:nvPicPr>
          <p:cNvPr id="6" name="Picture 5"/>
          <p:cNvPicPr>
            <a:picLocks noChangeAspect="1"/>
          </p:cNvPicPr>
          <p:nvPr/>
        </p:nvPicPr>
        <p:blipFill>
          <a:blip r:embed="rId3"/>
          <a:stretch>
            <a:fillRect/>
          </a:stretch>
        </p:blipFill>
        <p:spPr>
          <a:xfrm>
            <a:off x="6529592" y="2945344"/>
            <a:ext cx="3898697" cy="766902"/>
          </a:xfrm>
          <a:prstGeom prst="rect">
            <a:avLst/>
          </a:prstGeom>
        </p:spPr>
      </p:pic>
      <p:pic>
        <p:nvPicPr>
          <p:cNvPr id="7" name="Picture 6"/>
          <p:cNvPicPr>
            <a:picLocks noChangeAspect="1"/>
          </p:cNvPicPr>
          <p:nvPr/>
        </p:nvPicPr>
        <p:blipFill>
          <a:blip r:embed="rId4"/>
          <a:stretch>
            <a:fillRect/>
          </a:stretch>
        </p:blipFill>
        <p:spPr>
          <a:xfrm>
            <a:off x="6613636" y="1547026"/>
            <a:ext cx="3898697" cy="875601"/>
          </a:xfrm>
          <a:prstGeom prst="rect">
            <a:avLst/>
          </a:prstGeom>
        </p:spPr>
      </p:pic>
      <p:sp>
        <p:nvSpPr>
          <p:cNvPr id="8" name="TextBox 7"/>
          <p:cNvSpPr txBox="1"/>
          <p:nvPr/>
        </p:nvSpPr>
        <p:spPr>
          <a:xfrm>
            <a:off x="7581375" y="1241426"/>
            <a:ext cx="1851084" cy="369332"/>
          </a:xfrm>
          <a:prstGeom prst="rect">
            <a:avLst/>
          </a:prstGeom>
          <a:noFill/>
        </p:spPr>
        <p:txBody>
          <a:bodyPr wrap="none" rtlCol="0">
            <a:spAutoFit/>
          </a:bodyPr>
          <a:lstStyle/>
          <a:p>
            <a:r>
              <a:rPr lang="en-US" dirty="0">
                <a:solidFill>
                  <a:prstClr val="black"/>
                </a:solidFill>
                <a:latin typeface="Calibri"/>
              </a:rPr>
              <a:t>HMM or CTC case</a:t>
            </a:r>
          </a:p>
        </p:txBody>
      </p:sp>
      <p:sp>
        <p:nvSpPr>
          <p:cNvPr id="11" name="TextBox 10"/>
          <p:cNvSpPr txBox="1"/>
          <p:nvPr/>
        </p:nvSpPr>
        <p:spPr>
          <a:xfrm>
            <a:off x="6499575" y="6122502"/>
            <a:ext cx="4029581" cy="369332"/>
          </a:xfrm>
          <a:prstGeom prst="rect">
            <a:avLst/>
          </a:prstGeom>
          <a:noFill/>
        </p:spPr>
        <p:txBody>
          <a:bodyPr wrap="square" rtlCol="0">
            <a:spAutoFit/>
          </a:bodyPr>
          <a:lstStyle/>
          <a:p>
            <a:r>
              <a:rPr lang="en-US" b="1" dirty="0">
                <a:solidFill>
                  <a:srgbClr val="C00000"/>
                </a:solidFill>
                <a:latin typeface="Calibri"/>
              </a:rPr>
              <a:t>Example of distorted alignment</a:t>
            </a:r>
          </a:p>
        </p:txBody>
      </p:sp>
      <p:sp>
        <p:nvSpPr>
          <p:cNvPr id="12" name="TextBox 11"/>
          <p:cNvSpPr txBox="1"/>
          <p:nvPr/>
        </p:nvSpPr>
        <p:spPr>
          <a:xfrm>
            <a:off x="7471562" y="2562764"/>
            <a:ext cx="2182842" cy="369332"/>
          </a:xfrm>
          <a:prstGeom prst="rect">
            <a:avLst/>
          </a:prstGeom>
          <a:noFill/>
        </p:spPr>
        <p:txBody>
          <a:bodyPr wrap="none" rtlCol="0">
            <a:spAutoFit/>
          </a:bodyPr>
          <a:lstStyle/>
          <a:p>
            <a:r>
              <a:rPr lang="en-US">
                <a:solidFill>
                  <a:prstClr val="black"/>
                </a:solidFill>
                <a:latin typeface="Calibri"/>
              </a:rPr>
              <a:t>Attention model case</a:t>
            </a:r>
            <a:endParaRPr lang="en-US" dirty="0">
              <a:solidFill>
                <a:prstClr val="black"/>
              </a:solidFill>
              <a:latin typeface="Calibri"/>
            </a:endParaRPr>
          </a:p>
        </p:txBody>
      </p:sp>
      <p:sp>
        <p:nvSpPr>
          <p:cNvPr id="13" name="Right Arrow 12"/>
          <p:cNvSpPr/>
          <p:nvPr/>
        </p:nvSpPr>
        <p:spPr bwMode="auto">
          <a:xfrm>
            <a:off x="2275284" y="4140281"/>
            <a:ext cx="3211117" cy="15468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000" dirty="0">
                <a:solidFill>
                  <a:prstClr val="black"/>
                </a:solidFill>
                <a:latin typeface="Times" charset="0"/>
              </a:rPr>
              <a:t>Input</a:t>
            </a:r>
          </a:p>
        </p:txBody>
      </p:sp>
      <p:pic>
        <p:nvPicPr>
          <p:cNvPr id="5" name="Picture 4"/>
          <p:cNvPicPr>
            <a:picLocks/>
          </p:cNvPicPr>
          <p:nvPr/>
        </p:nvPicPr>
        <p:blipFill>
          <a:blip r:embed="rId5">
            <a:extLst>
              <a:ext uri="{28A0092B-C50C-407E-A947-70E740481C1C}">
                <a14:useLocalDpi xmlns:a14="http://schemas.microsoft.com/office/drawing/2010/main" val="0"/>
              </a:ext>
            </a:extLst>
          </a:blip>
          <a:stretch>
            <a:fillRect/>
          </a:stretch>
        </p:blipFill>
        <p:spPr>
          <a:xfrm>
            <a:off x="2154010" y="4472846"/>
            <a:ext cx="3529584" cy="1618488"/>
          </a:xfrm>
          <a:prstGeom prst="rect">
            <a:avLst/>
          </a:prstGeom>
        </p:spPr>
      </p:pic>
      <p:sp>
        <p:nvSpPr>
          <p:cNvPr id="17" name="Right Arrow 16"/>
          <p:cNvSpPr/>
          <p:nvPr/>
        </p:nvSpPr>
        <p:spPr bwMode="auto">
          <a:xfrm rot="5400000">
            <a:off x="1451975" y="5180773"/>
            <a:ext cx="1264438" cy="13963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prstClr val="black"/>
              </a:solidFill>
              <a:latin typeface="Times" charset="0"/>
            </a:endParaRPr>
          </a:p>
        </p:txBody>
      </p:sp>
      <p:sp>
        <p:nvSpPr>
          <p:cNvPr id="18" name="TextBox 17"/>
          <p:cNvSpPr txBox="1"/>
          <p:nvPr/>
        </p:nvSpPr>
        <p:spPr>
          <a:xfrm>
            <a:off x="2014379" y="6110228"/>
            <a:ext cx="4515212" cy="369332"/>
          </a:xfrm>
          <a:prstGeom prst="rect">
            <a:avLst/>
          </a:prstGeom>
          <a:noFill/>
        </p:spPr>
        <p:txBody>
          <a:bodyPr wrap="square" rtlCol="0">
            <a:spAutoFit/>
          </a:bodyPr>
          <a:lstStyle/>
          <a:p>
            <a:r>
              <a:rPr lang="en-US" b="1" dirty="0">
                <a:solidFill>
                  <a:srgbClr val="0070C0"/>
                </a:solidFill>
                <a:latin typeface="Calibri"/>
              </a:rPr>
              <a:t>Example of monotonic alignment</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8030" y="4476558"/>
            <a:ext cx="3528910" cy="1614776"/>
          </a:xfrm>
          <a:prstGeom prst="rect">
            <a:avLst/>
          </a:prstGeom>
        </p:spPr>
      </p:pic>
      <p:sp>
        <p:nvSpPr>
          <p:cNvPr id="15" name="Right Arrow 14"/>
          <p:cNvSpPr/>
          <p:nvPr/>
        </p:nvSpPr>
        <p:spPr bwMode="auto">
          <a:xfrm>
            <a:off x="6930889" y="4140282"/>
            <a:ext cx="3130522" cy="15305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000" dirty="0">
                <a:solidFill>
                  <a:prstClr val="black"/>
                </a:solidFill>
                <a:latin typeface="Times" charset="0"/>
              </a:rPr>
              <a:t>Input</a:t>
            </a:r>
          </a:p>
        </p:txBody>
      </p:sp>
      <p:sp>
        <p:nvSpPr>
          <p:cNvPr id="20" name="Right Arrow 19"/>
          <p:cNvSpPr/>
          <p:nvPr/>
        </p:nvSpPr>
        <p:spPr bwMode="auto">
          <a:xfrm rot="5400000">
            <a:off x="6091443" y="5127304"/>
            <a:ext cx="1225845" cy="181467"/>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prstClr val="black"/>
              </a:solidFill>
              <a:latin typeface="Times" charset="0"/>
            </a:endParaRPr>
          </a:p>
        </p:txBody>
      </p:sp>
      <p:sp>
        <p:nvSpPr>
          <p:cNvPr id="3" name="TextBox 2"/>
          <p:cNvSpPr txBox="1"/>
          <p:nvPr/>
        </p:nvSpPr>
        <p:spPr>
          <a:xfrm rot="16200000">
            <a:off x="1421329" y="4954981"/>
            <a:ext cx="902811" cy="400110"/>
          </a:xfrm>
          <a:prstGeom prst="rect">
            <a:avLst/>
          </a:prstGeom>
          <a:noFill/>
        </p:spPr>
        <p:txBody>
          <a:bodyPr wrap="none" rtlCol="0">
            <a:spAutoFit/>
          </a:bodyPr>
          <a:lstStyle/>
          <a:p>
            <a:r>
              <a:rPr lang="en-US" altLang="ja-JP" sz="2000" dirty="0">
                <a:solidFill>
                  <a:prstClr val="black"/>
                </a:solidFill>
                <a:latin typeface="Times"/>
                <a:ea typeface="ＭＳ Ｐゴシック" panose="020B0600070205080204" pitchFamily="34" charset="-128"/>
                <a:cs typeface="Times"/>
              </a:rPr>
              <a:t>Output</a:t>
            </a:r>
            <a:endParaRPr lang="en-US" sz="2000" dirty="0">
              <a:solidFill>
                <a:prstClr val="black"/>
              </a:solidFill>
              <a:latin typeface="Times"/>
              <a:cs typeface="Times"/>
            </a:endParaRPr>
          </a:p>
        </p:txBody>
      </p:sp>
      <p:sp>
        <p:nvSpPr>
          <p:cNvPr id="19" name="TextBox 18"/>
          <p:cNvSpPr txBox="1"/>
          <p:nvPr/>
        </p:nvSpPr>
        <p:spPr>
          <a:xfrm rot="16200000">
            <a:off x="5997051" y="4899551"/>
            <a:ext cx="902811" cy="400110"/>
          </a:xfrm>
          <a:prstGeom prst="rect">
            <a:avLst/>
          </a:prstGeom>
          <a:noFill/>
        </p:spPr>
        <p:txBody>
          <a:bodyPr wrap="none" rtlCol="0">
            <a:spAutoFit/>
          </a:bodyPr>
          <a:lstStyle/>
          <a:p>
            <a:r>
              <a:rPr lang="en-US" altLang="ja-JP" sz="2000" dirty="0">
                <a:solidFill>
                  <a:prstClr val="black"/>
                </a:solidFill>
                <a:latin typeface="Times"/>
                <a:ea typeface="ＭＳ Ｐゴシック" panose="020B0600070205080204" pitchFamily="34" charset="-128"/>
                <a:cs typeface="Times"/>
              </a:rPr>
              <a:t>Output</a:t>
            </a:r>
            <a:endParaRPr lang="en-US" sz="2000" dirty="0">
              <a:solidFill>
                <a:prstClr val="black"/>
              </a:solidFill>
              <a:latin typeface="Times"/>
              <a:cs typeface="Times"/>
            </a:endParaRPr>
          </a:p>
        </p:txBody>
      </p:sp>
    </p:spTree>
    <p:extLst>
      <p:ext uri="{BB962C8B-B14F-4D97-AF65-F5344CB8AC3E}">
        <p14:creationId xmlns:p14="http://schemas.microsoft.com/office/powerpoint/2010/main" val="3031828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248937" y="1306908"/>
            <a:ext cx="9701561" cy="5170092"/>
          </a:xfrm>
        </p:spPr>
        <p:txBody>
          <a:bodyPr>
            <a:normAutofit fontScale="85000" lnSpcReduction="10000"/>
          </a:bodyPr>
          <a:lstStyle/>
          <a:p>
            <a:pPr>
              <a:lnSpc>
                <a:spcPct val="120000"/>
              </a:lnSpc>
            </a:pPr>
            <a:r>
              <a:rPr lang="en-US" altLang="ja-JP" dirty="0">
                <a:solidFill>
                  <a:schemeClr val="bg1">
                    <a:lumMod val="85000"/>
                  </a:schemeClr>
                </a:solidFill>
              </a:rPr>
              <a:t>End-to-end</a:t>
            </a:r>
            <a:r>
              <a:rPr lang="ja-JP" altLang="en-US" dirty="0">
                <a:solidFill>
                  <a:schemeClr val="bg1">
                    <a:lumMod val="85000"/>
                  </a:schemeClr>
                </a:solidFill>
              </a:rPr>
              <a:t> </a:t>
            </a:r>
            <a:r>
              <a:rPr lang="en-US" altLang="ja-JP" dirty="0">
                <a:solidFill>
                  <a:schemeClr val="bg1">
                    <a:lumMod val="85000"/>
                  </a:schemeClr>
                </a:solidFill>
              </a:rPr>
              <a:t>speech</a:t>
            </a:r>
            <a:r>
              <a:rPr lang="ja-JP" altLang="en-US">
                <a:solidFill>
                  <a:schemeClr val="bg1">
                    <a:lumMod val="85000"/>
                  </a:schemeClr>
                </a:solidFill>
              </a:rPr>
              <a:t> </a:t>
            </a:r>
            <a:r>
              <a:rPr lang="en-US" altLang="ja-JP" dirty="0">
                <a:solidFill>
                  <a:schemeClr val="bg1">
                    <a:lumMod val="85000"/>
                  </a:schemeClr>
                </a:solidFill>
              </a:rPr>
              <a:t>recognition</a:t>
            </a:r>
          </a:p>
          <a:p>
            <a:pPr lvl="1">
              <a:lnSpc>
                <a:spcPct val="120000"/>
              </a:lnSpc>
            </a:pPr>
            <a:r>
              <a:rPr lang="en-US" altLang="ja-JP" dirty="0"/>
              <a:t>Hybrid</a:t>
            </a:r>
            <a:r>
              <a:rPr lang="ja-JP" altLang="en-US"/>
              <a:t> </a:t>
            </a:r>
            <a:r>
              <a:rPr lang="en-US" altLang="ja-JP" dirty="0"/>
              <a:t>CTC/attention-based</a:t>
            </a:r>
            <a:r>
              <a:rPr lang="ja-JP" altLang="en-US" dirty="0"/>
              <a:t> </a:t>
            </a:r>
            <a:r>
              <a:rPr lang="en-US" altLang="ja-JP" dirty="0"/>
              <a:t>end-to-end</a:t>
            </a:r>
            <a:r>
              <a:rPr lang="ja-JP" altLang="en-US" dirty="0"/>
              <a:t> </a:t>
            </a:r>
            <a:r>
              <a:rPr lang="en-US" altLang="ja-JP" dirty="0"/>
              <a:t>speech</a:t>
            </a:r>
            <a:r>
              <a:rPr lang="ja-JP" altLang="en-US" dirty="0"/>
              <a:t> </a:t>
            </a:r>
            <a:r>
              <a:rPr lang="en-US" altLang="ja-JP" dirty="0"/>
              <a:t>recognition</a:t>
            </a:r>
          </a:p>
          <a:p>
            <a:pPr lvl="1">
              <a:lnSpc>
                <a:spcPct val="120000"/>
              </a:lnSpc>
            </a:pPr>
            <a:r>
              <a:rPr lang="en-US" altLang="ja-JP" dirty="0"/>
              <a:t>Multi-task</a:t>
            </a:r>
            <a:r>
              <a:rPr lang="ja-JP" altLang="en-US" dirty="0"/>
              <a:t> </a:t>
            </a:r>
            <a:r>
              <a:rPr lang="en-US" altLang="ja-JP" dirty="0"/>
              <a:t>CTC/attention learning (ICASSP’17)</a:t>
            </a:r>
          </a:p>
          <a:p>
            <a:pPr lvl="1">
              <a:lnSpc>
                <a:spcPct val="120000"/>
              </a:lnSpc>
            </a:pPr>
            <a:r>
              <a:rPr lang="en-US" altLang="ja-JP" dirty="0"/>
              <a:t>Joint CTC/attention decoding (ACL’17)</a:t>
            </a:r>
          </a:p>
          <a:p>
            <a:pPr>
              <a:lnSpc>
                <a:spcPct val="120000"/>
              </a:lnSpc>
            </a:pPr>
            <a:r>
              <a:rPr lang="en-US" altLang="ja-JP" dirty="0">
                <a:solidFill>
                  <a:schemeClr val="bg1">
                    <a:lumMod val="85000"/>
                  </a:schemeClr>
                </a:solidFill>
              </a:rPr>
              <a:t>Extensions in adverse environments</a:t>
            </a:r>
          </a:p>
          <a:p>
            <a:pPr lvl="1">
              <a:lnSpc>
                <a:spcPct val="120000"/>
              </a:lnSpc>
            </a:pPr>
            <a:r>
              <a:rPr lang="en-US" altLang="ja-JP" dirty="0">
                <a:solidFill>
                  <a:schemeClr val="bg1">
                    <a:lumMod val="85000"/>
                  </a:schemeClr>
                </a:solidFill>
              </a:rPr>
              <a:t>Multichannel end-to-end</a:t>
            </a:r>
            <a:r>
              <a:rPr lang="ja-JP" altLang="en-US">
                <a:solidFill>
                  <a:schemeClr val="bg1">
                    <a:lumMod val="85000"/>
                  </a:schemeClr>
                </a:solidFill>
              </a:rPr>
              <a:t> </a:t>
            </a:r>
            <a:r>
              <a:rPr lang="en-US" altLang="ja-JP" dirty="0">
                <a:solidFill>
                  <a:schemeClr val="bg1">
                    <a:lumMod val="85000"/>
                  </a:schemeClr>
                </a:solidFill>
              </a:rPr>
              <a:t>speech</a:t>
            </a:r>
            <a:r>
              <a:rPr lang="ja-JP" altLang="en-US">
                <a:solidFill>
                  <a:schemeClr val="bg1">
                    <a:lumMod val="85000"/>
                  </a:schemeClr>
                </a:solidFill>
              </a:rPr>
              <a:t> </a:t>
            </a:r>
            <a:r>
              <a:rPr lang="en-US" altLang="ja-JP" dirty="0">
                <a:solidFill>
                  <a:schemeClr val="bg1">
                    <a:lumMod val="85000"/>
                  </a:schemeClr>
                </a:solidFill>
              </a:rPr>
              <a:t>recognition (ICML’17, MLSP’17) </a:t>
            </a:r>
          </a:p>
          <a:p>
            <a:pPr lvl="1">
              <a:lnSpc>
                <a:spcPct val="120000"/>
              </a:lnSpc>
            </a:pPr>
            <a:r>
              <a:rPr lang="en-US" altLang="ja-JP" dirty="0">
                <a:solidFill>
                  <a:schemeClr val="bg1">
                    <a:lumMod val="85000"/>
                  </a:schemeClr>
                </a:solidFill>
              </a:rPr>
              <a:t>Multi-lingual</a:t>
            </a:r>
            <a:r>
              <a:rPr lang="ja-JP" altLang="en-US">
                <a:solidFill>
                  <a:schemeClr val="bg1">
                    <a:lumMod val="85000"/>
                  </a:schemeClr>
                </a:solidFill>
              </a:rPr>
              <a:t> </a:t>
            </a:r>
            <a:r>
              <a:rPr lang="en-US" altLang="ja-JP" dirty="0">
                <a:solidFill>
                  <a:schemeClr val="bg1">
                    <a:lumMod val="85000"/>
                  </a:schemeClr>
                </a:solidFill>
              </a:rPr>
              <a:t>end-to-end</a:t>
            </a:r>
            <a:r>
              <a:rPr lang="ja-JP" altLang="en-US" dirty="0">
                <a:solidFill>
                  <a:schemeClr val="bg1">
                    <a:lumMod val="85000"/>
                  </a:schemeClr>
                </a:solidFill>
              </a:rPr>
              <a:t> </a:t>
            </a:r>
            <a:r>
              <a:rPr lang="en-US" altLang="ja-JP" dirty="0">
                <a:solidFill>
                  <a:schemeClr val="bg1">
                    <a:lumMod val="85000"/>
                  </a:schemeClr>
                </a:solidFill>
              </a:rPr>
              <a:t>speech</a:t>
            </a:r>
            <a:r>
              <a:rPr lang="ja-JP" altLang="en-US" dirty="0">
                <a:solidFill>
                  <a:schemeClr val="bg1">
                    <a:lumMod val="85000"/>
                  </a:schemeClr>
                </a:solidFill>
              </a:rPr>
              <a:t> </a:t>
            </a:r>
            <a:r>
              <a:rPr lang="en-US" altLang="ja-JP" dirty="0">
                <a:solidFill>
                  <a:schemeClr val="bg1">
                    <a:lumMod val="85000"/>
                  </a:schemeClr>
                </a:solidFill>
              </a:rPr>
              <a:t>recognition (ASRU’17, ICASSP’18)</a:t>
            </a:r>
          </a:p>
          <a:p>
            <a:pPr lvl="1">
              <a:lnSpc>
                <a:spcPct val="120000"/>
              </a:lnSpc>
            </a:pPr>
            <a:r>
              <a:rPr lang="en-US" altLang="ja-JP" dirty="0">
                <a:solidFill>
                  <a:schemeClr val="bg1">
                    <a:lumMod val="85000"/>
                  </a:schemeClr>
                </a:solidFill>
              </a:rPr>
              <a:t>Multi-speaker end-to-end speech recognition (ICASSP’18</a:t>
            </a:r>
            <a:r>
              <a:rPr lang="ja-JP" altLang="en-US" dirty="0">
                <a:solidFill>
                  <a:schemeClr val="bg1">
                    <a:lumMod val="85000"/>
                  </a:schemeClr>
                </a:solidFill>
              </a:rPr>
              <a:t>, </a:t>
            </a:r>
            <a:r>
              <a:rPr lang="en-US" altLang="ja-JP" dirty="0">
                <a:solidFill>
                  <a:schemeClr val="bg1">
                    <a:lumMod val="85000"/>
                  </a:schemeClr>
                </a:solidFill>
              </a:rPr>
              <a:t>ACL’18)</a:t>
            </a:r>
          </a:p>
          <a:p>
            <a:pPr>
              <a:lnSpc>
                <a:spcPct val="120000"/>
              </a:lnSpc>
            </a:pPr>
            <a:r>
              <a:rPr lang="en-US" altLang="ja-JP" dirty="0">
                <a:solidFill>
                  <a:schemeClr val="bg1">
                    <a:lumMod val="85000"/>
                  </a:schemeClr>
                </a:solidFill>
              </a:rPr>
              <a:t>Open source project</a:t>
            </a:r>
          </a:p>
          <a:p>
            <a:pPr lvl="1">
              <a:lnSpc>
                <a:spcPct val="120000"/>
              </a:lnSpc>
            </a:pPr>
            <a:r>
              <a:rPr lang="en-US" altLang="ja-JP" dirty="0">
                <a:solidFill>
                  <a:schemeClr val="bg1">
                    <a:lumMod val="85000"/>
                  </a:schemeClr>
                </a:solidFill>
              </a:rPr>
              <a:t>ESPnet: End-to-end speech processing toolkit (Interspeech’18)</a:t>
            </a:r>
          </a:p>
          <a:p>
            <a:pPr>
              <a:lnSpc>
                <a:spcPct val="120000"/>
              </a:lnSpc>
            </a:pPr>
            <a:endParaRPr lang="en-US" altLang="ja-JP" dirty="0"/>
          </a:p>
          <a:p>
            <a:pPr>
              <a:lnSpc>
                <a:spcPct val="120000"/>
              </a:lnSpc>
            </a:pPr>
            <a:endParaRPr lang="en-US" altLang="ja-JP" dirty="0"/>
          </a:p>
        </p:txBody>
      </p:sp>
    </p:spTree>
    <p:extLst>
      <p:ext uri="{BB962C8B-B14F-4D97-AF65-F5344CB8AC3E}">
        <p14:creationId xmlns:p14="http://schemas.microsoft.com/office/powerpoint/2010/main" val="3317911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Hybrid</a:t>
            </a:r>
            <a:r>
              <a:rPr lang="ja-JP" altLang="en-US" dirty="0"/>
              <a:t> </a:t>
            </a:r>
            <a:r>
              <a:rPr lang="en-US" dirty="0"/>
              <a:t>CTC</a:t>
            </a:r>
            <a:r>
              <a:rPr lang="en-US" altLang="ja-JP" dirty="0"/>
              <a:t>/a</a:t>
            </a:r>
            <a:r>
              <a:rPr lang="en-US" dirty="0"/>
              <a:t>ttention network</a:t>
            </a:r>
            <a:r>
              <a:rPr lang="ja-JP" altLang="en-US" dirty="0"/>
              <a:t> </a:t>
            </a:r>
            <a:r>
              <a:rPr lang="en-US" altLang="ja-JP" sz="1800" dirty="0"/>
              <a:t>[Kim+</a:t>
            </a:r>
            <a:r>
              <a:rPr lang="en-US" altLang="en-US" sz="1800" dirty="0"/>
              <a:t>’</a:t>
            </a:r>
            <a:r>
              <a:rPr lang="en-US" altLang="ja-JP" sz="1800" dirty="0"/>
              <a:t>17]</a:t>
            </a:r>
            <a:endParaRPr lang="en-US" sz="1800" dirty="0"/>
          </a:p>
        </p:txBody>
      </p:sp>
      <p:pic>
        <p:nvPicPr>
          <p:cNvPr id="303" name="Picture 302"/>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4343400" y="1371600"/>
            <a:ext cx="4267200" cy="280982"/>
          </a:xfrm>
          <a:prstGeom prst="rect">
            <a:avLst/>
          </a:prstGeom>
        </p:spPr>
      </p:pic>
      <p:sp>
        <p:nvSpPr>
          <p:cNvPr id="3" name="TextBox 2"/>
          <p:cNvSpPr txBox="1"/>
          <p:nvPr/>
        </p:nvSpPr>
        <p:spPr>
          <a:xfrm>
            <a:off x="2057401" y="1251225"/>
            <a:ext cx="2145203" cy="400110"/>
          </a:xfrm>
          <a:prstGeom prst="rect">
            <a:avLst/>
          </a:prstGeom>
          <a:noFill/>
        </p:spPr>
        <p:txBody>
          <a:bodyPr wrap="none" rtlCol="0">
            <a:spAutoFit/>
          </a:bodyPr>
          <a:lstStyle/>
          <a:p>
            <a:r>
              <a:rPr lang="en-US" sz="2000" dirty="0">
                <a:solidFill>
                  <a:prstClr val="black"/>
                </a:solidFill>
                <a:latin typeface="Calibri"/>
              </a:rPr>
              <a:t>Multitask learning:</a:t>
            </a:r>
          </a:p>
        </p:txBody>
      </p:sp>
      <p:sp>
        <p:nvSpPr>
          <p:cNvPr id="257" name="Rectangle 256"/>
          <p:cNvSpPr/>
          <p:nvPr/>
        </p:nvSpPr>
        <p:spPr>
          <a:xfrm>
            <a:off x="5556302" y="1925923"/>
            <a:ext cx="3892498" cy="2175248"/>
          </a:xfrm>
          <a:prstGeom prst="rect">
            <a:avLst/>
          </a:prstGeom>
          <a:solidFill>
            <a:schemeClr val="tx2">
              <a:lumMod val="20000"/>
              <a:lumOff val="80000"/>
            </a:schemeClr>
          </a:solidFill>
          <a:ln w="31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sp>
        <p:nvSpPr>
          <p:cNvPr id="275" name="Rectangle 274"/>
          <p:cNvSpPr/>
          <p:nvPr/>
        </p:nvSpPr>
        <p:spPr>
          <a:xfrm>
            <a:off x="2802589" y="4580028"/>
            <a:ext cx="6646210" cy="1592173"/>
          </a:xfrm>
          <a:prstGeom prst="rect">
            <a:avLst/>
          </a:prstGeom>
          <a:solidFill>
            <a:schemeClr val="bg1">
              <a:lumMod val="85000"/>
            </a:schemeClr>
          </a:solidFill>
          <a:ln w="31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cxnSp>
        <p:nvCxnSpPr>
          <p:cNvPr id="278" name="Straight Arrow Connector 277"/>
          <p:cNvCxnSpPr/>
          <p:nvPr/>
        </p:nvCxnSpPr>
        <p:spPr>
          <a:xfrm flipV="1">
            <a:off x="3676750" y="5524847"/>
            <a:ext cx="4743" cy="287277"/>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9" name="Straight Arrow Connector 278"/>
          <p:cNvCxnSpPr/>
          <p:nvPr/>
        </p:nvCxnSpPr>
        <p:spPr>
          <a:xfrm flipV="1">
            <a:off x="4264136" y="5524847"/>
            <a:ext cx="4743" cy="287277"/>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6" name="Straight Arrow Connector 285"/>
          <p:cNvCxnSpPr/>
          <p:nvPr/>
        </p:nvCxnSpPr>
        <p:spPr>
          <a:xfrm flipV="1">
            <a:off x="4860929" y="5521204"/>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7" name="Straight Arrow Connector 286"/>
          <p:cNvCxnSpPr/>
          <p:nvPr/>
        </p:nvCxnSpPr>
        <p:spPr>
          <a:xfrm flipV="1">
            <a:off x="5468728" y="5541601"/>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8" name="Straight Arrow Connector 287"/>
          <p:cNvCxnSpPr/>
          <p:nvPr/>
        </p:nvCxnSpPr>
        <p:spPr>
          <a:xfrm flipV="1">
            <a:off x="6071311" y="5541601"/>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9" name="Straight Arrow Connector 288"/>
          <p:cNvCxnSpPr/>
          <p:nvPr/>
        </p:nvCxnSpPr>
        <p:spPr>
          <a:xfrm flipV="1">
            <a:off x="6666953" y="5541601"/>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0" name="Straight Arrow Connector 289"/>
          <p:cNvCxnSpPr/>
          <p:nvPr/>
        </p:nvCxnSpPr>
        <p:spPr>
          <a:xfrm flipV="1">
            <a:off x="7269537" y="5525943"/>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1" name="Straight Arrow Connector 290"/>
          <p:cNvCxnSpPr/>
          <p:nvPr/>
        </p:nvCxnSpPr>
        <p:spPr>
          <a:xfrm flipV="1">
            <a:off x="7875611" y="5525943"/>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2" name="Straight Arrow Connector 291"/>
          <p:cNvCxnSpPr/>
          <p:nvPr/>
        </p:nvCxnSpPr>
        <p:spPr>
          <a:xfrm>
            <a:off x="8678187" y="5350091"/>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3" name="Straight Arrow Connector 292"/>
          <p:cNvCxnSpPr/>
          <p:nvPr/>
        </p:nvCxnSpPr>
        <p:spPr>
          <a:xfrm>
            <a:off x="8669934" y="5426511"/>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94" name="Straight Arrow Connector 293"/>
          <p:cNvCxnSpPr/>
          <p:nvPr/>
        </p:nvCxnSpPr>
        <p:spPr>
          <a:xfrm>
            <a:off x="8043334" y="5337998"/>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5" name="Straight Arrow Connector 294"/>
          <p:cNvCxnSpPr/>
          <p:nvPr/>
        </p:nvCxnSpPr>
        <p:spPr>
          <a:xfrm>
            <a:off x="8060390" y="5421358"/>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96" name="TextBox 295"/>
          <p:cNvSpPr txBox="1"/>
          <p:nvPr/>
        </p:nvSpPr>
        <p:spPr>
          <a:xfrm>
            <a:off x="8360190" y="5186789"/>
            <a:ext cx="308098" cy="307777"/>
          </a:xfrm>
          <a:prstGeom prst="rect">
            <a:avLst/>
          </a:prstGeom>
          <a:noFill/>
        </p:spPr>
        <p:txBody>
          <a:bodyPr wrap="none" rtlCol="0">
            <a:spAutoFit/>
          </a:bodyPr>
          <a:lstStyle/>
          <a:p>
            <a:r>
              <a:rPr lang="en-US" sz="1400" dirty="0">
                <a:solidFill>
                  <a:prstClr val="black"/>
                </a:solidFill>
                <a:latin typeface="Calibri"/>
              </a:rPr>
              <a:t>…</a:t>
            </a:r>
          </a:p>
        </p:txBody>
      </p:sp>
      <p:cxnSp>
        <p:nvCxnSpPr>
          <p:cNvPr id="298" name="Straight Arrow Connector 297"/>
          <p:cNvCxnSpPr/>
          <p:nvPr/>
        </p:nvCxnSpPr>
        <p:spPr>
          <a:xfrm>
            <a:off x="4429989" y="4846049"/>
            <a:ext cx="87300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9" name="Straight Arrow Connector 298"/>
          <p:cNvCxnSpPr/>
          <p:nvPr/>
        </p:nvCxnSpPr>
        <p:spPr>
          <a:xfrm>
            <a:off x="4478990" y="4934562"/>
            <a:ext cx="88125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00" name="Straight Arrow Connector 299"/>
          <p:cNvCxnSpPr/>
          <p:nvPr/>
        </p:nvCxnSpPr>
        <p:spPr>
          <a:xfrm>
            <a:off x="8641720" y="4846056"/>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1" name="Straight Arrow Connector 300"/>
          <p:cNvCxnSpPr/>
          <p:nvPr/>
        </p:nvCxnSpPr>
        <p:spPr>
          <a:xfrm>
            <a:off x="8633467" y="4934569"/>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02" name="Straight Arrow Connector 301"/>
          <p:cNvCxnSpPr/>
          <p:nvPr/>
        </p:nvCxnSpPr>
        <p:spPr>
          <a:xfrm>
            <a:off x="8068526" y="4833963"/>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4" name="Straight Arrow Connector 303"/>
          <p:cNvCxnSpPr/>
          <p:nvPr/>
        </p:nvCxnSpPr>
        <p:spPr>
          <a:xfrm>
            <a:off x="8101471" y="4922476"/>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05" name="TextBox 304"/>
          <p:cNvSpPr txBox="1"/>
          <p:nvPr/>
        </p:nvSpPr>
        <p:spPr>
          <a:xfrm>
            <a:off x="8335879" y="4682753"/>
            <a:ext cx="308098" cy="307777"/>
          </a:xfrm>
          <a:prstGeom prst="rect">
            <a:avLst/>
          </a:prstGeom>
          <a:noFill/>
        </p:spPr>
        <p:txBody>
          <a:bodyPr wrap="none" rtlCol="0">
            <a:spAutoFit/>
          </a:bodyPr>
          <a:lstStyle/>
          <a:p>
            <a:r>
              <a:rPr lang="en-US" sz="1400" dirty="0">
                <a:solidFill>
                  <a:prstClr val="black"/>
                </a:solidFill>
                <a:latin typeface="Calibri"/>
              </a:rPr>
              <a:t>…</a:t>
            </a:r>
          </a:p>
        </p:txBody>
      </p:sp>
      <p:cxnSp>
        <p:nvCxnSpPr>
          <p:cNvPr id="306" name="Straight Arrow Connector 305"/>
          <p:cNvCxnSpPr/>
          <p:nvPr/>
        </p:nvCxnSpPr>
        <p:spPr>
          <a:xfrm flipV="1">
            <a:off x="4280484" y="5016757"/>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7" name="Straight Arrow Connector 306"/>
          <p:cNvCxnSpPr/>
          <p:nvPr/>
        </p:nvCxnSpPr>
        <p:spPr>
          <a:xfrm flipV="1">
            <a:off x="5475669" y="5021118"/>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8" name="Straight Arrow Connector 307"/>
          <p:cNvCxnSpPr/>
          <p:nvPr/>
        </p:nvCxnSpPr>
        <p:spPr>
          <a:xfrm flipV="1">
            <a:off x="6666954" y="5024983"/>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9" name="Straight Arrow Connector 308"/>
          <p:cNvCxnSpPr/>
          <p:nvPr/>
        </p:nvCxnSpPr>
        <p:spPr>
          <a:xfrm flipV="1">
            <a:off x="7878962" y="5012891"/>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0" name="Straight Arrow Connector 309"/>
          <p:cNvCxnSpPr/>
          <p:nvPr/>
        </p:nvCxnSpPr>
        <p:spPr>
          <a:xfrm flipV="1">
            <a:off x="9111166" y="5008201"/>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1" name="Straight Arrow Connector 310"/>
          <p:cNvCxnSpPr/>
          <p:nvPr/>
        </p:nvCxnSpPr>
        <p:spPr>
          <a:xfrm>
            <a:off x="5621275" y="4846055"/>
            <a:ext cx="87300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2" name="Straight Arrow Connector 311"/>
          <p:cNvCxnSpPr/>
          <p:nvPr/>
        </p:nvCxnSpPr>
        <p:spPr>
          <a:xfrm>
            <a:off x="5698190" y="4934569"/>
            <a:ext cx="88125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13" name="Straight Arrow Connector 312"/>
          <p:cNvCxnSpPr/>
          <p:nvPr/>
        </p:nvCxnSpPr>
        <p:spPr>
          <a:xfrm>
            <a:off x="6818401" y="4833963"/>
            <a:ext cx="87300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4" name="Straight Arrow Connector 313"/>
          <p:cNvCxnSpPr/>
          <p:nvPr/>
        </p:nvCxnSpPr>
        <p:spPr>
          <a:xfrm>
            <a:off x="6881271" y="4929416"/>
            <a:ext cx="88125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15" name="Straight Arrow Connector 314"/>
          <p:cNvCxnSpPr/>
          <p:nvPr/>
        </p:nvCxnSpPr>
        <p:spPr>
          <a:xfrm flipV="1">
            <a:off x="9116500" y="5519003"/>
            <a:ext cx="0"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6" name="TextBox 315"/>
          <p:cNvSpPr txBox="1"/>
          <p:nvPr/>
        </p:nvSpPr>
        <p:spPr>
          <a:xfrm>
            <a:off x="3524323" y="5745300"/>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1</a:t>
            </a:r>
          </a:p>
        </p:txBody>
      </p:sp>
      <p:sp>
        <p:nvSpPr>
          <p:cNvPr id="317" name="TextBox 316"/>
          <p:cNvSpPr txBox="1"/>
          <p:nvPr/>
        </p:nvSpPr>
        <p:spPr>
          <a:xfrm>
            <a:off x="4111709" y="5745300"/>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2</a:t>
            </a:r>
          </a:p>
        </p:txBody>
      </p:sp>
      <p:sp>
        <p:nvSpPr>
          <p:cNvPr id="318" name="TextBox 317"/>
          <p:cNvSpPr txBox="1"/>
          <p:nvPr/>
        </p:nvSpPr>
        <p:spPr>
          <a:xfrm>
            <a:off x="4699088" y="5749164"/>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3</a:t>
            </a:r>
          </a:p>
        </p:txBody>
      </p:sp>
      <p:sp>
        <p:nvSpPr>
          <p:cNvPr id="319" name="TextBox 318"/>
          <p:cNvSpPr txBox="1"/>
          <p:nvPr/>
        </p:nvSpPr>
        <p:spPr>
          <a:xfrm>
            <a:off x="5315150" y="5753027"/>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4</a:t>
            </a:r>
          </a:p>
        </p:txBody>
      </p:sp>
      <p:sp>
        <p:nvSpPr>
          <p:cNvPr id="320" name="TextBox 319"/>
          <p:cNvSpPr txBox="1"/>
          <p:nvPr/>
        </p:nvSpPr>
        <p:spPr>
          <a:xfrm>
            <a:off x="5914692" y="5753027"/>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5</a:t>
            </a:r>
          </a:p>
        </p:txBody>
      </p:sp>
      <p:sp>
        <p:nvSpPr>
          <p:cNvPr id="321" name="TextBox 320"/>
          <p:cNvSpPr txBox="1"/>
          <p:nvPr/>
        </p:nvSpPr>
        <p:spPr>
          <a:xfrm>
            <a:off x="6514227" y="5756893"/>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6</a:t>
            </a:r>
          </a:p>
        </p:txBody>
      </p:sp>
      <p:sp>
        <p:nvSpPr>
          <p:cNvPr id="322" name="TextBox 321"/>
          <p:cNvSpPr txBox="1"/>
          <p:nvPr/>
        </p:nvSpPr>
        <p:spPr>
          <a:xfrm>
            <a:off x="7114236" y="5749164"/>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7</a:t>
            </a:r>
          </a:p>
        </p:txBody>
      </p:sp>
      <p:sp>
        <p:nvSpPr>
          <p:cNvPr id="323" name="TextBox 322"/>
          <p:cNvSpPr txBox="1"/>
          <p:nvPr/>
        </p:nvSpPr>
        <p:spPr>
          <a:xfrm>
            <a:off x="7725934" y="5749164"/>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8</a:t>
            </a:r>
          </a:p>
        </p:txBody>
      </p:sp>
      <p:sp>
        <p:nvSpPr>
          <p:cNvPr id="324" name="TextBox 323"/>
          <p:cNvSpPr txBox="1"/>
          <p:nvPr/>
        </p:nvSpPr>
        <p:spPr>
          <a:xfrm>
            <a:off x="8362399" y="5684837"/>
            <a:ext cx="308098" cy="307777"/>
          </a:xfrm>
          <a:prstGeom prst="rect">
            <a:avLst/>
          </a:prstGeom>
          <a:noFill/>
        </p:spPr>
        <p:txBody>
          <a:bodyPr wrap="none" rtlCol="0">
            <a:spAutoFit/>
          </a:bodyPr>
          <a:lstStyle/>
          <a:p>
            <a:r>
              <a:rPr lang="en-US" sz="1400" dirty="0">
                <a:solidFill>
                  <a:prstClr val="black"/>
                </a:solidFill>
                <a:latin typeface="Calibri"/>
              </a:rPr>
              <a:t>…</a:t>
            </a:r>
          </a:p>
        </p:txBody>
      </p:sp>
      <p:sp>
        <p:nvSpPr>
          <p:cNvPr id="325" name="TextBox 324"/>
          <p:cNvSpPr txBox="1"/>
          <p:nvPr/>
        </p:nvSpPr>
        <p:spPr>
          <a:xfrm>
            <a:off x="8933257" y="5753027"/>
            <a:ext cx="332142" cy="307777"/>
          </a:xfrm>
          <a:prstGeom prst="rect">
            <a:avLst/>
          </a:prstGeom>
          <a:solidFill>
            <a:schemeClr val="bg1">
              <a:lumMod val="75000"/>
            </a:schemeClr>
          </a:solidFill>
          <a:ln>
            <a:solidFill>
              <a:srgbClr val="000000"/>
            </a:solidFill>
          </a:ln>
        </p:spPr>
        <p:txBody>
          <a:bodyPr wrap="none" rtlCol="0">
            <a:spAutoFit/>
          </a:bodyPr>
          <a:lstStyle/>
          <a:p>
            <a:r>
              <a:rPr lang="en-US" sz="1400" i="1" dirty="0" err="1">
                <a:solidFill>
                  <a:prstClr val="black"/>
                </a:solidFill>
                <a:latin typeface="Times New Roman"/>
                <a:cs typeface="Times New Roman"/>
              </a:rPr>
              <a:t>x</a:t>
            </a:r>
            <a:r>
              <a:rPr lang="en-US" sz="1400" i="1" baseline="-25000" dirty="0" err="1">
                <a:solidFill>
                  <a:prstClr val="black"/>
                </a:solidFill>
                <a:latin typeface="Times New Roman"/>
                <a:cs typeface="Times New Roman"/>
              </a:rPr>
              <a:t>T</a:t>
            </a:r>
            <a:endParaRPr lang="en-US" sz="1400" i="1" baseline="-25000" dirty="0">
              <a:solidFill>
                <a:prstClr val="black"/>
              </a:solidFill>
              <a:latin typeface="Times New Roman"/>
              <a:cs typeface="Times New Roman"/>
            </a:endParaRPr>
          </a:p>
        </p:txBody>
      </p:sp>
      <p:sp>
        <p:nvSpPr>
          <p:cNvPr id="326" name="TextBox 325"/>
          <p:cNvSpPr txBox="1"/>
          <p:nvPr/>
        </p:nvSpPr>
        <p:spPr>
          <a:xfrm>
            <a:off x="8933257" y="5229173"/>
            <a:ext cx="351378" cy="307777"/>
          </a:xfrm>
          <a:prstGeom prst="rect">
            <a:avLst/>
          </a:prstGeom>
          <a:solidFill>
            <a:schemeClr val="bg1">
              <a:lumMod val="75000"/>
            </a:schemeClr>
          </a:solidFill>
          <a:ln>
            <a:solidFill>
              <a:srgbClr val="000000"/>
            </a:solidFill>
          </a:ln>
        </p:spPr>
        <p:txBody>
          <a:bodyPr wrap="none" rtlCol="0">
            <a:spAutoFit/>
          </a:bodyPr>
          <a:lstStyle/>
          <a:p>
            <a:r>
              <a:rPr lang="en-US" sz="1400" b="1" dirty="0" err="1">
                <a:solidFill>
                  <a:prstClr val="black"/>
                </a:solidFill>
                <a:latin typeface="Times New Roman"/>
                <a:cs typeface="Times New Roman"/>
              </a:rPr>
              <a:t>h</a:t>
            </a:r>
            <a:r>
              <a:rPr lang="en-US" sz="1400" i="1" baseline="-25000" dirty="0" err="1">
                <a:solidFill>
                  <a:prstClr val="black"/>
                </a:solidFill>
                <a:latin typeface="Times New Roman"/>
                <a:cs typeface="Times New Roman"/>
              </a:rPr>
              <a:t>T</a:t>
            </a:r>
            <a:endParaRPr lang="en-US" sz="1400" i="1" baseline="-25000" dirty="0">
              <a:solidFill>
                <a:prstClr val="black"/>
              </a:solidFill>
              <a:latin typeface="Times New Roman"/>
              <a:cs typeface="Times New Roman"/>
            </a:endParaRPr>
          </a:p>
        </p:txBody>
      </p:sp>
      <p:sp>
        <p:nvSpPr>
          <p:cNvPr id="327" name="TextBox 326"/>
          <p:cNvSpPr txBox="1"/>
          <p:nvPr/>
        </p:nvSpPr>
        <p:spPr>
          <a:xfrm>
            <a:off x="4111710" y="5229173"/>
            <a:ext cx="344361"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2</a:t>
            </a:r>
          </a:p>
        </p:txBody>
      </p:sp>
      <p:sp>
        <p:nvSpPr>
          <p:cNvPr id="328" name="TextBox 327"/>
          <p:cNvSpPr txBox="1"/>
          <p:nvPr/>
        </p:nvSpPr>
        <p:spPr>
          <a:xfrm>
            <a:off x="4699089" y="5233038"/>
            <a:ext cx="344361"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3</a:t>
            </a:r>
          </a:p>
        </p:txBody>
      </p:sp>
      <p:sp>
        <p:nvSpPr>
          <p:cNvPr id="329" name="TextBox 328"/>
          <p:cNvSpPr txBox="1"/>
          <p:nvPr/>
        </p:nvSpPr>
        <p:spPr>
          <a:xfrm>
            <a:off x="5315151" y="5236901"/>
            <a:ext cx="344361"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4</a:t>
            </a:r>
          </a:p>
        </p:txBody>
      </p:sp>
      <p:sp>
        <p:nvSpPr>
          <p:cNvPr id="330" name="TextBox 329"/>
          <p:cNvSpPr txBox="1"/>
          <p:nvPr/>
        </p:nvSpPr>
        <p:spPr>
          <a:xfrm>
            <a:off x="5914693" y="5236901"/>
            <a:ext cx="344361"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5</a:t>
            </a:r>
          </a:p>
        </p:txBody>
      </p:sp>
      <p:sp>
        <p:nvSpPr>
          <p:cNvPr id="331" name="TextBox 330"/>
          <p:cNvSpPr txBox="1"/>
          <p:nvPr/>
        </p:nvSpPr>
        <p:spPr>
          <a:xfrm>
            <a:off x="6514228" y="5240766"/>
            <a:ext cx="344361" cy="307777"/>
          </a:xfrm>
          <a:prstGeom prst="rect">
            <a:avLst/>
          </a:prstGeom>
          <a:solidFill>
            <a:schemeClr val="bg1">
              <a:lumMod val="75000"/>
            </a:schemeClr>
          </a:solidFill>
          <a:ln>
            <a:solidFill>
              <a:srgbClr val="000000"/>
            </a:solidFill>
            <a:headEnd type="none"/>
            <a:tailEnd type="triangle"/>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6</a:t>
            </a:r>
          </a:p>
        </p:txBody>
      </p:sp>
      <p:sp>
        <p:nvSpPr>
          <p:cNvPr id="332" name="TextBox 331"/>
          <p:cNvSpPr txBox="1"/>
          <p:nvPr/>
        </p:nvSpPr>
        <p:spPr>
          <a:xfrm>
            <a:off x="7114237" y="5233036"/>
            <a:ext cx="344361"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7</a:t>
            </a:r>
          </a:p>
        </p:txBody>
      </p:sp>
      <p:sp>
        <p:nvSpPr>
          <p:cNvPr id="333" name="TextBox 332"/>
          <p:cNvSpPr txBox="1"/>
          <p:nvPr/>
        </p:nvSpPr>
        <p:spPr>
          <a:xfrm>
            <a:off x="7725935" y="5233036"/>
            <a:ext cx="344361"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8</a:t>
            </a:r>
          </a:p>
        </p:txBody>
      </p:sp>
      <p:cxnSp>
        <p:nvCxnSpPr>
          <p:cNvPr id="334" name="Straight Arrow Connector 333"/>
          <p:cNvCxnSpPr/>
          <p:nvPr/>
        </p:nvCxnSpPr>
        <p:spPr>
          <a:xfrm>
            <a:off x="3847991" y="5337998"/>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5" name="Straight Arrow Connector 334"/>
          <p:cNvCxnSpPr/>
          <p:nvPr/>
        </p:nvCxnSpPr>
        <p:spPr>
          <a:xfrm>
            <a:off x="3846677" y="5414418"/>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36" name="Straight Arrow Connector 335"/>
          <p:cNvCxnSpPr/>
          <p:nvPr/>
        </p:nvCxnSpPr>
        <p:spPr>
          <a:xfrm>
            <a:off x="4447362" y="5350091"/>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7" name="Straight Arrow Connector 336"/>
          <p:cNvCxnSpPr/>
          <p:nvPr/>
        </p:nvCxnSpPr>
        <p:spPr>
          <a:xfrm>
            <a:off x="4446048" y="5426511"/>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38" name="Straight Arrow Connector 337"/>
          <p:cNvCxnSpPr/>
          <p:nvPr/>
        </p:nvCxnSpPr>
        <p:spPr>
          <a:xfrm>
            <a:off x="5041680" y="5337487"/>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9" name="Straight Arrow Connector 338"/>
          <p:cNvCxnSpPr/>
          <p:nvPr/>
        </p:nvCxnSpPr>
        <p:spPr>
          <a:xfrm>
            <a:off x="5033427" y="5413907"/>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40" name="Straight Arrow Connector 339"/>
          <p:cNvCxnSpPr/>
          <p:nvPr/>
        </p:nvCxnSpPr>
        <p:spPr>
          <a:xfrm>
            <a:off x="5647072" y="5350091"/>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1" name="Straight Arrow Connector 340"/>
          <p:cNvCxnSpPr/>
          <p:nvPr/>
        </p:nvCxnSpPr>
        <p:spPr>
          <a:xfrm>
            <a:off x="5638819" y="5426511"/>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42" name="Straight Arrow Connector 341"/>
          <p:cNvCxnSpPr/>
          <p:nvPr/>
        </p:nvCxnSpPr>
        <p:spPr>
          <a:xfrm>
            <a:off x="6257285" y="5362183"/>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3" name="Straight Arrow Connector 342"/>
          <p:cNvCxnSpPr/>
          <p:nvPr/>
        </p:nvCxnSpPr>
        <p:spPr>
          <a:xfrm>
            <a:off x="6236876" y="5438603"/>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44" name="Straight Arrow Connector 343"/>
          <p:cNvCxnSpPr/>
          <p:nvPr/>
        </p:nvCxnSpPr>
        <p:spPr>
          <a:xfrm>
            <a:off x="6858772" y="5362183"/>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5" name="Straight Arrow Connector 344"/>
          <p:cNvCxnSpPr/>
          <p:nvPr/>
        </p:nvCxnSpPr>
        <p:spPr>
          <a:xfrm>
            <a:off x="6850518" y="5438603"/>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46" name="Straight Arrow Connector 345"/>
          <p:cNvCxnSpPr/>
          <p:nvPr/>
        </p:nvCxnSpPr>
        <p:spPr>
          <a:xfrm>
            <a:off x="7456829" y="5350091"/>
            <a:ext cx="263719"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7" name="Straight Arrow Connector 346"/>
          <p:cNvCxnSpPr/>
          <p:nvPr/>
        </p:nvCxnSpPr>
        <p:spPr>
          <a:xfrm>
            <a:off x="7448575" y="5426511"/>
            <a:ext cx="26371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52" name="TextBox 351"/>
          <p:cNvSpPr txBox="1"/>
          <p:nvPr/>
        </p:nvSpPr>
        <p:spPr>
          <a:xfrm>
            <a:off x="7411563" y="3728775"/>
            <a:ext cx="344265" cy="338554"/>
          </a:xfrm>
          <a:prstGeom prst="rect">
            <a:avLst/>
          </a:prstGeom>
          <a:solidFill>
            <a:schemeClr val="tx2">
              <a:lumMod val="40000"/>
              <a:lumOff val="60000"/>
            </a:schemeClr>
          </a:solidFill>
          <a:ln w="12700" cmpd="sng">
            <a:solidFill>
              <a:schemeClr val="tx1"/>
            </a:solidFill>
          </a:ln>
        </p:spPr>
        <p:txBody>
          <a:bodyPr wrap="none" rtlCol="0">
            <a:spAutoFit/>
          </a:bodyPr>
          <a:lstStyle/>
          <a:p>
            <a:r>
              <a:rPr lang="en-US" sz="1600" b="1" dirty="0">
                <a:solidFill>
                  <a:prstClr val="black"/>
                </a:solidFill>
                <a:latin typeface="Times New Roman"/>
                <a:cs typeface="Times New Roman"/>
              </a:rPr>
              <a:t>H</a:t>
            </a:r>
          </a:p>
        </p:txBody>
      </p:sp>
      <p:cxnSp>
        <p:nvCxnSpPr>
          <p:cNvPr id="353" name="Curved Connector 352"/>
          <p:cNvCxnSpPr>
            <a:stCxn id="348" idx="0"/>
            <a:endCxn id="352" idx="2"/>
          </p:cNvCxnSpPr>
          <p:nvPr/>
        </p:nvCxnSpPr>
        <p:spPr>
          <a:xfrm rot="5400000" flipH="1" flipV="1">
            <a:off x="5607679" y="2749121"/>
            <a:ext cx="657808" cy="3294224"/>
          </a:xfrm>
          <a:prstGeom prst="curvedConnector3">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4" name="Curved Connector 353"/>
          <p:cNvCxnSpPr>
            <a:stCxn id="349" idx="0"/>
            <a:endCxn id="352" idx="2"/>
          </p:cNvCxnSpPr>
          <p:nvPr/>
        </p:nvCxnSpPr>
        <p:spPr>
          <a:xfrm rot="5400000" flipH="1" flipV="1">
            <a:off x="6205536" y="3354706"/>
            <a:ext cx="665536" cy="2090782"/>
          </a:xfrm>
          <a:prstGeom prst="curvedConnector3">
            <a:avLst>
              <a:gd name="adj1" fmla="val 50000"/>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5" name="Curved Connector 354"/>
          <p:cNvCxnSpPr>
            <a:stCxn id="350" idx="0"/>
            <a:endCxn id="352" idx="2"/>
          </p:cNvCxnSpPr>
          <p:nvPr/>
        </p:nvCxnSpPr>
        <p:spPr>
          <a:xfrm rot="5400000" flipH="1" flipV="1">
            <a:off x="6803143" y="3956179"/>
            <a:ext cx="669401" cy="891705"/>
          </a:xfrm>
          <a:prstGeom prst="curvedConnector3">
            <a:avLst>
              <a:gd name="adj1" fmla="val 50000"/>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6" name="Curved Connector 355"/>
          <p:cNvCxnSpPr>
            <a:stCxn id="351" idx="0"/>
            <a:endCxn id="352" idx="2"/>
          </p:cNvCxnSpPr>
          <p:nvPr/>
        </p:nvCxnSpPr>
        <p:spPr>
          <a:xfrm rot="16200000" flipV="1">
            <a:off x="7412862" y="4238165"/>
            <a:ext cx="661671" cy="320001"/>
          </a:xfrm>
          <a:prstGeom prst="curvedConnector3">
            <a:avLst>
              <a:gd name="adj1" fmla="val 50000"/>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7" name="Curved Connector 356"/>
          <p:cNvCxnSpPr>
            <a:stCxn id="297" idx="0"/>
            <a:endCxn id="352" idx="2"/>
          </p:cNvCxnSpPr>
          <p:nvPr/>
        </p:nvCxnSpPr>
        <p:spPr>
          <a:xfrm rot="16200000" flipV="1">
            <a:off x="8026314" y="3624711"/>
            <a:ext cx="657808" cy="1543045"/>
          </a:xfrm>
          <a:prstGeom prst="curvedConnector3">
            <a:avLst>
              <a:gd name="adj1" fmla="val 50000"/>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2650189" y="2133600"/>
            <a:ext cx="6476552" cy="2679330"/>
            <a:chOff x="1126189" y="2061242"/>
            <a:chExt cx="6476552" cy="2679330"/>
          </a:xfrm>
        </p:grpSpPr>
        <p:sp>
          <p:nvSpPr>
            <p:cNvPr id="276" name="Rectangle 275"/>
            <p:cNvSpPr/>
            <p:nvPr/>
          </p:nvSpPr>
          <p:spPr>
            <a:xfrm>
              <a:off x="1126189" y="2089037"/>
              <a:ext cx="2514599" cy="1284686"/>
            </a:xfrm>
            <a:prstGeom prst="rect">
              <a:avLst/>
            </a:prstGeom>
            <a:solidFill>
              <a:schemeClr val="accent2">
                <a:lumMod val="20000"/>
                <a:lumOff val="80000"/>
              </a:schemeClr>
            </a:solidFill>
            <a:ln w="31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sp>
          <p:nvSpPr>
            <p:cNvPr id="358" name="TextBox 357"/>
            <p:cNvSpPr txBox="1"/>
            <p:nvPr/>
          </p:nvSpPr>
          <p:spPr>
            <a:xfrm>
              <a:off x="1358277" y="2814949"/>
              <a:ext cx="274434" cy="307777"/>
            </a:xfrm>
            <a:prstGeom prst="rect">
              <a:avLst/>
            </a:prstGeom>
            <a:solidFill>
              <a:schemeClr val="accent2">
                <a:lumMod val="40000"/>
                <a:lumOff val="60000"/>
              </a:schemeClr>
            </a:solidFill>
            <a:ln>
              <a:solidFill>
                <a:srgbClr val="000000"/>
              </a:solidFill>
            </a:ln>
          </p:spPr>
          <p:txBody>
            <a:bodyPr wrap="none" rtlCol="0">
              <a:spAutoFit/>
            </a:bodyPr>
            <a:lstStyle/>
            <a:p>
              <a:r>
                <a:rPr lang="en-US" altLang="ja-JP" sz="1400" b="1" dirty="0">
                  <a:solidFill>
                    <a:prstClr val="black"/>
                  </a:solidFill>
                  <a:latin typeface="Times New Roman"/>
                  <a:ea typeface="ＭＳ Ｐゴシック" panose="020B0600070205080204" pitchFamily="34" charset="-128"/>
                  <a:cs typeface="Times New Roman"/>
                </a:rPr>
                <a:t>_</a:t>
              </a:r>
              <a:endParaRPr lang="en-US" sz="1400" b="1" dirty="0">
                <a:solidFill>
                  <a:prstClr val="black"/>
                </a:solidFill>
                <a:latin typeface="Times New Roman"/>
                <a:cs typeface="Times New Roman"/>
              </a:endParaRPr>
            </a:p>
          </p:txBody>
        </p:sp>
        <p:sp>
          <p:nvSpPr>
            <p:cNvPr id="359" name="TextBox 358"/>
            <p:cNvSpPr txBox="1"/>
            <p:nvPr/>
          </p:nvSpPr>
          <p:spPr>
            <a:xfrm>
              <a:off x="2180525" y="2818814"/>
              <a:ext cx="274434" cy="307777"/>
            </a:xfrm>
            <a:prstGeom prst="rect">
              <a:avLst/>
            </a:prstGeom>
            <a:solidFill>
              <a:srgbClr val="E6B9B8"/>
            </a:solidFill>
            <a:ln>
              <a:solidFill>
                <a:srgbClr val="000000"/>
              </a:solidFill>
            </a:ln>
          </p:spPr>
          <p:txBody>
            <a:bodyPr wrap="none" rtlCol="0">
              <a:spAutoFit/>
            </a:bodyPr>
            <a:lstStyle/>
            <a:p>
              <a:r>
                <a:rPr lang="en-US" sz="1400" b="1" dirty="0">
                  <a:solidFill>
                    <a:prstClr val="black"/>
                  </a:solidFill>
                  <a:latin typeface="Times New Roman"/>
                  <a:cs typeface="Times New Roman"/>
                </a:rPr>
                <a:t>_</a:t>
              </a:r>
            </a:p>
          </p:txBody>
        </p:sp>
        <p:sp>
          <p:nvSpPr>
            <p:cNvPr id="360" name="TextBox 359"/>
            <p:cNvSpPr txBox="1"/>
            <p:nvPr/>
          </p:nvSpPr>
          <p:spPr>
            <a:xfrm>
              <a:off x="3262416" y="2822677"/>
              <a:ext cx="274434" cy="307777"/>
            </a:xfrm>
            <a:prstGeom prst="rect">
              <a:avLst/>
            </a:prstGeom>
            <a:solidFill>
              <a:srgbClr val="E6B9B8"/>
            </a:solidFill>
            <a:ln>
              <a:solidFill>
                <a:srgbClr val="000000"/>
              </a:solidFill>
            </a:ln>
          </p:spPr>
          <p:txBody>
            <a:bodyPr wrap="none" rtlCol="0">
              <a:spAutoFit/>
            </a:bodyPr>
            <a:lstStyle/>
            <a:p>
              <a:r>
                <a:rPr lang="en-US" sz="1400" b="1" dirty="0">
                  <a:solidFill>
                    <a:prstClr val="black"/>
                  </a:solidFill>
                  <a:latin typeface="Times New Roman"/>
                  <a:cs typeface="Times New Roman"/>
                </a:rPr>
                <a:t>_</a:t>
              </a:r>
            </a:p>
          </p:txBody>
        </p:sp>
        <p:cxnSp>
          <p:nvCxnSpPr>
            <p:cNvPr id="361" name="Elbow Connector 360"/>
            <p:cNvCxnSpPr>
              <a:stCxn id="348" idx="0"/>
              <a:endCxn id="358" idx="2"/>
            </p:cNvCxnSpPr>
            <p:nvPr/>
          </p:nvCxnSpPr>
          <p:spPr>
            <a:xfrm rot="16200000" flipV="1">
              <a:off x="1327357" y="3290864"/>
              <a:ext cx="1606253" cy="1269977"/>
            </a:xfrm>
            <a:prstGeom prst="bentConnector3">
              <a:avLst>
                <a:gd name="adj1" fmla="val 18374"/>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2" name="Elbow Connector 361"/>
            <p:cNvCxnSpPr>
              <a:stCxn id="349" idx="0"/>
              <a:endCxn id="370" idx="2"/>
            </p:cNvCxnSpPr>
            <p:nvPr/>
          </p:nvCxnSpPr>
          <p:spPr>
            <a:xfrm rot="16200000" flipV="1">
              <a:off x="2169780" y="2861373"/>
              <a:ext cx="1537781" cy="2060487"/>
            </a:xfrm>
            <a:prstGeom prst="bentConnector3">
              <a:avLst>
                <a:gd name="adj1" fmla="val 50000"/>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3" name="Elbow Connector 362"/>
            <p:cNvCxnSpPr>
              <a:stCxn id="350" idx="0"/>
              <a:endCxn id="359" idx="2"/>
            </p:cNvCxnSpPr>
            <p:nvPr/>
          </p:nvCxnSpPr>
          <p:spPr>
            <a:xfrm rot="16200000" flipV="1">
              <a:off x="2935876" y="2508458"/>
              <a:ext cx="1613981" cy="2850248"/>
            </a:xfrm>
            <a:prstGeom prst="bentConnector3">
              <a:avLst>
                <a:gd name="adj1" fmla="val 27268"/>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4" name="Elbow Connector 363"/>
            <p:cNvCxnSpPr>
              <a:stCxn id="351" idx="0"/>
              <a:endCxn id="371" idx="2"/>
            </p:cNvCxnSpPr>
            <p:nvPr/>
          </p:nvCxnSpPr>
          <p:spPr>
            <a:xfrm rot="16200000" flipV="1">
              <a:off x="3794305" y="2071251"/>
              <a:ext cx="1538280" cy="3632502"/>
            </a:xfrm>
            <a:prstGeom prst="bentConnector3">
              <a:avLst>
                <a:gd name="adj1" fmla="val 50000"/>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5" name="Elbow Connector 364"/>
            <p:cNvCxnSpPr>
              <a:stCxn id="297" idx="0"/>
              <a:endCxn id="360" idx="2"/>
            </p:cNvCxnSpPr>
            <p:nvPr/>
          </p:nvCxnSpPr>
          <p:spPr>
            <a:xfrm rot="16200000" flipV="1">
              <a:off x="4701925" y="1828163"/>
              <a:ext cx="1598525" cy="4203107"/>
            </a:xfrm>
            <a:prstGeom prst="bentConnector3">
              <a:avLst>
                <a:gd name="adj1" fmla="val 35876"/>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66" name="TextBox 365"/>
            <p:cNvSpPr txBox="1"/>
            <p:nvPr/>
          </p:nvSpPr>
          <p:spPr>
            <a:xfrm>
              <a:off x="1748398" y="2226265"/>
              <a:ext cx="324128" cy="307777"/>
            </a:xfrm>
            <a:prstGeom prst="rect">
              <a:avLst/>
            </a:prstGeom>
            <a:solidFill>
              <a:srgbClr val="E6B9B8"/>
            </a:solidFill>
            <a:ln>
              <a:solidFill>
                <a:srgbClr val="000000"/>
              </a:solidFill>
            </a:ln>
          </p:spPr>
          <p:txBody>
            <a:bodyPr wrap="none" rtlCol="0">
              <a:spAutoFit/>
            </a:bodyPr>
            <a:lstStyle/>
            <a:p>
              <a:r>
                <a:rPr lang="en-US" sz="1400" i="1" dirty="0">
                  <a:solidFill>
                    <a:prstClr val="black"/>
                  </a:solidFill>
                  <a:latin typeface="Times New Roman"/>
                  <a:cs typeface="Times New Roman"/>
                </a:rPr>
                <a:t>y</a:t>
              </a:r>
              <a:r>
                <a:rPr lang="en-US" sz="1400" baseline="-25000" dirty="0">
                  <a:solidFill>
                    <a:prstClr val="black"/>
                  </a:solidFill>
                  <a:latin typeface="Times New Roman"/>
                  <a:cs typeface="Times New Roman"/>
                </a:rPr>
                <a:t>1</a:t>
              </a:r>
            </a:p>
          </p:txBody>
        </p:sp>
        <p:sp>
          <p:nvSpPr>
            <p:cNvPr id="367" name="TextBox 366"/>
            <p:cNvSpPr txBox="1"/>
            <p:nvPr/>
          </p:nvSpPr>
          <p:spPr>
            <a:xfrm>
              <a:off x="2589939" y="2212445"/>
              <a:ext cx="324128" cy="307777"/>
            </a:xfrm>
            <a:prstGeom prst="rect">
              <a:avLst/>
            </a:prstGeom>
            <a:solidFill>
              <a:srgbClr val="E6B9B8"/>
            </a:solidFill>
            <a:ln>
              <a:solidFill>
                <a:srgbClr val="000000"/>
              </a:solidFill>
            </a:ln>
          </p:spPr>
          <p:txBody>
            <a:bodyPr wrap="none" rtlCol="0">
              <a:spAutoFit/>
            </a:bodyPr>
            <a:lstStyle/>
            <a:p>
              <a:r>
                <a:rPr lang="en-US" sz="1400" i="1" dirty="0">
                  <a:solidFill>
                    <a:prstClr val="black"/>
                  </a:solidFill>
                  <a:latin typeface="Times New Roman"/>
                  <a:cs typeface="Times New Roman"/>
                </a:rPr>
                <a:t>y</a:t>
              </a:r>
              <a:r>
                <a:rPr lang="en-US" sz="1400" baseline="-25000" dirty="0">
                  <a:solidFill>
                    <a:prstClr val="black"/>
                  </a:solidFill>
                  <a:latin typeface="Times New Roman"/>
                  <a:cs typeface="Times New Roman"/>
                </a:rPr>
                <a:t>2</a:t>
              </a:r>
            </a:p>
          </p:txBody>
        </p:sp>
        <p:cxnSp>
          <p:nvCxnSpPr>
            <p:cNvPr id="368" name="Straight Arrow Connector 367"/>
            <p:cNvCxnSpPr/>
            <p:nvPr/>
          </p:nvCxnSpPr>
          <p:spPr>
            <a:xfrm flipV="1">
              <a:off x="1906186" y="2517364"/>
              <a:ext cx="5335" cy="346723"/>
            </a:xfrm>
            <a:prstGeom prst="straightConnector1">
              <a:avLst/>
            </a:prstGeom>
            <a:ln w="190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9" name="Straight Arrow Connector 368"/>
            <p:cNvCxnSpPr/>
            <p:nvPr/>
          </p:nvCxnSpPr>
          <p:spPr>
            <a:xfrm flipV="1">
              <a:off x="2746440" y="2510424"/>
              <a:ext cx="5335" cy="34672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70" name="TextBox 369"/>
            <p:cNvSpPr txBox="1"/>
            <p:nvPr/>
          </p:nvSpPr>
          <p:spPr>
            <a:xfrm>
              <a:off x="1751171" y="2814949"/>
              <a:ext cx="314510" cy="307777"/>
            </a:xfrm>
            <a:prstGeom prst="rect">
              <a:avLst/>
            </a:prstGeom>
            <a:solidFill>
              <a:srgbClr val="E6B9B8"/>
            </a:solidFill>
            <a:ln>
              <a:solidFill>
                <a:srgbClr val="000000"/>
              </a:solidFill>
            </a:ln>
          </p:spPr>
          <p:txBody>
            <a:bodyPr wrap="none" rtlCol="0">
              <a:spAutoFit/>
            </a:bodyPr>
            <a:lstStyle/>
            <a:p>
              <a:r>
                <a:rPr lang="en-US" sz="1400" i="1" dirty="0">
                  <a:solidFill>
                    <a:prstClr val="black"/>
                  </a:solidFill>
                  <a:latin typeface="Times New Roman"/>
                  <a:cs typeface="Times New Roman"/>
                </a:rPr>
                <a:t>z</a:t>
              </a:r>
              <a:r>
                <a:rPr lang="en-US" sz="1400" baseline="-25000" dirty="0">
                  <a:solidFill>
                    <a:prstClr val="black"/>
                  </a:solidFill>
                  <a:latin typeface="Times New Roman"/>
                  <a:cs typeface="Times New Roman"/>
                </a:rPr>
                <a:t>2</a:t>
              </a:r>
            </a:p>
          </p:txBody>
        </p:sp>
        <p:sp>
          <p:nvSpPr>
            <p:cNvPr id="371" name="TextBox 370"/>
            <p:cNvSpPr txBox="1"/>
            <p:nvPr/>
          </p:nvSpPr>
          <p:spPr>
            <a:xfrm>
              <a:off x="2589939" y="2810585"/>
              <a:ext cx="314510" cy="307777"/>
            </a:xfrm>
            <a:prstGeom prst="rect">
              <a:avLst/>
            </a:prstGeom>
            <a:solidFill>
              <a:srgbClr val="E6B9B8"/>
            </a:solidFill>
            <a:ln>
              <a:solidFill>
                <a:srgbClr val="000000"/>
              </a:solidFill>
            </a:ln>
          </p:spPr>
          <p:txBody>
            <a:bodyPr wrap="none" rtlCol="0">
              <a:spAutoFit/>
            </a:bodyPr>
            <a:lstStyle/>
            <a:p>
              <a:r>
                <a:rPr lang="en-US" sz="1400" i="1" dirty="0">
                  <a:solidFill>
                    <a:prstClr val="black"/>
                  </a:solidFill>
                  <a:latin typeface="Times New Roman"/>
                  <a:cs typeface="Times New Roman"/>
                </a:rPr>
                <a:t>z</a:t>
              </a:r>
              <a:r>
                <a:rPr lang="en-US" sz="1400" baseline="-25000" dirty="0">
                  <a:solidFill>
                    <a:prstClr val="black"/>
                  </a:solidFill>
                  <a:latin typeface="Times New Roman"/>
                  <a:cs typeface="Times New Roman"/>
                </a:rPr>
                <a:t>4</a:t>
              </a:r>
            </a:p>
          </p:txBody>
        </p:sp>
        <p:sp>
          <p:nvSpPr>
            <p:cNvPr id="372" name="TextBox 371"/>
            <p:cNvSpPr txBox="1"/>
            <p:nvPr/>
          </p:nvSpPr>
          <p:spPr>
            <a:xfrm>
              <a:off x="2989476" y="2151983"/>
              <a:ext cx="308098" cy="307777"/>
            </a:xfrm>
            <a:prstGeom prst="rect">
              <a:avLst/>
            </a:prstGeom>
            <a:noFill/>
          </p:spPr>
          <p:txBody>
            <a:bodyPr wrap="none" rtlCol="0">
              <a:spAutoFit/>
            </a:bodyPr>
            <a:lstStyle/>
            <a:p>
              <a:r>
                <a:rPr lang="en-US" sz="1400" dirty="0">
                  <a:solidFill>
                    <a:prstClr val="black"/>
                  </a:solidFill>
                  <a:latin typeface="Calibri"/>
                </a:rPr>
                <a:t>…</a:t>
              </a:r>
            </a:p>
          </p:txBody>
        </p:sp>
        <p:sp>
          <p:nvSpPr>
            <p:cNvPr id="373" name="TextBox 372"/>
            <p:cNvSpPr txBox="1"/>
            <p:nvPr/>
          </p:nvSpPr>
          <p:spPr>
            <a:xfrm>
              <a:off x="2952399" y="2762215"/>
              <a:ext cx="308098" cy="307777"/>
            </a:xfrm>
            <a:prstGeom prst="rect">
              <a:avLst/>
            </a:prstGeom>
            <a:noFill/>
          </p:spPr>
          <p:txBody>
            <a:bodyPr wrap="none" rtlCol="0">
              <a:spAutoFit/>
            </a:bodyPr>
            <a:lstStyle/>
            <a:p>
              <a:r>
                <a:rPr lang="en-US" sz="1400" dirty="0">
                  <a:solidFill>
                    <a:prstClr val="black"/>
                  </a:solidFill>
                  <a:latin typeface="Calibri"/>
                </a:rPr>
                <a:t>…</a:t>
              </a:r>
            </a:p>
          </p:txBody>
        </p:sp>
        <p:sp>
          <p:nvSpPr>
            <p:cNvPr id="374" name="TextBox 373"/>
            <p:cNvSpPr txBox="1"/>
            <p:nvPr/>
          </p:nvSpPr>
          <p:spPr>
            <a:xfrm>
              <a:off x="1126189" y="2061242"/>
              <a:ext cx="685800" cy="338554"/>
            </a:xfrm>
            <a:prstGeom prst="rect">
              <a:avLst/>
            </a:prstGeom>
            <a:noFill/>
          </p:spPr>
          <p:txBody>
            <a:bodyPr wrap="square" rtlCol="0">
              <a:spAutoFit/>
            </a:bodyPr>
            <a:lstStyle/>
            <a:p>
              <a:r>
                <a:rPr lang="en-US" sz="1600" dirty="0">
                  <a:solidFill>
                    <a:prstClr val="black"/>
                  </a:solidFill>
                  <a:latin typeface="Calibri"/>
                </a:rPr>
                <a:t>CTC</a:t>
              </a:r>
            </a:p>
          </p:txBody>
        </p:sp>
      </p:grpSp>
      <p:sp>
        <p:nvSpPr>
          <p:cNvPr id="375" name="TextBox 374"/>
          <p:cNvSpPr txBox="1"/>
          <p:nvPr/>
        </p:nvSpPr>
        <p:spPr>
          <a:xfrm>
            <a:off x="2802589" y="4592923"/>
            <a:ext cx="1047940" cy="338554"/>
          </a:xfrm>
          <a:prstGeom prst="rect">
            <a:avLst/>
          </a:prstGeom>
          <a:noFill/>
        </p:spPr>
        <p:txBody>
          <a:bodyPr wrap="square" rtlCol="0">
            <a:spAutoFit/>
          </a:bodyPr>
          <a:lstStyle/>
          <a:p>
            <a:r>
              <a:rPr lang="en-US" sz="1600" dirty="0">
                <a:solidFill>
                  <a:prstClr val="black"/>
                </a:solidFill>
                <a:latin typeface="Calibri"/>
              </a:rPr>
              <a:t>Encoder</a:t>
            </a:r>
          </a:p>
        </p:txBody>
      </p:sp>
      <p:cxnSp>
        <p:nvCxnSpPr>
          <p:cNvPr id="376" name="Straight Arrow Connector 375"/>
          <p:cNvCxnSpPr>
            <a:stCxn id="378" idx="3"/>
            <a:endCxn id="425" idx="1"/>
          </p:cNvCxnSpPr>
          <p:nvPr/>
        </p:nvCxnSpPr>
        <p:spPr>
          <a:xfrm>
            <a:off x="6701970" y="2717068"/>
            <a:ext cx="526510" cy="3865"/>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7" name="Straight Arrow Connector 376"/>
          <p:cNvCxnSpPr/>
          <p:nvPr/>
        </p:nvCxnSpPr>
        <p:spPr>
          <a:xfrm>
            <a:off x="8212789" y="2729571"/>
            <a:ext cx="228600" cy="0"/>
          </a:xfrm>
          <a:prstGeom prst="straightConnector1">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78" name="TextBox 377"/>
          <p:cNvSpPr txBox="1"/>
          <p:nvPr/>
        </p:nvSpPr>
        <p:spPr>
          <a:xfrm>
            <a:off x="6357610" y="2563179"/>
            <a:ext cx="344361"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q</a:t>
            </a:r>
            <a:r>
              <a:rPr lang="en-US" sz="1400" baseline="-25000" dirty="0">
                <a:solidFill>
                  <a:prstClr val="black"/>
                </a:solidFill>
                <a:latin typeface="Times New Roman"/>
                <a:cs typeface="Times New Roman"/>
              </a:rPr>
              <a:t>0</a:t>
            </a:r>
          </a:p>
        </p:txBody>
      </p:sp>
      <p:sp>
        <p:nvSpPr>
          <p:cNvPr id="379" name="TextBox 378"/>
          <p:cNvSpPr txBox="1"/>
          <p:nvPr/>
        </p:nvSpPr>
        <p:spPr>
          <a:xfrm>
            <a:off x="8841328" y="2001633"/>
            <a:ext cx="423989"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dirty="0" err="1">
                <a:solidFill>
                  <a:prstClr val="black"/>
                </a:solidFill>
                <a:latin typeface="Times New Roman"/>
                <a:cs typeface="Times New Roman"/>
              </a:rPr>
              <a:t>eos</a:t>
            </a:r>
            <a:endParaRPr lang="en-US" sz="1400" dirty="0">
              <a:solidFill>
                <a:prstClr val="black"/>
              </a:solidFill>
              <a:latin typeface="Times New Roman"/>
              <a:cs typeface="Times New Roman"/>
            </a:endParaRPr>
          </a:p>
        </p:txBody>
      </p:sp>
      <p:sp>
        <p:nvSpPr>
          <p:cNvPr id="380" name="Oval 379"/>
          <p:cNvSpPr/>
          <p:nvPr/>
        </p:nvSpPr>
        <p:spPr>
          <a:xfrm>
            <a:off x="5813282" y="3091192"/>
            <a:ext cx="299646" cy="285156"/>
          </a:xfrm>
          <a:prstGeom prst="ellipse">
            <a:avLst/>
          </a:prstGeom>
          <a:solidFill>
            <a:srgbClr val="8EB4E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sp>
        <p:nvSpPr>
          <p:cNvPr id="381" name="Oval 380"/>
          <p:cNvSpPr/>
          <p:nvPr/>
        </p:nvSpPr>
        <p:spPr>
          <a:xfrm>
            <a:off x="6709991" y="3095264"/>
            <a:ext cx="299646" cy="285156"/>
          </a:xfrm>
          <a:prstGeom prst="ellipse">
            <a:avLst/>
          </a:prstGeom>
          <a:solidFill>
            <a:srgbClr val="8EB4E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sp>
        <p:nvSpPr>
          <p:cNvPr id="382" name="Oval 381"/>
          <p:cNvSpPr/>
          <p:nvPr/>
        </p:nvSpPr>
        <p:spPr>
          <a:xfrm>
            <a:off x="8880726" y="3099128"/>
            <a:ext cx="299646" cy="285156"/>
          </a:xfrm>
          <a:prstGeom prst="ellipse">
            <a:avLst/>
          </a:prstGeom>
          <a:solidFill>
            <a:srgbClr val="8EB4E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cxnSp>
        <p:nvCxnSpPr>
          <p:cNvPr id="383" name="Straight Arrow Connector 382"/>
          <p:cNvCxnSpPr>
            <a:stCxn id="380" idx="6"/>
            <a:endCxn id="381" idx="2"/>
          </p:cNvCxnSpPr>
          <p:nvPr/>
        </p:nvCxnSpPr>
        <p:spPr>
          <a:xfrm>
            <a:off x="6112929" y="3233770"/>
            <a:ext cx="597063" cy="4072"/>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4" name="Straight Arrow Connector 383"/>
          <p:cNvCxnSpPr>
            <a:stCxn id="381" idx="6"/>
            <a:endCxn id="427" idx="2"/>
          </p:cNvCxnSpPr>
          <p:nvPr/>
        </p:nvCxnSpPr>
        <p:spPr>
          <a:xfrm>
            <a:off x="7009639" y="3237842"/>
            <a:ext cx="591583" cy="3864"/>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85" name="TextBox 384"/>
          <p:cNvSpPr txBox="1"/>
          <p:nvPr/>
        </p:nvSpPr>
        <p:spPr>
          <a:xfrm>
            <a:off x="5786943" y="2002844"/>
            <a:ext cx="414171"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dirty="0" err="1">
                <a:solidFill>
                  <a:prstClr val="black"/>
                </a:solidFill>
                <a:latin typeface="Times New Roman"/>
                <a:cs typeface="Times New Roman"/>
              </a:rPr>
              <a:t>sos</a:t>
            </a:r>
            <a:endParaRPr lang="en-US" sz="1400" baseline="-25000" dirty="0">
              <a:solidFill>
                <a:prstClr val="black"/>
              </a:solidFill>
              <a:latin typeface="Times New Roman"/>
              <a:cs typeface="Times New Roman"/>
            </a:endParaRPr>
          </a:p>
        </p:txBody>
      </p:sp>
      <p:sp>
        <p:nvSpPr>
          <p:cNvPr id="386" name="TextBox 385"/>
          <p:cNvSpPr txBox="1"/>
          <p:nvPr/>
        </p:nvSpPr>
        <p:spPr>
          <a:xfrm>
            <a:off x="6713968" y="2010572"/>
            <a:ext cx="324128"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y</a:t>
            </a:r>
            <a:r>
              <a:rPr lang="en-US" sz="1400" baseline="-25000" dirty="0">
                <a:solidFill>
                  <a:prstClr val="black"/>
                </a:solidFill>
                <a:latin typeface="Times New Roman"/>
                <a:cs typeface="Times New Roman"/>
              </a:rPr>
              <a:t>1</a:t>
            </a:r>
          </a:p>
        </p:txBody>
      </p:sp>
      <p:sp>
        <p:nvSpPr>
          <p:cNvPr id="387" name="TextBox 386"/>
          <p:cNvSpPr txBox="1"/>
          <p:nvPr/>
        </p:nvSpPr>
        <p:spPr>
          <a:xfrm>
            <a:off x="7605983" y="2002345"/>
            <a:ext cx="324128"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y</a:t>
            </a:r>
            <a:r>
              <a:rPr lang="en-US" sz="1400" baseline="-25000" dirty="0">
                <a:solidFill>
                  <a:prstClr val="black"/>
                </a:solidFill>
                <a:latin typeface="Times New Roman"/>
                <a:cs typeface="Times New Roman"/>
              </a:rPr>
              <a:t>2</a:t>
            </a:r>
          </a:p>
        </p:txBody>
      </p:sp>
      <p:cxnSp>
        <p:nvCxnSpPr>
          <p:cNvPr id="388" name="Straight Arrow Connector 387"/>
          <p:cNvCxnSpPr>
            <a:stCxn id="381" idx="0"/>
            <a:endCxn id="386" idx="2"/>
          </p:cNvCxnSpPr>
          <p:nvPr/>
        </p:nvCxnSpPr>
        <p:spPr>
          <a:xfrm flipV="1">
            <a:off x="6859814" y="2318348"/>
            <a:ext cx="16218" cy="776916"/>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9" name="Straight Arrow Connector 388"/>
          <p:cNvCxnSpPr>
            <a:stCxn id="427" idx="0"/>
            <a:endCxn id="387" idx="2"/>
          </p:cNvCxnSpPr>
          <p:nvPr/>
        </p:nvCxnSpPr>
        <p:spPr>
          <a:xfrm flipV="1">
            <a:off x="7751045" y="2310122"/>
            <a:ext cx="17003" cy="789007"/>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0" name="Straight Arrow Connector 389"/>
          <p:cNvCxnSpPr>
            <a:stCxn id="382" idx="0"/>
            <a:endCxn id="379" idx="2"/>
          </p:cNvCxnSpPr>
          <p:nvPr/>
        </p:nvCxnSpPr>
        <p:spPr>
          <a:xfrm flipV="1">
            <a:off x="9030550" y="2309410"/>
            <a:ext cx="22773" cy="789719"/>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91" name="TextBox 390"/>
          <p:cNvSpPr txBox="1"/>
          <p:nvPr/>
        </p:nvSpPr>
        <p:spPr>
          <a:xfrm>
            <a:off x="8440041" y="2567544"/>
            <a:ext cx="450785"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q</a:t>
            </a:r>
            <a:r>
              <a:rPr lang="en-US" sz="1400" i="1" baseline="-25000" dirty="0">
                <a:solidFill>
                  <a:prstClr val="black"/>
                </a:solidFill>
                <a:latin typeface="Times New Roman"/>
                <a:cs typeface="Times New Roman"/>
              </a:rPr>
              <a:t>L</a:t>
            </a:r>
            <a:r>
              <a:rPr lang="en-US" sz="1400" baseline="-25000" dirty="0">
                <a:solidFill>
                  <a:prstClr val="black"/>
                </a:solidFill>
                <a:latin typeface="Times New Roman"/>
                <a:cs typeface="Times New Roman"/>
              </a:rPr>
              <a:t>-1</a:t>
            </a:r>
          </a:p>
        </p:txBody>
      </p:sp>
      <p:sp>
        <p:nvSpPr>
          <p:cNvPr id="392" name="TextBox 391"/>
          <p:cNvSpPr txBox="1"/>
          <p:nvPr/>
        </p:nvSpPr>
        <p:spPr>
          <a:xfrm>
            <a:off x="5807808" y="3047472"/>
            <a:ext cx="324198" cy="307777"/>
          </a:xfrm>
          <a:prstGeom prst="rect">
            <a:avLst/>
          </a:prstGeom>
          <a:noFill/>
          <a:ln>
            <a:noFill/>
          </a:ln>
        </p:spPr>
        <p:txBody>
          <a:bodyPr wrap="none" rtlCol="0">
            <a:spAutoFit/>
          </a:bodyPr>
          <a:lstStyle/>
          <a:p>
            <a:r>
              <a:rPr lang="en-US" sz="1400" b="1" dirty="0">
                <a:solidFill>
                  <a:prstClr val="black"/>
                </a:solidFill>
                <a:latin typeface="Times New Roman"/>
                <a:cs typeface="Times New Roman"/>
              </a:rPr>
              <a:t>r</a:t>
            </a:r>
            <a:r>
              <a:rPr lang="en-US" sz="1400" baseline="-25000" dirty="0">
                <a:solidFill>
                  <a:prstClr val="black"/>
                </a:solidFill>
                <a:latin typeface="Times New Roman"/>
                <a:cs typeface="Times New Roman"/>
              </a:rPr>
              <a:t>0</a:t>
            </a:r>
          </a:p>
        </p:txBody>
      </p:sp>
      <p:sp>
        <p:nvSpPr>
          <p:cNvPr id="393" name="TextBox 392"/>
          <p:cNvSpPr txBox="1"/>
          <p:nvPr/>
        </p:nvSpPr>
        <p:spPr>
          <a:xfrm>
            <a:off x="6713508" y="3055700"/>
            <a:ext cx="324198" cy="307777"/>
          </a:xfrm>
          <a:prstGeom prst="rect">
            <a:avLst/>
          </a:prstGeom>
          <a:noFill/>
          <a:ln>
            <a:noFill/>
          </a:ln>
        </p:spPr>
        <p:txBody>
          <a:bodyPr wrap="none" rtlCol="0">
            <a:spAutoFit/>
          </a:bodyPr>
          <a:lstStyle/>
          <a:p>
            <a:r>
              <a:rPr lang="en-US" sz="1400" b="1" dirty="0">
                <a:solidFill>
                  <a:prstClr val="black"/>
                </a:solidFill>
                <a:latin typeface="Times New Roman"/>
                <a:cs typeface="Times New Roman"/>
              </a:rPr>
              <a:t>r</a:t>
            </a:r>
            <a:r>
              <a:rPr lang="en-US" sz="1400" baseline="-25000" dirty="0">
                <a:solidFill>
                  <a:prstClr val="black"/>
                </a:solidFill>
                <a:latin typeface="Times New Roman"/>
                <a:cs typeface="Times New Roman"/>
              </a:rPr>
              <a:t>1</a:t>
            </a:r>
          </a:p>
        </p:txBody>
      </p:sp>
      <p:cxnSp>
        <p:nvCxnSpPr>
          <p:cNvPr id="394" name="Curved Connector 393"/>
          <p:cNvCxnSpPr>
            <a:stCxn id="378" idx="2"/>
            <a:endCxn id="381" idx="2"/>
          </p:cNvCxnSpPr>
          <p:nvPr/>
        </p:nvCxnSpPr>
        <p:spPr>
          <a:xfrm rot="16200000" flipH="1">
            <a:off x="6436448" y="2964298"/>
            <a:ext cx="366887" cy="180201"/>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5" name="Curved Connector 394"/>
          <p:cNvCxnSpPr>
            <a:stCxn id="425" idx="2"/>
            <a:endCxn id="427" idx="2"/>
          </p:cNvCxnSpPr>
          <p:nvPr/>
        </p:nvCxnSpPr>
        <p:spPr>
          <a:xfrm rot="16200000" flipH="1">
            <a:off x="7317498" y="2957983"/>
            <a:ext cx="366886" cy="200560"/>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6" name="Curved Connector 395"/>
          <p:cNvCxnSpPr>
            <a:stCxn id="378" idx="0"/>
            <a:endCxn id="386" idx="1"/>
          </p:cNvCxnSpPr>
          <p:nvPr/>
        </p:nvCxnSpPr>
        <p:spPr>
          <a:xfrm rot="5400000" flipH="1" flipV="1">
            <a:off x="6422520" y="2271730"/>
            <a:ext cx="398718" cy="184178"/>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7" name="Curved Connector 396"/>
          <p:cNvCxnSpPr>
            <a:stCxn id="425" idx="0"/>
            <a:endCxn id="387" idx="1"/>
          </p:cNvCxnSpPr>
          <p:nvPr/>
        </p:nvCxnSpPr>
        <p:spPr>
          <a:xfrm rot="5400000" flipH="1" flipV="1">
            <a:off x="7297917" y="2258977"/>
            <a:ext cx="410810" cy="205322"/>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8" name="Curved Connector 397"/>
          <p:cNvCxnSpPr>
            <a:stCxn id="385" idx="3"/>
            <a:endCxn id="378" idx="1"/>
          </p:cNvCxnSpPr>
          <p:nvPr/>
        </p:nvCxnSpPr>
        <p:spPr>
          <a:xfrm>
            <a:off x="6201113" y="2156733"/>
            <a:ext cx="156496" cy="560335"/>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01" name="Curved Connector 400"/>
          <p:cNvCxnSpPr>
            <a:stCxn id="391" idx="0"/>
            <a:endCxn id="379" idx="1"/>
          </p:cNvCxnSpPr>
          <p:nvPr/>
        </p:nvCxnSpPr>
        <p:spPr>
          <a:xfrm rot="5400000" flipH="1" flipV="1">
            <a:off x="8547369" y="2273585"/>
            <a:ext cx="412022" cy="175894"/>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02" name="Curved Connector 401"/>
          <p:cNvCxnSpPr>
            <a:stCxn id="391" idx="2"/>
            <a:endCxn id="382" idx="2"/>
          </p:cNvCxnSpPr>
          <p:nvPr/>
        </p:nvCxnSpPr>
        <p:spPr>
          <a:xfrm rot="16200000" flipH="1">
            <a:off x="8589886" y="2950867"/>
            <a:ext cx="366386" cy="215293"/>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03" name="Straight Arrow Connector 402"/>
          <p:cNvCxnSpPr/>
          <p:nvPr/>
        </p:nvCxnSpPr>
        <p:spPr>
          <a:xfrm>
            <a:off x="7873365" y="3249091"/>
            <a:ext cx="346364" cy="0"/>
          </a:xfrm>
          <a:prstGeom prst="straightConnector1">
            <a:avLst/>
          </a:prstGeom>
          <a:ln w="1905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04" name="Straight Arrow Connector 403"/>
          <p:cNvCxnSpPr/>
          <p:nvPr/>
        </p:nvCxnSpPr>
        <p:spPr>
          <a:xfrm>
            <a:off x="7512763" y="2725207"/>
            <a:ext cx="420873" cy="4364"/>
          </a:xfrm>
          <a:prstGeom prst="straightConnector1">
            <a:avLst/>
          </a:prstGeom>
          <a:ln w="1905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05" name="Straight Arrow Connector 404"/>
          <p:cNvCxnSpPr/>
          <p:nvPr/>
        </p:nvCxnSpPr>
        <p:spPr>
          <a:xfrm>
            <a:off x="8518285" y="3249091"/>
            <a:ext cx="362195"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06" name="TextBox 405"/>
          <p:cNvSpPr txBox="1"/>
          <p:nvPr/>
        </p:nvSpPr>
        <p:spPr>
          <a:xfrm>
            <a:off x="8212789" y="3034372"/>
            <a:ext cx="308098" cy="307777"/>
          </a:xfrm>
          <a:prstGeom prst="rect">
            <a:avLst/>
          </a:prstGeom>
          <a:noFill/>
        </p:spPr>
        <p:txBody>
          <a:bodyPr wrap="none" rtlCol="0">
            <a:spAutoFit/>
          </a:bodyPr>
          <a:lstStyle/>
          <a:p>
            <a:r>
              <a:rPr lang="en-US" sz="1400" dirty="0">
                <a:solidFill>
                  <a:prstClr val="black"/>
                </a:solidFill>
                <a:latin typeface="Calibri"/>
              </a:rPr>
              <a:t>…</a:t>
            </a:r>
          </a:p>
        </p:txBody>
      </p:sp>
      <p:sp>
        <p:nvSpPr>
          <p:cNvPr id="407" name="TextBox 406"/>
          <p:cNvSpPr txBox="1"/>
          <p:nvPr/>
        </p:nvSpPr>
        <p:spPr>
          <a:xfrm>
            <a:off x="7901049" y="2511875"/>
            <a:ext cx="308098" cy="307777"/>
          </a:xfrm>
          <a:prstGeom prst="rect">
            <a:avLst/>
          </a:prstGeom>
          <a:noFill/>
        </p:spPr>
        <p:txBody>
          <a:bodyPr wrap="none" rtlCol="0">
            <a:spAutoFit/>
          </a:bodyPr>
          <a:lstStyle/>
          <a:p>
            <a:r>
              <a:rPr lang="en-US" sz="1400" dirty="0">
                <a:solidFill>
                  <a:prstClr val="black"/>
                </a:solidFill>
                <a:latin typeface="Calibri"/>
              </a:rPr>
              <a:t>…</a:t>
            </a:r>
          </a:p>
        </p:txBody>
      </p:sp>
      <p:cxnSp>
        <p:nvCxnSpPr>
          <p:cNvPr id="408" name="Curved Connector 407"/>
          <p:cNvCxnSpPr>
            <a:stCxn id="380" idx="6"/>
            <a:endCxn id="378" idx="1"/>
          </p:cNvCxnSpPr>
          <p:nvPr/>
        </p:nvCxnSpPr>
        <p:spPr>
          <a:xfrm flipV="1">
            <a:off x="6112929" y="2717068"/>
            <a:ext cx="244681" cy="516703"/>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09" name="Curved Connector 408"/>
          <p:cNvCxnSpPr>
            <a:stCxn id="381" idx="6"/>
            <a:endCxn id="425" idx="1"/>
          </p:cNvCxnSpPr>
          <p:nvPr/>
        </p:nvCxnSpPr>
        <p:spPr>
          <a:xfrm flipV="1">
            <a:off x="7009638" y="2720932"/>
            <a:ext cx="218843" cy="516910"/>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0" name="TextBox 409"/>
          <p:cNvSpPr txBox="1"/>
          <p:nvPr/>
        </p:nvSpPr>
        <p:spPr>
          <a:xfrm>
            <a:off x="7907989" y="1925924"/>
            <a:ext cx="308098" cy="307777"/>
          </a:xfrm>
          <a:prstGeom prst="rect">
            <a:avLst/>
          </a:prstGeom>
          <a:noFill/>
        </p:spPr>
        <p:txBody>
          <a:bodyPr wrap="none" rtlCol="0">
            <a:spAutoFit/>
          </a:bodyPr>
          <a:lstStyle/>
          <a:p>
            <a:r>
              <a:rPr lang="en-US" sz="1400" dirty="0">
                <a:solidFill>
                  <a:prstClr val="black"/>
                </a:solidFill>
                <a:latin typeface="Calibri"/>
              </a:rPr>
              <a:t>…</a:t>
            </a:r>
          </a:p>
        </p:txBody>
      </p:sp>
      <p:cxnSp>
        <p:nvCxnSpPr>
          <p:cNvPr id="411" name="Curved Connector 410"/>
          <p:cNvCxnSpPr/>
          <p:nvPr/>
        </p:nvCxnSpPr>
        <p:spPr>
          <a:xfrm>
            <a:off x="8224593" y="2166159"/>
            <a:ext cx="211172" cy="556472"/>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12" name="Curved Connector 411"/>
          <p:cNvCxnSpPr/>
          <p:nvPr/>
        </p:nvCxnSpPr>
        <p:spPr>
          <a:xfrm flipV="1">
            <a:off x="8219729" y="2716903"/>
            <a:ext cx="218842" cy="532189"/>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3" name="TextBox 412"/>
          <p:cNvSpPr txBox="1"/>
          <p:nvPr/>
        </p:nvSpPr>
        <p:spPr>
          <a:xfrm>
            <a:off x="8898589" y="3068543"/>
            <a:ext cx="332142" cy="307777"/>
          </a:xfrm>
          <a:prstGeom prst="rect">
            <a:avLst/>
          </a:prstGeom>
          <a:noFill/>
          <a:ln>
            <a:noFill/>
          </a:ln>
        </p:spPr>
        <p:txBody>
          <a:bodyPr wrap="none" rtlCol="0">
            <a:spAutoFit/>
          </a:bodyPr>
          <a:lstStyle/>
          <a:p>
            <a:r>
              <a:rPr lang="en-US" sz="1400" b="1" dirty="0" err="1">
                <a:solidFill>
                  <a:prstClr val="black"/>
                </a:solidFill>
                <a:latin typeface="Times New Roman"/>
                <a:cs typeface="Times New Roman"/>
              </a:rPr>
              <a:t>r</a:t>
            </a:r>
            <a:r>
              <a:rPr lang="en-US" sz="1400" i="1" baseline="-25000" dirty="0" err="1">
                <a:solidFill>
                  <a:prstClr val="black"/>
                </a:solidFill>
                <a:latin typeface="Times New Roman"/>
                <a:cs typeface="Times New Roman"/>
              </a:rPr>
              <a:t>L</a:t>
            </a:r>
            <a:endParaRPr lang="en-US" sz="1400" i="1" baseline="-25000" dirty="0">
              <a:solidFill>
                <a:prstClr val="black"/>
              </a:solidFill>
              <a:latin typeface="Times New Roman"/>
              <a:cs typeface="Times New Roman"/>
            </a:endParaRPr>
          </a:p>
        </p:txBody>
      </p:sp>
      <p:cxnSp>
        <p:nvCxnSpPr>
          <p:cNvPr id="414" name="Curved Connector 413"/>
          <p:cNvCxnSpPr>
            <a:stCxn id="352" idx="0"/>
            <a:endCxn id="380" idx="4"/>
          </p:cNvCxnSpPr>
          <p:nvPr/>
        </p:nvCxnSpPr>
        <p:spPr>
          <a:xfrm rot="16200000" flipV="1">
            <a:off x="6597188" y="2742267"/>
            <a:ext cx="352427" cy="1620590"/>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15" name="Curved Connector 414"/>
          <p:cNvCxnSpPr>
            <a:stCxn id="352" idx="0"/>
            <a:endCxn id="381" idx="4"/>
          </p:cNvCxnSpPr>
          <p:nvPr/>
        </p:nvCxnSpPr>
        <p:spPr>
          <a:xfrm rot="16200000" flipV="1">
            <a:off x="7047579" y="3192658"/>
            <a:ext cx="348355" cy="723881"/>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16" name="Curved Connector 415"/>
          <p:cNvCxnSpPr>
            <a:stCxn id="352" idx="0"/>
            <a:endCxn id="427" idx="4"/>
          </p:cNvCxnSpPr>
          <p:nvPr/>
        </p:nvCxnSpPr>
        <p:spPr>
          <a:xfrm rot="5400000" flipH="1" flipV="1">
            <a:off x="7495125" y="3472857"/>
            <a:ext cx="344491" cy="167349"/>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17" name="Curved Connector 416"/>
          <p:cNvCxnSpPr>
            <a:stCxn id="352" idx="0"/>
            <a:endCxn id="382" idx="4"/>
          </p:cNvCxnSpPr>
          <p:nvPr/>
        </p:nvCxnSpPr>
        <p:spPr>
          <a:xfrm rot="5400000" flipH="1" flipV="1">
            <a:off x="8134878" y="2833103"/>
            <a:ext cx="344491" cy="1446854"/>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23" name="TextBox 422"/>
          <p:cNvSpPr txBox="1"/>
          <p:nvPr/>
        </p:nvSpPr>
        <p:spPr>
          <a:xfrm>
            <a:off x="5545789" y="3567771"/>
            <a:ext cx="1143000" cy="523220"/>
          </a:xfrm>
          <a:prstGeom prst="rect">
            <a:avLst/>
          </a:prstGeom>
          <a:noFill/>
        </p:spPr>
        <p:txBody>
          <a:bodyPr wrap="square" rtlCol="0">
            <a:spAutoFit/>
          </a:bodyPr>
          <a:lstStyle/>
          <a:p>
            <a:r>
              <a:rPr lang="en-US" sz="1400" dirty="0">
                <a:solidFill>
                  <a:prstClr val="black"/>
                </a:solidFill>
                <a:latin typeface="Calibri"/>
              </a:rPr>
              <a:t>Attention</a:t>
            </a:r>
            <a:br>
              <a:rPr lang="en-US" sz="1400" dirty="0">
                <a:solidFill>
                  <a:prstClr val="black"/>
                </a:solidFill>
                <a:latin typeface="Calibri"/>
              </a:rPr>
            </a:br>
            <a:r>
              <a:rPr lang="en-US" sz="1400" dirty="0">
                <a:solidFill>
                  <a:prstClr val="black"/>
                </a:solidFill>
                <a:latin typeface="Calibri"/>
              </a:rPr>
              <a:t>Decoder</a:t>
            </a:r>
          </a:p>
        </p:txBody>
      </p:sp>
      <p:sp>
        <p:nvSpPr>
          <p:cNvPr id="424" name="TextBox 423"/>
          <p:cNvSpPr txBox="1"/>
          <p:nvPr/>
        </p:nvSpPr>
        <p:spPr>
          <a:xfrm>
            <a:off x="3524324" y="5229173"/>
            <a:ext cx="344361"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1</a:t>
            </a:r>
          </a:p>
        </p:txBody>
      </p:sp>
      <p:sp>
        <p:nvSpPr>
          <p:cNvPr id="425" name="TextBox 424"/>
          <p:cNvSpPr txBox="1"/>
          <p:nvPr/>
        </p:nvSpPr>
        <p:spPr>
          <a:xfrm>
            <a:off x="7228481" y="2567044"/>
            <a:ext cx="344361"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q</a:t>
            </a:r>
            <a:r>
              <a:rPr lang="en-US" sz="1400" baseline="-25000" dirty="0">
                <a:solidFill>
                  <a:prstClr val="black"/>
                </a:solidFill>
                <a:latin typeface="Times New Roman"/>
                <a:cs typeface="Times New Roman"/>
              </a:rPr>
              <a:t>1</a:t>
            </a:r>
          </a:p>
        </p:txBody>
      </p:sp>
      <p:cxnSp>
        <p:nvCxnSpPr>
          <p:cNvPr id="426" name="Curved Connector 425"/>
          <p:cNvCxnSpPr>
            <a:stCxn id="386" idx="3"/>
            <a:endCxn id="425" idx="1"/>
          </p:cNvCxnSpPr>
          <p:nvPr/>
        </p:nvCxnSpPr>
        <p:spPr>
          <a:xfrm>
            <a:off x="7038096" y="2164460"/>
            <a:ext cx="190384" cy="556472"/>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27" name="Oval 426"/>
          <p:cNvSpPr/>
          <p:nvPr/>
        </p:nvSpPr>
        <p:spPr>
          <a:xfrm>
            <a:off x="7601221" y="3099128"/>
            <a:ext cx="299646" cy="285156"/>
          </a:xfrm>
          <a:prstGeom prst="ellipse">
            <a:avLst/>
          </a:prstGeom>
          <a:solidFill>
            <a:srgbClr val="8EB4E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sp>
        <p:nvSpPr>
          <p:cNvPr id="428" name="TextBox 427"/>
          <p:cNvSpPr txBox="1"/>
          <p:nvPr/>
        </p:nvSpPr>
        <p:spPr>
          <a:xfrm>
            <a:off x="7592694" y="3052387"/>
            <a:ext cx="324198" cy="307777"/>
          </a:xfrm>
          <a:prstGeom prst="rect">
            <a:avLst/>
          </a:prstGeom>
          <a:noFill/>
          <a:ln>
            <a:noFill/>
          </a:ln>
        </p:spPr>
        <p:txBody>
          <a:bodyPr wrap="none" rtlCol="0">
            <a:spAutoFit/>
          </a:bodyPr>
          <a:lstStyle/>
          <a:p>
            <a:r>
              <a:rPr lang="en-US" sz="1400" b="1" dirty="0">
                <a:solidFill>
                  <a:prstClr val="black"/>
                </a:solidFill>
                <a:latin typeface="Times New Roman"/>
                <a:cs typeface="Times New Roman"/>
              </a:rPr>
              <a:t>r</a:t>
            </a:r>
            <a:r>
              <a:rPr lang="en-US" sz="1400" baseline="-25000" dirty="0">
                <a:solidFill>
                  <a:prstClr val="black"/>
                </a:solidFill>
                <a:latin typeface="Times New Roman"/>
                <a:cs typeface="Times New Roman"/>
              </a:rPr>
              <a:t>2</a:t>
            </a:r>
          </a:p>
        </p:txBody>
      </p:sp>
      <p:sp>
        <p:nvSpPr>
          <p:cNvPr id="8" name="TextBox 7"/>
          <p:cNvSpPr txBox="1"/>
          <p:nvPr/>
        </p:nvSpPr>
        <p:spPr>
          <a:xfrm>
            <a:off x="3352800" y="6172200"/>
            <a:ext cx="5285358" cy="400110"/>
          </a:xfrm>
          <a:prstGeom prst="rect">
            <a:avLst/>
          </a:prstGeom>
          <a:noFill/>
        </p:spPr>
        <p:txBody>
          <a:bodyPr wrap="none" rtlCol="0">
            <a:spAutoFit/>
          </a:bodyPr>
          <a:lstStyle/>
          <a:p>
            <a:r>
              <a:rPr lang="en-US" sz="2000" dirty="0">
                <a:solidFill>
                  <a:srgbClr val="FF0000"/>
                </a:solidFill>
                <a:latin typeface="Calibri"/>
              </a:rPr>
              <a:t>CTC guides attention alignment to be monotonic </a:t>
            </a:r>
          </a:p>
        </p:txBody>
      </p:sp>
      <p:sp>
        <p:nvSpPr>
          <p:cNvPr id="6" name="TextBox 5"/>
          <p:cNvSpPr txBox="1"/>
          <p:nvPr/>
        </p:nvSpPr>
        <p:spPr>
          <a:xfrm>
            <a:off x="1722126" y="3581401"/>
            <a:ext cx="1249674" cy="646331"/>
          </a:xfrm>
          <a:prstGeom prst="rect">
            <a:avLst/>
          </a:prstGeom>
          <a:noFill/>
        </p:spPr>
        <p:txBody>
          <a:bodyPr wrap="none" rtlCol="0">
            <a:spAutoFit/>
          </a:bodyPr>
          <a:lstStyle/>
          <a:p>
            <a:r>
              <a:rPr lang="en-US" dirty="0">
                <a:solidFill>
                  <a:srgbClr val="C0504D"/>
                </a:solidFill>
                <a:latin typeface="Calibri"/>
              </a:rPr>
              <a:t>monotonic</a:t>
            </a:r>
          </a:p>
          <a:p>
            <a:r>
              <a:rPr lang="en-US" dirty="0">
                <a:solidFill>
                  <a:srgbClr val="C0504D"/>
                </a:solidFill>
                <a:latin typeface="Calibri"/>
              </a:rPr>
              <a:t>alignment</a:t>
            </a:r>
          </a:p>
        </p:txBody>
      </p:sp>
      <p:sp>
        <p:nvSpPr>
          <p:cNvPr id="150" name="TextBox 149"/>
          <p:cNvSpPr txBox="1"/>
          <p:nvPr/>
        </p:nvSpPr>
        <p:spPr>
          <a:xfrm>
            <a:off x="9047980" y="1383268"/>
            <a:ext cx="1452898" cy="369332"/>
          </a:xfrm>
          <a:prstGeom prst="rect">
            <a:avLst/>
          </a:prstGeom>
          <a:noFill/>
        </p:spPr>
        <p:txBody>
          <a:bodyPr wrap="none" rtlCol="0">
            <a:spAutoFit/>
          </a:bodyPr>
          <a:lstStyle/>
          <a:p>
            <a:r>
              <a:rPr lang="en-US" altLang="ja-JP" dirty="0" err="1">
                <a:solidFill>
                  <a:prstClr val="black"/>
                </a:solidFill>
                <a:latin typeface="Calibri"/>
                <a:ea typeface="ＭＳ Ｐゴシック" panose="020B0600070205080204" pitchFamily="34" charset="-128"/>
              </a:rPr>
              <a:t>λ</a:t>
            </a:r>
            <a:r>
              <a:rPr lang="en-US" altLang="ja-JP" dirty="0">
                <a:solidFill>
                  <a:prstClr val="black"/>
                </a:solidFill>
                <a:latin typeface="Calibri"/>
                <a:ea typeface="ＭＳ Ｐゴシック" panose="020B0600070205080204" pitchFamily="34" charset="-128"/>
              </a:rPr>
              <a:t>: CTC weight</a:t>
            </a:r>
            <a:endParaRPr lang="en-US" dirty="0">
              <a:solidFill>
                <a:prstClr val="black"/>
              </a:solidFill>
              <a:latin typeface="Calibri"/>
            </a:endParaRPr>
          </a:p>
        </p:txBody>
      </p:sp>
      <p:sp>
        <p:nvSpPr>
          <p:cNvPr id="348" name="TextBox 347"/>
          <p:cNvSpPr txBox="1"/>
          <p:nvPr/>
        </p:nvSpPr>
        <p:spPr>
          <a:xfrm>
            <a:off x="4087397" y="4725138"/>
            <a:ext cx="404148"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dirty="0">
                <a:solidFill>
                  <a:prstClr val="black"/>
                </a:solidFill>
                <a:latin typeface="Times New Roman"/>
                <a:cs typeface="Times New Roman"/>
              </a:rPr>
              <a:t>’</a:t>
            </a:r>
            <a:r>
              <a:rPr lang="en-US" sz="1400" baseline="-25000" dirty="0">
                <a:solidFill>
                  <a:prstClr val="black"/>
                </a:solidFill>
                <a:latin typeface="Times New Roman"/>
                <a:cs typeface="Times New Roman"/>
              </a:rPr>
              <a:t>1</a:t>
            </a:r>
          </a:p>
        </p:txBody>
      </p:sp>
      <p:sp>
        <p:nvSpPr>
          <p:cNvPr id="349" name="TextBox 348"/>
          <p:cNvSpPr txBox="1"/>
          <p:nvPr/>
        </p:nvSpPr>
        <p:spPr>
          <a:xfrm>
            <a:off x="5290839" y="4732866"/>
            <a:ext cx="404148"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dirty="0">
                <a:solidFill>
                  <a:prstClr val="black"/>
                </a:solidFill>
                <a:latin typeface="Times New Roman"/>
                <a:cs typeface="Times New Roman"/>
              </a:rPr>
              <a:t>’</a:t>
            </a:r>
            <a:r>
              <a:rPr lang="en-US" sz="1400" baseline="-25000" dirty="0">
                <a:solidFill>
                  <a:prstClr val="black"/>
                </a:solidFill>
                <a:latin typeface="Times New Roman"/>
                <a:cs typeface="Times New Roman"/>
              </a:rPr>
              <a:t>2</a:t>
            </a:r>
          </a:p>
        </p:txBody>
      </p:sp>
      <p:sp>
        <p:nvSpPr>
          <p:cNvPr id="350" name="TextBox 349"/>
          <p:cNvSpPr txBox="1"/>
          <p:nvPr/>
        </p:nvSpPr>
        <p:spPr>
          <a:xfrm>
            <a:off x="6489916" y="4736731"/>
            <a:ext cx="404148"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dirty="0">
                <a:solidFill>
                  <a:prstClr val="black"/>
                </a:solidFill>
                <a:latin typeface="Times New Roman"/>
                <a:cs typeface="Times New Roman"/>
              </a:rPr>
              <a:t>’</a:t>
            </a:r>
            <a:r>
              <a:rPr lang="en-US" sz="1400" baseline="-25000" dirty="0">
                <a:solidFill>
                  <a:prstClr val="black"/>
                </a:solidFill>
                <a:latin typeface="Times New Roman"/>
                <a:cs typeface="Times New Roman"/>
              </a:rPr>
              <a:t>3</a:t>
            </a:r>
          </a:p>
        </p:txBody>
      </p:sp>
      <p:sp>
        <p:nvSpPr>
          <p:cNvPr id="351" name="TextBox 350"/>
          <p:cNvSpPr txBox="1"/>
          <p:nvPr/>
        </p:nvSpPr>
        <p:spPr>
          <a:xfrm>
            <a:off x="7701622" y="4729001"/>
            <a:ext cx="404148"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dirty="0">
                <a:solidFill>
                  <a:prstClr val="black"/>
                </a:solidFill>
                <a:latin typeface="Times New Roman"/>
                <a:cs typeface="Times New Roman"/>
              </a:rPr>
              <a:t>’</a:t>
            </a:r>
            <a:r>
              <a:rPr lang="en-US" sz="1400" baseline="-25000" dirty="0">
                <a:solidFill>
                  <a:prstClr val="black"/>
                </a:solidFill>
                <a:latin typeface="Times New Roman"/>
                <a:cs typeface="Times New Roman"/>
              </a:rPr>
              <a:t>4</a:t>
            </a:r>
          </a:p>
        </p:txBody>
      </p:sp>
      <p:sp>
        <p:nvSpPr>
          <p:cNvPr id="297" name="TextBox 296"/>
          <p:cNvSpPr txBox="1"/>
          <p:nvPr/>
        </p:nvSpPr>
        <p:spPr>
          <a:xfrm>
            <a:off x="8896789" y="4725138"/>
            <a:ext cx="459902" cy="307777"/>
          </a:xfrm>
          <a:prstGeom prst="rect">
            <a:avLst/>
          </a:prstGeom>
          <a:solidFill>
            <a:schemeClr val="bg1">
              <a:lumMod val="75000"/>
            </a:schemeClr>
          </a:solidFill>
          <a:ln>
            <a:solidFill>
              <a:srgbClr val="000000"/>
            </a:solidFill>
          </a:ln>
        </p:spPr>
        <p:txBody>
          <a:bodyPr wrap="none" rtlCol="0">
            <a:spAutoFit/>
          </a:bodyPr>
          <a:lstStyle/>
          <a:p>
            <a:r>
              <a:rPr lang="en-US" sz="1400" b="1" dirty="0" err="1">
                <a:solidFill>
                  <a:prstClr val="black"/>
                </a:solidFill>
                <a:latin typeface="Times New Roman"/>
                <a:cs typeface="Times New Roman"/>
              </a:rPr>
              <a:t>h</a:t>
            </a:r>
            <a:r>
              <a:rPr lang="en-US" sz="1400" dirty="0" err="1">
                <a:solidFill>
                  <a:prstClr val="black"/>
                </a:solidFill>
                <a:latin typeface="Times New Roman"/>
                <a:cs typeface="Times New Roman"/>
              </a:rPr>
              <a:t>’</a:t>
            </a:r>
            <a:r>
              <a:rPr lang="en-US" sz="1400" i="1" baseline="-25000" dirty="0" err="1">
                <a:solidFill>
                  <a:prstClr val="black"/>
                </a:solidFill>
                <a:latin typeface="Times New Roman"/>
                <a:cs typeface="Times New Roman"/>
              </a:rPr>
              <a:t>T</a:t>
            </a:r>
            <a:r>
              <a:rPr lang="en-US" sz="1400" i="1" baseline="-25000" dirty="0">
                <a:solidFill>
                  <a:prstClr val="black"/>
                </a:solidFill>
                <a:latin typeface="Times New Roman"/>
                <a:cs typeface="Times New Roman"/>
              </a:rPr>
              <a:t>’</a:t>
            </a:r>
          </a:p>
        </p:txBody>
      </p:sp>
    </p:spTree>
    <p:extLst>
      <p:ext uri="{BB962C8B-B14F-4D97-AF65-F5344CB8AC3E}">
        <p14:creationId xmlns:p14="http://schemas.microsoft.com/office/powerpoint/2010/main" val="211529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261" y="4724103"/>
            <a:ext cx="8601175" cy="1575132"/>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328" y="2305300"/>
            <a:ext cx="8596233" cy="1575027"/>
          </a:xfrm>
          <a:prstGeom prst="rect">
            <a:avLst/>
          </a:prstGeom>
        </p:spPr>
      </p:pic>
      <p:sp>
        <p:nvSpPr>
          <p:cNvPr id="2" name="Title 1"/>
          <p:cNvSpPr>
            <a:spLocks noGrp="1"/>
          </p:cNvSpPr>
          <p:nvPr>
            <p:ph type="title"/>
          </p:nvPr>
        </p:nvSpPr>
        <p:spPr/>
        <p:txBody>
          <a:bodyPr>
            <a:normAutofit fontScale="90000"/>
          </a:bodyPr>
          <a:lstStyle/>
          <a:p>
            <a:r>
              <a:rPr lang="en-US" dirty="0"/>
              <a:t>More robust input/output alignment of attention</a:t>
            </a:r>
          </a:p>
        </p:txBody>
      </p:sp>
      <p:sp>
        <p:nvSpPr>
          <p:cNvPr id="16" name="Content Placeholder 2"/>
          <p:cNvSpPr>
            <a:spLocks noGrp="1"/>
          </p:cNvSpPr>
          <p:nvPr>
            <p:ph idx="1"/>
          </p:nvPr>
        </p:nvSpPr>
        <p:spPr/>
        <p:txBody>
          <a:bodyPr>
            <a:normAutofit/>
          </a:bodyPr>
          <a:lstStyle/>
          <a:p>
            <a:r>
              <a:rPr lang="en-US" sz="2400" dirty="0"/>
              <a:t>Alignment of one selected utterance from CHiME4 task </a:t>
            </a:r>
            <a:endParaRPr lang="en-US" sz="2400" dirty="0">
              <a:solidFill>
                <a:schemeClr val="bg2">
                  <a:lumMod val="90000"/>
                </a:schemeClr>
              </a:solidFill>
            </a:endParaRPr>
          </a:p>
        </p:txBody>
      </p:sp>
      <p:sp>
        <p:nvSpPr>
          <p:cNvPr id="6" name="TextBox 5"/>
          <p:cNvSpPr txBox="1"/>
          <p:nvPr/>
        </p:nvSpPr>
        <p:spPr>
          <a:xfrm>
            <a:off x="1826617" y="1907614"/>
            <a:ext cx="2600603" cy="369332"/>
          </a:xfrm>
          <a:prstGeom prst="rect">
            <a:avLst/>
          </a:prstGeom>
          <a:noFill/>
        </p:spPr>
        <p:txBody>
          <a:bodyPr wrap="square" rtlCol="0">
            <a:spAutoFit/>
          </a:bodyPr>
          <a:lstStyle/>
          <a:p>
            <a:r>
              <a:rPr lang="en-US" b="1" dirty="0">
                <a:solidFill>
                  <a:srgbClr val="C00000"/>
                </a:solidFill>
                <a:latin typeface="Calibri"/>
              </a:rPr>
              <a:t>Attention Model</a:t>
            </a:r>
          </a:p>
        </p:txBody>
      </p:sp>
      <p:sp>
        <p:nvSpPr>
          <p:cNvPr id="7" name="TextBox 6"/>
          <p:cNvSpPr txBox="1"/>
          <p:nvPr/>
        </p:nvSpPr>
        <p:spPr>
          <a:xfrm>
            <a:off x="1792326" y="4314259"/>
            <a:ext cx="3846474" cy="369332"/>
          </a:xfrm>
          <a:prstGeom prst="rect">
            <a:avLst/>
          </a:prstGeom>
          <a:noFill/>
        </p:spPr>
        <p:txBody>
          <a:bodyPr wrap="square" rtlCol="0">
            <a:spAutoFit/>
          </a:bodyPr>
          <a:lstStyle/>
          <a:p>
            <a:r>
              <a:rPr lang="en-US" b="1" dirty="0">
                <a:solidFill>
                  <a:srgbClr val="0070C0"/>
                </a:solidFill>
                <a:latin typeface="Calibri"/>
              </a:rPr>
              <a:t>Our joint CTC/attention model</a:t>
            </a:r>
          </a:p>
        </p:txBody>
      </p:sp>
      <p:sp>
        <p:nvSpPr>
          <p:cNvPr id="8" name="TextBox 7"/>
          <p:cNvSpPr txBox="1"/>
          <p:nvPr/>
        </p:nvSpPr>
        <p:spPr>
          <a:xfrm>
            <a:off x="1916562" y="3908700"/>
            <a:ext cx="8471998" cy="307777"/>
          </a:xfrm>
          <a:prstGeom prst="rect">
            <a:avLst/>
          </a:prstGeom>
          <a:noFill/>
        </p:spPr>
        <p:txBody>
          <a:bodyPr wrap="square" rtlCol="0">
            <a:spAutoFit/>
          </a:bodyPr>
          <a:lstStyle/>
          <a:p>
            <a:r>
              <a:rPr lang="en-US" sz="1400" dirty="0">
                <a:solidFill>
                  <a:prstClr val="black"/>
                </a:solidFill>
                <a:latin typeface="Calibri"/>
              </a:rPr>
              <a:t>    Epoch 1                       Epoch 3                        Epoch 5                     Epoch 7                        Epoch 9</a:t>
            </a:r>
          </a:p>
        </p:txBody>
      </p:sp>
      <p:sp>
        <p:nvSpPr>
          <p:cNvPr id="9" name="TextBox 8"/>
          <p:cNvSpPr txBox="1"/>
          <p:nvPr/>
        </p:nvSpPr>
        <p:spPr>
          <a:xfrm>
            <a:off x="7902934" y="1905000"/>
            <a:ext cx="2079267" cy="369332"/>
          </a:xfrm>
          <a:prstGeom prst="rect">
            <a:avLst/>
          </a:prstGeom>
          <a:noFill/>
        </p:spPr>
        <p:txBody>
          <a:bodyPr wrap="square" rtlCol="0">
            <a:spAutoFit/>
          </a:bodyPr>
          <a:lstStyle/>
          <a:p>
            <a:pPr algn="r"/>
            <a:r>
              <a:rPr lang="en-US" b="1" dirty="0">
                <a:solidFill>
                  <a:srgbClr val="C00000"/>
                </a:solidFill>
                <a:latin typeface="Calibri"/>
              </a:rPr>
              <a:t>Corrupted!</a:t>
            </a:r>
          </a:p>
        </p:txBody>
      </p:sp>
      <p:sp>
        <p:nvSpPr>
          <p:cNvPr id="10" name="TextBox 9"/>
          <p:cNvSpPr txBox="1"/>
          <p:nvPr/>
        </p:nvSpPr>
        <p:spPr>
          <a:xfrm>
            <a:off x="7741674" y="4267200"/>
            <a:ext cx="2164327" cy="369332"/>
          </a:xfrm>
          <a:prstGeom prst="rect">
            <a:avLst/>
          </a:prstGeom>
          <a:noFill/>
        </p:spPr>
        <p:txBody>
          <a:bodyPr wrap="square" rtlCol="0">
            <a:spAutoFit/>
          </a:bodyPr>
          <a:lstStyle/>
          <a:p>
            <a:pPr algn="r"/>
            <a:r>
              <a:rPr lang="en-US" b="1" dirty="0">
                <a:solidFill>
                  <a:srgbClr val="0070C0"/>
                </a:solidFill>
                <a:latin typeface="Calibri"/>
              </a:rPr>
              <a:t>Monotonic!</a:t>
            </a:r>
          </a:p>
        </p:txBody>
      </p:sp>
      <p:sp>
        <p:nvSpPr>
          <p:cNvPr id="11" name="Curved Left Arrow 10"/>
          <p:cNvSpPr/>
          <p:nvPr/>
        </p:nvSpPr>
        <p:spPr bwMode="auto">
          <a:xfrm flipV="1">
            <a:off x="9976459" y="4297520"/>
            <a:ext cx="579474" cy="1193988"/>
          </a:xfrm>
          <a:prstGeom prst="curvedLeftArrow">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charset="0"/>
            </a:endParaRPr>
          </a:p>
        </p:txBody>
      </p:sp>
      <p:sp>
        <p:nvSpPr>
          <p:cNvPr id="12" name="Curved Left Arrow 11"/>
          <p:cNvSpPr/>
          <p:nvPr/>
        </p:nvSpPr>
        <p:spPr bwMode="auto">
          <a:xfrm flipV="1">
            <a:off x="9977080" y="2034374"/>
            <a:ext cx="579474" cy="1348416"/>
          </a:xfrm>
          <a:prstGeom prst="curvedLeftArrow">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charset="0"/>
            </a:endParaRPr>
          </a:p>
        </p:txBody>
      </p:sp>
      <p:grpSp>
        <p:nvGrpSpPr>
          <p:cNvPr id="3" name="Group 2"/>
          <p:cNvGrpSpPr/>
          <p:nvPr/>
        </p:nvGrpSpPr>
        <p:grpSpPr>
          <a:xfrm>
            <a:off x="5183539" y="2034375"/>
            <a:ext cx="1175846" cy="974395"/>
            <a:chOff x="5381708" y="4950837"/>
            <a:chExt cx="1406624" cy="1593668"/>
          </a:xfrm>
        </p:grpSpPr>
        <p:sp>
          <p:nvSpPr>
            <p:cNvPr id="13" name="Right Arrow 12"/>
            <p:cNvSpPr/>
            <p:nvPr/>
          </p:nvSpPr>
          <p:spPr bwMode="auto">
            <a:xfrm>
              <a:off x="5786846" y="4950837"/>
              <a:ext cx="1001486" cy="18056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200" dirty="0">
                  <a:solidFill>
                    <a:prstClr val="black"/>
                  </a:solidFill>
                  <a:latin typeface="Times" charset="0"/>
                </a:rPr>
                <a:t>Input</a:t>
              </a:r>
            </a:p>
          </p:txBody>
        </p:sp>
        <p:sp>
          <p:nvSpPr>
            <p:cNvPr id="14" name="Right Arrow 13"/>
            <p:cNvSpPr/>
            <p:nvPr/>
          </p:nvSpPr>
          <p:spPr bwMode="auto">
            <a:xfrm rot="5400000">
              <a:off x="4898112" y="5851714"/>
              <a:ext cx="1176387" cy="20919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400" dirty="0">
                  <a:solidFill>
                    <a:prstClr val="black"/>
                  </a:solidFill>
                  <a:latin typeface="Times" charset="0"/>
                </a:rPr>
                <a:t>output</a:t>
              </a:r>
            </a:p>
          </p:txBody>
        </p:sp>
      </p:grpSp>
      <p:sp>
        <p:nvSpPr>
          <p:cNvPr id="4" name="TextBox 3"/>
          <p:cNvSpPr txBox="1"/>
          <p:nvPr/>
        </p:nvSpPr>
        <p:spPr>
          <a:xfrm>
            <a:off x="5090463" y="6248400"/>
            <a:ext cx="1992533" cy="369332"/>
          </a:xfrm>
          <a:prstGeom prst="rect">
            <a:avLst/>
          </a:prstGeom>
          <a:noFill/>
        </p:spPr>
        <p:txBody>
          <a:bodyPr wrap="none" rtlCol="0">
            <a:spAutoFit/>
          </a:bodyPr>
          <a:lstStyle/>
          <a:p>
            <a:r>
              <a:rPr lang="en-US" dirty="0">
                <a:solidFill>
                  <a:srgbClr val="4F81BD"/>
                </a:solidFill>
                <a:latin typeface="Calibri"/>
              </a:rPr>
              <a:t>Faster convergence</a:t>
            </a:r>
          </a:p>
        </p:txBody>
      </p:sp>
    </p:spTree>
    <p:extLst>
      <p:ext uri="{BB962C8B-B14F-4D97-AF65-F5344CB8AC3E}">
        <p14:creationId xmlns:p14="http://schemas.microsoft.com/office/powerpoint/2010/main" val="4149774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Joint</a:t>
            </a:r>
            <a:r>
              <a:rPr lang="ja-JP" altLang="en-US" dirty="0"/>
              <a:t> </a:t>
            </a:r>
            <a:r>
              <a:rPr lang="en-US" altLang="ja-JP" dirty="0"/>
              <a:t>CTC/attention</a:t>
            </a:r>
            <a:r>
              <a:rPr lang="ja-JP" altLang="en-US" dirty="0"/>
              <a:t> </a:t>
            </a:r>
            <a:r>
              <a:rPr lang="en-US" altLang="ja-JP" dirty="0"/>
              <a:t>decoding </a:t>
            </a:r>
            <a:r>
              <a:rPr lang="en-US" altLang="ja-JP" sz="2000" dirty="0"/>
              <a:t>[Hori+’17]</a:t>
            </a:r>
            <a:endParaRPr lang="en-US" dirty="0"/>
          </a:p>
        </p:txBody>
      </p:sp>
      <p:sp>
        <p:nvSpPr>
          <p:cNvPr id="7" name="Rectangle 6"/>
          <p:cNvSpPr/>
          <p:nvPr/>
        </p:nvSpPr>
        <p:spPr>
          <a:xfrm>
            <a:off x="5595902" y="2540733"/>
            <a:ext cx="3577478" cy="2016439"/>
          </a:xfrm>
          <a:prstGeom prst="rect">
            <a:avLst/>
          </a:prstGeom>
          <a:solidFill>
            <a:schemeClr val="tx2">
              <a:lumMod val="20000"/>
              <a:lumOff val="80000"/>
            </a:schemeClr>
          </a:solidFill>
          <a:ln w="31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sp>
        <p:nvSpPr>
          <p:cNvPr id="8" name="Rectangle 7"/>
          <p:cNvSpPr/>
          <p:nvPr/>
        </p:nvSpPr>
        <p:spPr>
          <a:xfrm>
            <a:off x="3065047" y="5001068"/>
            <a:ext cx="6108333" cy="1475933"/>
          </a:xfrm>
          <a:prstGeom prst="rect">
            <a:avLst/>
          </a:prstGeom>
          <a:solidFill>
            <a:schemeClr val="bg1">
              <a:lumMod val="85000"/>
            </a:schemeClr>
          </a:solidFill>
          <a:ln w="31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cxnSp>
        <p:nvCxnSpPr>
          <p:cNvPr id="10" name="Straight Arrow Connector 9"/>
          <p:cNvCxnSpPr/>
          <p:nvPr/>
        </p:nvCxnSpPr>
        <p:spPr>
          <a:xfrm flipV="1">
            <a:off x="3868462" y="5876907"/>
            <a:ext cx="4359" cy="266304"/>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408311" y="5876907"/>
            <a:ext cx="4359" cy="266304"/>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956805" y="5873530"/>
            <a:ext cx="0" cy="32141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515415" y="5892438"/>
            <a:ext cx="0" cy="32141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069231" y="5892438"/>
            <a:ext cx="0" cy="32141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616668" y="5892438"/>
            <a:ext cx="0" cy="32141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170485" y="5877923"/>
            <a:ext cx="0" cy="32141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7727509" y="5877923"/>
            <a:ext cx="0" cy="32141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65132" y="5714911"/>
            <a:ext cx="24237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8457547" y="5785752"/>
            <a:ext cx="242376"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881657" y="5703701"/>
            <a:ext cx="24237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7897333" y="5780975"/>
            <a:ext cx="242376"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172871" y="5563531"/>
            <a:ext cx="308098" cy="307777"/>
          </a:xfrm>
          <a:prstGeom prst="rect">
            <a:avLst/>
          </a:prstGeom>
          <a:noFill/>
        </p:spPr>
        <p:txBody>
          <a:bodyPr wrap="none" rtlCol="0">
            <a:spAutoFit/>
          </a:bodyPr>
          <a:lstStyle/>
          <a:p>
            <a:r>
              <a:rPr lang="en-US" sz="1400" dirty="0">
                <a:solidFill>
                  <a:prstClr val="black"/>
                </a:solidFill>
                <a:latin typeface="Calibri"/>
              </a:rPr>
              <a:t>…</a:t>
            </a:r>
          </a:p>
        </p:txBody>
      </p:sp>
      <p:sp>
        <p:nvSpPr>
          <p:cNvPr id="23" name="TextBox 22"/>
          <p:cNvSpPr txBox="1"/>
          <p:nvPr/>
        </p:nvSpPr>
        <p:spPr>
          <a:xfrm>
            <a:off x="8666043" y="5135584"/>
            <a:ext cx="450764" cy="307777"/>
          </a:xfrm>
          <a:prstGeom prst="rect">
            <a:avLst/>
          </a:prstGeom>
          <a:solidFill>
            <a:schemeClr val="bg1">
              <a:lumMod val="75000"/>
            </a:schemeClr>
          </a:solidFill>
          <a:ln>
            <a:solidFill>
              <a:srgbClr val="000000"/>
            </a:solidFill>
          </a:ln>
        </p:spPr>
        <p:txBody>
          <a:bodyPr wrap="none" rtlCol="0">
            <a:spAutoFit/>
          </a:bodyPr>
          <a:lstStyle/>
          <a:p>
            <a:r>
              <a:rPr lang="en-US" sz="1400" b="1" dirty="0" err="1">
                <a:solidFill>
                  <a:prstClr val="black"/>
                </a:solidFill>
                <a:latin typeface="Times New Roman"/>
                <a:cs typeface="Times New Roman"/>
              </a:rPr>
              <a:t>h</a:t>
            </a:r>
            <a:r>
              <a:rPr lang="en-US" sz="1400" dirty="0" err="1">
                <a:solidFill>
                  <a:prstClr val="black"/>
                </a:solidFill>
                <a:latin typeface="Times New Roman"/>
                <a:cs typeface="Times New Roman"/>
              </a:rPr>
              <a:t>’</a:t>
            </a:r>
            <a:r>
              <a:rPr lang="en-US" sz="1400" i="1" baseline="-25000" dirty="0" err="1">
                <a:solidFill>
                  <a:prstClr val="black"/>
                </a:solidFill>
                <a:latin typeface="Times New Roman"/>
                <a:cs typeface="Times New Roman"/>
              </a:rPr>
              <a:t>T</a:t>
            </a:r>
            <a:r>
              <a:rPr lang="en-US" sz="1400" i="1" baseline="-25000" dirty="0">
                <a:solidFill>
                  <a:prstClr val="black"/>
                </a:solidFill>
                <a:latin typeface="Times New Roman"/>
                <a:cs typeface="Times New Roman"/>
              </a:rPr>
              <a:t>’</a:t>
            </a:r>
          </a:p>
        </p:txBody>
      </p:sp>
      <p:cxnSp>
        <p:nvCxnSpPr>
          <p:cNvPr id="24" name="Straight Arrow Connector 23"/>
          <p:cNvCxnSpPr/>
          <p:nvPr/>
        </p:nvCxnSpPr>
        <p:spPr>
          <a:xfrm>
            <a:off x="4560741" y="5247668"/>
            <a:ext cx="802354"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605776" y="5329718"/>
            <a:ext cx="80993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8431616" y="5247674"/>
            <a:ext cx="24237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8424031" y="5329725"/>
            <a:ext cx="242376"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904811" y="5236464"/>
            <a:ext cx="24237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7935089" y="5318515"/>
            <a:ext cx="242376"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8150528" y="5096293"/>
            <a:ext cx="308098" cy="307777"/>
          </a:xfrm>
          <a:prstGeom prst="rect">
            <a:avLst/>
          </a:prstGeom>
          <a:noFill/>
        </p:spPr>
        <p:txBody>
          <a:bodyPr wrap="none" rtlCol="0">
            <a:spAutoFit/>
          </a:bodyPr>
          <a:lstStyle/>
          <a:p>
            <a:r>
              <a:rPr lang="en-US" sz="1400" dirty="0">
                <a:solidFill>
                  <a:prstClr val="black"/>
                </a:solidFill>
                <a:latin typeface="Calibri"/>
              </a:rPr>
              <a:t>…</a:t>
            </a:r>
          </a:p>
        </p:txBody>
      </p:sp>
      <p:cxnSp>
        <p:nvCxnSpPr>
          <p:cNvPr id="31" name="Straight Arrow Connector 30"/>
          <p:cNvCxnSpPr/>
          <p:nvPr/>
        </p:nvCxnSpPr>
        <p:spPr>
          <a:xfrm flipV="1">
            <a:off x="4423336" y="5405912"/>
            <a:ext cx="4903" cy="32141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5521794" y="5409954"/>
            <a:ext cx="4903" cy="32141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6616669" y="5413537"/>
            <a:ext cx="4903" cy="32141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7730589" y="5402328"/>
            <a:ext cx="4903" cy="32141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8863071" y="5397980"/>
            <a:ext cx="4903" cy="32141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5655616" y="5247673"/>
            <a:ext cx="802354"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726307" y="5329725"/>
            <a:ext cx="80993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6755859" y="5236464"/>
            <a:ext cx="802354"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6813641" y="5324948"/>
            <a:ext cx="809939"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8867973" y="5871490"/>
            <a:ext cx="0" cy="32141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728370" y="6081267"/>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1</a:t>
            </a:r>
          </a:p>
        </p:txBody>
      </p:sp>
      <p:sp>
        <p:nvSpPr>
          <p:cNvPr id="42" name="TextBox 41"/>
          <p:cNvSpPr txBox="1"/>
          <p:nvPr/>
        </p:nvSpPr>
        <p:spPr>
          <a:xfrm>
            <a:off x="4268219" y="6081267"/>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2</a:t>
            </a:r>
          </a:p>
        </p:txBody>
      </p:sp>
      <p:sp>
        <p:nvSpPr>
          <p:cNvPr id="43" name="TextBox 42"/>
          <p:cNvSpPr txBox="1"/>
          <p:nvPr/>
        </p:nvSpPr>
        <p:spPr>
          <a:xfrm>
            <a:off x="4808062" y="6084849"/>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3</a:t>
            </a:r>
          </a:p>
        </p:txBody>
      </p:sp>
      <p:sp>
        <p:nvSpPr>
          <p:cNvPr id="44" name="TextBox 43"/>
          <p:cNvSpPr txBox="1"/>
          <p:nvPr/>
        </p:nvSpPr>
        <p:spPr>
          <a:xfrm>
            <a:off x="5374266" y="6088430"/>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4</a:t>
            </a:r>
          </a:p>
        </p:txBody>
      </p:sp>
      <p:sp>
        <p:nvSpPr>
          <p:cNvPr id="45" name="TextBox 44"/>
          <p:cNvSpPr txBox="1"/>
          <p:nvPr/>
        </p:nvSpPr>
        <p:spPr>
          <a:xfrm>
            <a:off x="5925287" y="6088430"/>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5</a:t>
            </a:r>
          </a:p>
        </p:txBody>
      </p:sp>
      <p:sp>
        <p:nvSpPr>
          <p:cNvPr id="46" name="TextBox 45"/>
          <p:cNvSpPr txBox="1"/>
          <p:nvPr/>
        </p:nvSpPr>
        <p:spPr>
          <a:xfrm>
            <a:off x="6476302" y="6092013"/>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6</a:t>
            </a:r>
          </a:p>
        </p:txBody>
      </p:sp>
      <p:sp>
        <p:nvSpPr>
          <p:cNvPr id="47" name="TextBox 46"/>
          <p:cNvSpPr txBox="1"/>
          <p:nvPr/>
        </p:nvSpPr>
        <p:spPr>
          <a:xfrm>
            <a:off x="7027752" y="6084849"/>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7</a:t>
            </a:r>
          </a:p>
        </p:txBody>
      </p:sp>
      <p:sp>
        <p:nvSpPr>
          <p:cNvPr id="48" name="TextBox 47"/>
          <p:cNvSpPr txBox="1"/>
          <p:nvPr/>
        </p:nvSpPr>
        <p:spPr>
          <a:xfrm>
            <a:off x="7589945" y="6084849"/>
            <a:ext cx="324128" cy="307777"/>
          </a:xfrm>
          <a:prstGeom prst="rect">
            <a:avLst/>
          </a:prstGeom>
          <a:solidFill>
            <a:schemeClr val="bg1">
              <a:lumMod val="75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x</a:t>
            </a:r>
            <a:r>
              <a:rPr lang="en-US" sz="1400" baseline="-25000" dirty="0">
                <a:solidFill>
                  <a:prstClr val="black"/>
                </a:solidFill>
                <a:latin typeface="Times New Roman"/>
                <a:cs typeface="Times New Roman"/>
              </a:rPr>
              <a:t>8</a:t>
            </a:r>
          </a:p>
        </p:txBody>
      </p:sp>
      <p:sp>
        <p:nvSpPr>
          <p:cNvPr id="49" name="TextBox 48"/>
          <p:cNvSpPr txBox="1"/>
          <p:nvPr/>
        </p:nvSpPr>
        <p:spPr>
          <a:xfrm>
            <a:off x="8174901" y="6025218"/>
            <a:ext cx="308098" cy="307777"/>
          </a:xfrm>
          <a:prstGeom prst="rect">
            <a:avLst/>
          </a:prstGeom>
          <a:noFill/>
        </p:spPr>
        <p:txBody>
          <a:bodyPr wrap="none" rtlCol="0">
            <a:spAutoFit/>
          </a:bodyPr>
          <a:lstStyle/>
          <a:p>
            <a:r>
              <a:rPr lang="en-US" sz="1400" dirty="0">
                <a:solidFill>
                  <a:prstClr val="black"/>
                </a:solidFill>
                <a:latin typeface="Calibri"/>
              </a:rPr>
              <a:t>…</a:t>
            </a:r>
          </a:p>
        </p:txBody>
      </p:sp>
      <p:sp>
        <p:nvSpPr>
          <p:cNvPr id="50" name="TextBox 49"/>
          <p:cNvSpPr txBox="1"/>
          <p:nvPr/>
        </p:nvSpPr>
        <p:spPr>
          <a:xfrm>
            <a:off x="8699560" y="6088430"/>
            <a:ext cx="332142" cy="307777"/>
          </a:xfrm>
          <a:prstGeom prst="rect">
            <a:avLst/>
          </a:prstGeom>
          <a:solidFill>
            <a:schemeClr val="bg1">
              <a:lumMod val="75000"/>
            </a:schemeClr>
          </a:solidFill>
          <a:ln>
            <a:solidFill>
              <a:srgbClr val="000000"/>
            </a:solidFill>
          </a:ln>
        </p:spPr>
        <p:txBody>
          <a:bodyPr wrap="none" rtlCol="0">
            <a:spAutoFit/>
          </a:bodyPr>
          <a:lstStyle/>
          <a:p>
            <a:r>
              <a:rPr lang="en-US" sz="1400" i="1" dirty="0" err="1">
                <a:solidFill>
                  <a:prstClr val="black"/>
                </a:solidFill>
                <a:latin typeface="Times New Roman"/>
                <a:cs typeface="Times New Roman"/>
              </a:rPr>
              <a:t>x</a:t>
            </a:r>
            <a:r>
              <a:rPr lang="en-US" sz="1400" i="1" baseline="-25000" dirty="0" err="1">
                <a:solidFill>
                  <a:prstClr val="black"/>
                </a:solidFill>
                <a:latin typeface="Times New Roman"/>
                <a:cs typeface="Times New Roman"/>
              </a:rPr>
              <a:t>T</a:t>
            </a:r>
            <a:endParaRPr lang="en-US" sz="1400" i="1" baseline="-25000" dirty="0">
              <a:solidFill>
                <a:prstClr val="black"/>
              </a:solidFill>
              <a:latin typeface="Times New Roman"/>
              <a:cs typeface="Times New Roman"/>
            </a:endParaRPr>
          </a:p>
        </p:txBody>
      </p:sp>
      <p:sp>
        <p:nvSpPr>
          <p:cNvPr id="51" name="TextBox 50"/>
          <p:cNvSpPr txBox="1"/>
          <p:nvPr/>
        </p:nvSpPr>
        <p:spPr>
          <a:xfrm>
            <a:off x="8699560" y="5602821"/>
            <a:ext cx="351378" cy="307777"/>
          </a:xfrm>
          <a:prstGeom prst="rect">
            <a:avLst/>
          </a:prstGeom>
          <a:solidFill>
            <a:schemeClr val="bg1">
              <a:lumMod val="75000"/>
            </a:schemeClr>
          </a:solidFill>
          <a:ln>
            <a:solidFill>
              <a:srgbClr val="000000"/>
            </a:solidFill>
          </a:ln>
        </p:spPr>
        <p:txBody>
          <a:bodyPr wrap="none" rtlCol="0">
            <a:spAutoFit/>
          </a:bodyPr>
          <a:lstStyle/>
          <a:p>
            <a:r>
              <a:rPr lang="en-US" sz="1400" b="1" dirty="0" err="1">
                <a:solidFill>
                  <a:prstClr val="black"/>
                </a:solidFill>
                <a:latin typeface="Times New Roman"/>
                <a:cs typeface="Times New Roman"/>
              </a:rPr>
              <a:t>h</a:t>
            </a:r>
            <a:r>
              <a:rPr lang="en-US" sz="1400" i="1" baseline="-25000" dirty="0" err="1">
                <a:solidFill>
                  <a:prstClr val="black"/>
                </a:solidFill>
                <a:latin typeface="Times New Roman"/>
                <a:cs typeface="Times New Roman"/>
              </a:rPr>
              <a:t>T</a:t>
            </a:r>
            <a:endParaRPr lang="en-US" sz="1400" i="1" baseline="-25000" dirty="0">
              <a:solidFill>
                <a:prstClr val="black"/>
              </a:solidFill>
              <a:latin typeface="Times New Roman"/>
              <a:cs typeface="Times New Roman"/>
            </a:endParaRPr>
          </a:p>
        </p:txBody>
      </p:sp>
      <p:sp>
        <p:nvSpPr>
          <p:cNvPr id="53" name="TextBox 52"/>
          <p:cNvSpPr txBox="1"/>
          <p:nvPr/>
        </p:nvSpPr>
        <p:spPr>
          <a:xfrm>
            <a:off x="4268219" y="5602821"/>
            <a:ext cx="343364"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2</a:t>
            </a:r>
          </a:p>
        </p:txBody>
      </p:sp>
      <p:sp>
        <p:nvSpPr>
          <p:cNvPr id="54" name="TextBox 53"/>
          <p:cNvSpPr txBox="1"/>
          <p:nvPr/>
        </p:nvSpPr>
        <p:spPr>
          <a:xfrm>
            <a:off x="4808062" y="5606404"/>
            <a:ext cx="343364"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3</a:t>
            </a:r>
          </a:p>
        </p:txBody>
      </p:sp>
      <p:sp>
        <p:nvSpPr>
          <p:cNvPr id="55" name="TextBox 54"/>
          <p:cNvSpPr txBox="1"/>
          <p:nvPr/>
        </p:nvSpPr>
        <p:spPr>
          <a:xfrm>
            <a:off x="5374266" y="5609985"/>
            <a:ext cx="343364"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4</a:t>
            </a:r>
          </a:p>
        </p:txBody>
      </p:sp>
      <p:sp>
        <p:nvSpPr>
          <p:cNvPr id="56" name="TextBox 55"/>
          <p:cNvSpPr txBox="1"/>
          <p:nvPr/>
        </p:nvSpPr>
        <p:spPr>
          <a:xfrm>
            <a:off x="5925287" y="5609985"/>
            <a:ext cx="343364"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5</a:t>
            </a:r>
          </a:p>
        </p:txBody>
      </p:sp>
      <p:sp>
        <p:nvSpPr>
          <p:cNvPr id="57" name="TextBox 56"/>
          <p:cNvSpPr txBox="1"/>
          <p:nvPr/>
        </p:nvSpPr>
        <p:spPr>
          <a:xfrm>
            <a:off x="6476302" y="5613567"/>
            <a:ext cx="343364" cy="307777"/>
          </a:xfrm>
          <a:prstGeom prst="rect">
            <a:avLst/>
          </a:prstGeom>
          <a:solidFill>
            <a:schemeClr val="bg1">
              <a:lumMod val="75000"/>
            </a:schemeClr>
          </a:solidFill>
          <a:ln>
            <a:solidFill>
              <a:srgbClr val="000000"/>
            </a:solidFill>
            <a:headEnd type="none"/>
            <a:tailEnd type="triangle"/>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6</a:t>
            </a:r>
          </a:p>
        </p:txBody>
      </p:sp>
      <p:sp>
        <p:nvSpPr>
          <p:cNvPr id="58" name="TextBox 57"/>
          <p:cNvSpPr txBox="1"/>
          <p:nvPr/>
        </p:nvSpPr>
        <p:spPr>
          <a:xfrm>
            <a:off x="7027752" y="5606402"/>
            <a:ext cx="343364"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7</a:t>
            </a:r>
          </a:p>
        </p:txBody>
      </p:sp>
      <p:sp>
        <p:nvSpPr>
          <p:cNvPr id="59" name="TextBox 58"/>
          <p:cNvSpPr txBox="1"/>
          <p:nvPr/>
        </p:nvSpPr>
        <p:spPr>
          <a:xfrm>
            <a:off x="7589945" y="5606402"/>
            <a:ext cx="343364"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8</a:t>
            </a:r>
          </a:p>
        </p:txBody>
      </p:sp>
      <p:cxnSp>
        <p:nvCxnSpPr>
          <p:cNvPr id="60" name="Straight Arrow Connector 59"/>
          <p:cNvCxnSpPr/>
          <p:nvPr/>
        </p:nvCxnSpPr>
        <p:spPr>
          <a:xfrm>
            <a:off x="4025843" y="5703701"/>
            <a:ext cx="24237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4024635" y="5774542"/>
            <a:ext cx="242376"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4576707" y="5714911"/>
            <a:ext cx="24237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4575499" y="5785752"/>
            <a:ext cx="242376"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122927" y="5703227"/>
            <a:ext cx="24237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5115342" y="5774068"/>
            <a:ext cx="242376"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5679325" y="5714911"/>
            <a:ext cx="24237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5671740" y="5785752"/>
            <a:ext cx="242376"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6240153" y="5726120"/>
            <a:ext cx="24237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6221396" y="5796961"/>
            <a:ext cx="242376"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6792962" y="5726120"/>
            <a:ext cx="24237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6785376" y="5796961"/>
            <a:ext cx="242376"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7342618" y="5714911"/>
            <a:ext cx="242376"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7335032" y="5785752"/>
            <a:ext cx="242376" cy="0"/>
          </a:xfrm>
          <a:prstGeom prst="straightConnector1">
            <a:avLst/>
          </a:prstGeom>
          <a:ln w="190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4245875" y="5135584"/>
            <a:ext cx="402674"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dirty="0">
                <a:solidFill>
                  <a:prstClr val="black"/>
                </a:solidFill>
                <a:latin typeface="Times New Roman"/>
                <a:cs typeface="Times New Roman"/>
              </a:rPr>
              <a:t>’</a:t>
            </a:r>
            <a:r>
              <a:rPr lang="en-US" sz="1400" baseline="-25000" dirty="0">
                <a:solidFill>
                  <a:prstClr val="black"/>
                </a:solidFill>
                <a:latin typeface="Times New Roman"/>
                <a:cs typeface="Times New Roman"/>
              </a:rPr>
              <a:t>1</a:t>
            </a:r>
          </a:p>
        </p:txBody>
      </p:sp>
      <p:sp>
        <p:nvSpPr>
          <p:cNvPr id="75" name="TextBox 74"/>
          <p:cNvSpPr txBox="1"/>
          <p:nvPr/>
        </p:nvSpPr>
        <p:spPr>
          <a:xfrm>
            <a:off x="5351922" y="5142748"/>
            <a:ext cx="402674"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dirty="0">
                <a:solidFill>
                  <a:prstClr val="black"/>
                </a:solidFill>
                <a:latin typeface="Times New Roman"/>
                <a:cs typeface="Times New Roman"/>
              </a:rPr>
              <a:t>’</a:t>
            </a:r>
            <a:r>
              <a:rPr lang="en-US" sz="1400" baseline="-25000" dirty="0">
                <a:solidFill>
                  <a:prstClr val="black"/>
                </a:solidFill>
                <a:latin typeface="Times New Roman"/>
                <a:cs typeface="Times New Roman"/>
              </a:rPr>
              <a:t>2</a:t>
            </a:r>
          </a:p>
        </p:txBody>
      </p:sp>
      <p:sp>
        <p:nvSpPr>
          <p:cNvPr id="76" name="TextBox 75"/>
          <p:cNvSpPr txBox="1"/>
          <p:nvPr/>
        </p:nvSpPr>
        <p:spPr>
          <a:xfrm>
            <a:off x="6453958" y="5146331"/>
            <a:ext cx="402674"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dirty="0">
                <a:solidFill>
                  <a:prstClr val="black"/>
                </a:solidFill>
                <a:latin typeface="Times New Roman"/>
                <a:cs typeface="Times New Roman"/>
              </a:rPr>
              <a:t>’</a:t>
            </a:r>
            <a:r>
              <a:rPr lang="en-US" sz="1400" baseline="-25000" dirty="0">
                <a:solidFill>
                  <a:prstClr val="black"/>
                </a:solidFill>
                <a:latin typeface="Times New Roman"/>
                <a:cs typeface="Times New Roman"/>
              </a:rPr>
              <a:t>3</a:t>
            </a:r>
          </a:p>
        </p:txBody>
      </p:sp>
      <p:sp>
        <p:nvSpPr>
          <p:cNvPr id="77" name="TextBox 76"/>
          <p:cNvSpPr txBox="1"/>
          <p:nvPr/>
        </p:nvSpPr>
        <p:spPr>
          <a:xfrm>
            <a:off x="7567601" y="5139165"/>
            <a:ext cx="402674"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dirty="0">
                <a:solidFill>
                  <a:prstClr val="black"/>
                </a:solidFill>
                <a:latin typeface="Times New Roman"/>
                <a:cs typeface="Times New Roman"/>
              </a:rPr>
              <a:t>’</a:t>
            </a:r>
            <a:r>
              <a:rPr lang="en-US" sz="1400" baseline="-25000" dirty="0">
                <a:solidFill>
                  <a:prstClr val="black"/>
                </a:solidFill>
                <a:latin typeface="Times New Roman"/>
                <a:cs typeface="Times New Roman"/>
              </a:rPr>
              <a:t>4</a:t>
            </a:r>
          </a:p>
        </p:txBody>
      </p:sp>
      <p:sp>
        <p:nvSpPr>
          <p:cNvPr id="78" name="TextBox 77"/>
          <p:cNvSpPr txBox="1"/>
          <p:nvPr/>
        </p:nvSpPr>
        <p:spPr>
          <a:xfrm>
            <a:off x="7301016" y="4211963"/>
            <a:ext cx="344966" cy="338554"/>
          </a:xfrm>
          <a:prstGeom prst="rect">
            <a:avLst/>
          </a:prstGeom>
          <a:solidFill>
            <a:schemeClr val="tx2">
              <a:lumMod val="40000"/>
              <a:lumOff val="60000"/>
            </a:schemeClr>
          </a:solidFill>
          <a:ln w="12700" cmpd="sng">
            <a:solidFill>
              <a:schemeClr val="tx1"/>
            </a:solidFill>
          </a:ln>
        </p:spPr>
        <p:txBody>
          <a:bodyPr wrap="none" rtlCol="0">
            <a:spAutoFit/>
          </a:bodyPr>
          <a:lstStyle/>
          <a:p>
            <a:r>
              <a:rPr lang="en-US" sz="1600" b="1" dirty="0">
                <a:solidFill>
                  <a:prstClr val="black"/>
                </a:solidFill>
                <a:latin typeface="Times New Roman"/>
                <a:cs typeface="Times New Roman"/>
              </a:rPr>
              <a:t>H</a:t>
            </a:r>
          </a:p>
        </p:txBody>
      </p:sp>
      <p:cxnSp>
        <p:nvCxnSpPr>
          <p:cNvPr id="79" name="Curved Connector 78"/>
          <p:cNvCxnSpPr>
            <a:stCxn id="74" idx="0"/>
            <a:endCxn id="78" idx="2"/>
          </p:cNvCxnSpPr>
          <p:nvPr/>
        </p:nvCxnSpPr>
        <p:spPr>
          <a:xfrm rot="5400000" flipH="1" flipV="1">
            <a:off x="5667822" y="3329908"/>
            <a:ext cx="585066" cy="3026287"/>
          </a:xfrm>
          <a:prstGeom prst="curvedConnector3">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Curved Connector 79"/>
          <p:cNvCxnSpPr>
            <a:stCxn id="75" idx="0"/>
            <a:endCxn id="78" idx="2"/>
          </p:cNvCxnSpPr>
          <p:nvPr/>
        </p:nvCxnSpPr>
        <p:spPr>
          <a:xfrm rot="5400000" flipH="1" flipV="1">
            <a:off x="6217264" y="3886512"/>
            <a:ext cx="592230" cy="1920240"/>
          </a:xfrm>
          <a:prstGeom prst="curvedConnector3">
            <a:avLst>
              <a:gd name="adj1" fmla="val 50000"/>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1" name="Curved Connector 80"/>
          <p:cNvCxnSpPr>
            <a:stCxn id="76" idx="0"/>
            <a:endCxn id="78" idx="2"/>
          </p:cNvCxnSpPr>
          <p:nvPr/>
        </p:nvCxnSpPr>
        <p:spPr>
          <a:xfrm rot="5400000" flipH="1" flipV="1">
            <a:off x="6766492" y="4439322"/>
            <a:ext cx="595813" cy="818204"/>
          </a:xfrm>
          <a:prstGeom prst="curvedConnector3">
            <a:avLst>
              <a:gd name="adj1" fmla="val 50000"/>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Curved Connector 81"/>
          <p:cNvCxnSpPr>
            <a:stCxn id="77" idx="0"/>
            <a:endCxn id="78" idx="2"/>
          </p:cNvCxnSpPr>
          <p:nvPr/>
        </p:nvCxnSpPr>
        <p:spPr>
          <a:xfrm rot="16200000" flipV="1">
            <a:off x="7326897" y="4697122"/>
            <a:ext cx="588647" cy="295439"/>
          </a:xfrm>
          <a:prstGeom prst="curvedConnector3">
            <a:avLst>
              <a:gd name="adj1" fmla="val 50000"/>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Curved Connector 82"/>
          <p:cNvCxnSpPr>
            <a:stCxn id="23" idx="0"/>
            <a:endCxn id="78" idx="2"/>
          </p:cNvCxnSpPr>
          <p:nvPr/>
        </p:nvCxnSpPr>
        <p:spPr>
          <a:xfrm rot="16200000" flipV="1">
            <a:off x="7889929" y="4134087"/>
            <a:ext cx="585066" cy="1417926"/>
          </a:xfrm>
          <a:prstGeom prst="curvedConnector3">
            <a:avLst>
              <a:gd name="adj1" fmla="val 50000"/>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55" name="Group 154"/>
          <p:cNvGrpSpPr/>
          <p:nvPr/>
        </p:nvGrpSpPr>
        <p:grpSpPr>
          <a:xfrm>
            <a:off x="2848780" y="2736808"/>
            <a:ext cx="6042646" cy="2409522"/>
            <a:chOff x="1295400" y="2432008"/>
            <a:chExt cx="6042646" cy="2409522"/>
          </a:xfrm>
        </p:grpSpPr>
        <p:sp>
          <p:nvSpPr>
            <p:cNvPr id="9" name="Rectangle 8"/>
            <p:cNvSpPr/>
            <p:nvPr/>
          </p:nvSpPr>
          <p:spPr>
            <a:xfrm>
              <a:off x="1371600" y="2457774"/>
              <a:ext cx="2311093" cy="1190895"/>
            </a:xfrm>
            <a:prstGeom prst="rect">
              <a:avLst/>
            </a:prstGeom>
            <a:solidFill>
              <a:schemeClr val="accent2">
                <a:lumMod val="20000"/>
                <a:lumOff val="80000"/>
              </a:schemeClr>
            </a:solidFill>
            <a:ln w="3175"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sp>
          <p:nvSpPr>
            <p:cNvPr id="84" name="TextBox 83"/>
            <p:cNvSpPr txBox="1"/>
            <p:nvPr/>
          </p:nvSpPr>
          <p:spPr>
            <a:xfrm>
              <a:off x="1584905" y="3130689"/>
              <a:ext cx="274434" cy="307777"/>
            </a:xfrm>
            <a:prstGeom prst="rect">
              <a:avLst/>
            </a:prstGeom>
            <a:solidFill>
              <a:schemeClr val="accent2">
                <a:lumMod val="40000"/>
                <a:lumOff val="60000"/>
              </a:schemeClr>
            </a:solidFill>
            <a:ln>
              <a:solidFill>
                <a:srgbClr val="000000"/>
              </a:solidFill>
            </a:ln>
          </p:spPr>
          <p:txBody>
            <a:bodyPr wrap="none" rtlCol="0">
              <a:spAutoFit/>
            </a:bodyPr>
            <a:lstStyle/>
            <a:p>
              <a:r>
                <a:rPr lang="en-US" altLang="ja-JP" sz="1400" b="1" dirty="0">
                  <a:solidFill>
                    <a:prstClr val="black"/>
                  </a:solidFill>
                  <a:latin typeface="Times New Roman"/>
                  <a:ea typeface="ＭＳ Ｐゴシック" panose="020B0600070205080204" pitchFamily="34" charset="-128"/>
                  <a:cs typeface="Times New Roman"/>
                </a:rPr>
                <a:t>_</a:t>
              </a:r>
              <a:endParaRPr lang="en-US" sz="1400" b="1" dirty="0">
                <a:solidFill>
                  <a:prstClr val="black"/>
                </a:solidFill>
                <a:latin typeface="Times New Roman"/>
                <a:cs typeface="Times New Roman"/>
              </a:endParaRPr>
            </a:p>
          </p:txBody>
        </p:sp>
        <p:sp>
          <p:nvSpPr>
            <p:cNvPr id="85" name="TextBox 84"/>
            <p:cNvSpPr txBox="1"/>
            <p:nvPr/>
          </p:nvSpPr>
          <p:spPr>
            <a:xfrm>
              <a:off x="2340609" y="3134272"/>
              <a:ext cx="274434" cy="307777"/>
            </a:xfrm>
            <a:prstGeom prst="rect">
              <a:avLst/>
            </a:prstGeom>
            <a:solidFill>
              <a:srgbClr val="E6B9B8"/>
            </a:solidFill>
            <a:ln>
              <a:solidFill>
                <a:srgbClr val="000000"/>
              </a:solidFill>
            </a:ln>
          </p:spPr>
          <p:txBody>
            <a:bodyPr wrap="none" rtlCol="0">
              <a:spAutoFit/>
            </a:bodyPr>
            <a:lstStyle/>
            <a:p>
              <a:r>
                <a:rPr lang="en-US" sz="1400" b="1" dirty="0">
                  <a:solidFill>
                    <a:prstClr val="black"/>
                  </a:solidFill>
                  <a:latin typeface="Times New Roman"/>
                  <a:cs typeface="Times New Roman"/>
                </a:rPr>
                <a:t>_</a:t>
              </a:r>
            </a:p>
          </p:txBody>
        </p:sp>
        <p:sp>
          <p:nvSpPr>
            <p:cNvPr id="86" name="TextBox 85"/>
            <p:cNvSpPr txBox="1"/>
            <p:nvPr/>
          </p:nvSpPr>
          <p:spPr>
            <a:xfrm>
              <a:off x="3334942" y="3137853"/>
              <a:ext cx="274434" cy="307777"/>
            </a:xfrm>
            <a:prstGeom prst="rect">
              <a:avLst/>
            </a:prstGeom>
            <a:solidFill>
              <a:srgbClr val="E6B9B8"/>
            </a:solidFill>
            <a:ln>
              <a:solidFill>
                <a:srgbClr val="000000"/>
              </a:solidFill>
            </a:ln>
          </p:spPr>
          <p:txBody>
            <a:bodyPr wrap="none" rtlCol="0">
              <a:spAutoFit/>
            </a:bodyPr>
            <a:lstStyle/>
            <a:p>
              <a:r>
                <a:rPr lang="en-US" sz="1400" b="1" dirty="0">
                  <a:solidFill>
                    <a:prstClr val="black"/>
                  </a:solidFill>
                  <a:latin typeface="Times New Roman"/>
                  <a:cs typeface="Times New Roman"/>
                </a:rPr>
                <a:t>_</a:t>
              </a:r>
            </a:p>
          </p:txBody>
        </p:sp>
        <p:cxnSp>
          <p:nvCxnSpPr>
            <p:cNvPr id="87" name="Elbow Connector 86"/>
            <p:cNvCxnSpPr>
              <a:stCxn id="74" idx="0"/>
              <a:endCxn id="84" idx="2"/>
            </p:cNvCxnSpPr>
            <p:nvPr/>
          </p:nvCxnSpPr>
          <p:spPr>
            <a:xfrm rot="16200000" flipV="1">
              <a:off x="1611819" y="3548770"/>
              <a:ext cx="1392317" cy="1171710"/>
            </a:xfrm>
            <a:prstGeom prst="bentConnector3">
              <a:avLst>
                <a:gd name="adj1" fmla="val 50000"/>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8" name="Elbow Connector 87"/>
            <p:cNvCxnSpPr>
              <a:stCxn id="75" idx="0"/>
              <a:endCxn id="96" idx="2"/>
            </p:cNvCxnSpPr>
            <p:nvPr/>
          </p:nvCxnSpPr>
          <p:spPr>
            <a:xfrm rot="16200000" flipV="1">
              <a:off x="2351828" y="3189896"/>
              <a:ext cx="1399481" cy="1896622"/>
            </a:xfrm>
            <a:prstGeom prst="bentConnector3">
              <a:avLst>
                <a:gd name="adj1" fmla="val 50000"/>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9" name="Elbow Connector 88"/>
            <p:cNvCxnSpPr>
              <a:stCxn id="76" idx="0"/>
              <a:endCxn id="85" idx="2"/>
            </p:cNvCxnSpPr>
            <p:nvPr/>
          </p:nvCxnSpPr>
          <p:spPr>
            <a:xfrm rot="16200000" flipV="1">
              <a:off x="3090131" y="2829745"/>
              <a:ext cx="1399481" cy="2624089"/>
            </a:xfrm>
            <a:prstGeom prst="bentConnector3">
              <a:avLst>
                <a:gd name="adj1" fmla="val 50000"/>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0" name="Elbow Connector 89"/>
            <p:cNvCxnSpPr>
              <a:stCxn id="77" idx="0"/>
              <a:endCxn id="97" idx="2"/>
            </p:cNvCxnSpPr>
            <p:nvPr/>
          </p:nvCxnSpPr>
          <p:spPr>
            <a:xfrm rot="16200000" flipV="1">
              <a:off x="3844880" y="2463686"/>
              <a:ext cx="1399943" cy="3341414"/>
            </a:xfrm>
            <a:prstGeom prst="bentConnector3">
              <a:avLst>
                <a:gd name="adj1" fmla="val 50000"/>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1" name="Elbow Connector 90"/>
            <p:cNvCxnSpPr>
              <a:stCxn id="23" idx="0"/>
              <a:endCxn id="86" idx="2"/>
            </p:cNvCxnSpPr>
            <p:nvPr/>
          </p:nvCxnSpPr>
          <p:spPr>
            <a:xfrm rot="16200000" flipV="1">
              <a:off x="4712526" y="2205264"/>
              <a:ext cx="1385153" cy="3865886"/>
            </a:xfrm>
            <a:prstGeom prst="bentConnector3">
              <a:avLst>
                <a:gd name="adj1" fmla="val 50000"/>
              </a:avLst>
            </a:prstGeom>
            <a:ln w="1905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1943454" y="2584983"/>
              <a:ext cx="324128" cy="307777"/>
            </a:xfrm>
            <a:prstGeom prst="rect">
              <a:avLst/>
            </a:prstGeom>
            <a:solidFill>
              <a:srgbClr val="E6B9B8"/>
            </a:solidFill>
            <a:ln>
              <a:solidFill>
                <a:srgbClr val="000000"/>
              </a:solidFill>
            </a:ln>
          </p:spPr>
          <p:txBody>
            <a:bodyPr wrap="none" rtlCol="0">
              <a:spAutoFit/>
            </a:bodyPr>
            <a:lstStyle/>
            <a:p>
              <a:r>
                <a:rPr lang="en-US" sz="1400" i="1" dirty="0">
                  <a:solidFill>
                    <a:prstClr val="black"/>
                  </a:solidFill>
                  <a:latin typeface="Times New Roman"/>
                  <a:cs typeface="Times New Roman"/>
                </a:rPr>
                <a:t>y</a:t>
              </a:r>
              <a:r>
                <a:rPr lang="en-US" sz="1400" baseline="-25000" dirty="0">
                  <a:solidFill>
                    <a:prstClr val="black"/>
                  </a:solidFill>
                  <a:latin typeface="Times New Roman"/>
                  <a:cs typeface="Times New Roman"/>
                </a:rPr>
                <a:t>1</a:t>
              </a:r>
            </a:p>
          </p:txBody>
        </p:sp>
        <p:sp>
          <p:nvSpPr>
            <p:cNvPr id="93" name="TextBox 92"/>
            <p:cNvSpPr txBox="1"/>
            <p:nvPr/>
          </p:nvSpPr>
          <p:spPr>
            <a:xfrm>
              <a:off x="2716889" y="2572172"/>
              <a:ext cx="324128" cy="307777"/>
            </a:xfrm>
            <a:prstGeom prst="rect">
              <a:avLst/>
            </a:prstGeom>
            <a:solidFill>
              <a:srgbClr val="E6B9B8"/>
            </a:solidFill>
            <a:ln>
              <a:solidFill>
                <a:srgbClr val="000000"/>
              </a:solidFill>
            </a:ln>
          </p:spPr>
          <p:txBody>
            <a:bodyPr wrap="none" rtlCol="0">
              <a:spAutoFit/>
            </a:bodyPr>
            <a:lstStyle/>
            <a:p>
              <a:r>
                <a:rPr lang="en-US" sz="1400" i="1" dirty="0">
                  <a:solidFill>
                    <a:prstClr val="black"/>
                  </a:solidFill>
                  <a:latin typeface="Times New Roman"/>
                  <a:cs typeface="Times New Roman"/>
                </a:rPr>
                <a:t>y</a:t>
              </a:r>
              <a:r>
                <a:rPr lang="en-US" sz="1400" baseline="-25000" dirty="0">
                  <a:solidFill>
                    <a:prstClr val="black"/>
                  </a:solidFill>
                  <a:latin typeface="Times New Roman"/>
                  <a:cs typeface="Times New Roman"/>
                </a:rPr>
                <a:t>2</a:t>
              </a:r>
            </a:p>
          </p:txBody>
        </p:sp>
        <p:cxnSp>
          <p:nvCxnSpPr>
            <p:cNvPr id="94" name="Straight Arrow Connector 93"/>
            <p:cNvCxnSpPr/>
            <p:nvPr/>
          </p:nvCxnSpPr>
          <p:spPr>
            <a:xfrm flipV="1">
              <a:off x="2088472" y="2854830"/>
              <a:ext cx="4903" cy="321410"/>
            </a:xfrm>
            <a:prstGeom prst="straightConnector1">
              <a:avLst/>
            </a:prstGeom>
            <a:ln w="190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2860724" y="2848397"/>
              <a:ext cx="4903" cy="32141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1946002" y="3130689"/>
              <a:ext cx="314510" cy="307777"/>
            </a:xfrm>
            <a:prstGeom prst="rect">
              <a:avLst/>
            </a:prstGeom>
            <a:solidFill>
              <a:srgbClr val="E6B9B8"/>
            </a:solidFill>
            <a:ln>
              <a:solidFill>
                <a:srgbClr val="000000"/>
              </a:solidFill>
            </a:ln>
          </p:spPr>
          <p:txBody>
            <a:bodyPr wrap="none" rtlCol="0">
              <a:spAutoFit/>
            </a:bodyPr>
            <a:lstStyle/>
            <a:p>
              <a:r>
                <a:rPr lang="en-US" sz="1400" i="1" dirty="0">
                  <a:solidFill>
                    <a:prstClr val="black"/>
                  </a:solidFill>
                  <a:latin typeface="Times New Roman"/>
                  <a:cs typeface="Times New Roman"/>
                </a:rPr>
                <a:t>z</a:t>
              </a:r>
              <a:r>
                <a:rPr lang="en-US" sz="1400" baseline="-25000" dirty="0">
                  <a:solidFill>
                    <a:prstClr val="black"/>
                  </a:solidFill>
                  <a:latin typeface="Times New Roman"/>
                  <a:cs typeface="Times New Roman"/>
                </a:rPr>
                <a:t>2</a:t>
              </a:r>
            </a:p>
          </p:txBody>
        </p:sp>
        <p:sp>
          <p:nvSpPr>
            <p:cNvPr id="97" name="TextBox 96"/>
            <p:cNvSpPr txBox="1"/>
            <p:nvPr/>
          </p:nvSpPr>
          <p:spPr>
            <a:xfrm>
              <a:off x="2716889" y="3126644"/>
              <a:ext cx="314510" cy="307777"/>
            </a:xfrm>
            <a:prstGeom prst="rect">
              <a:avLst/>
            </a:prstGeom>
            <a:solidFill>
              <a:srgbClr val="E6B9B8"/>
            </a:solidFill>
            <a:ln>
              <a:solidFill>
                <a:srgbClr val="000000"/>
              </a:solidFill>
            </a:ln>
          </p:spPr>
          <p:txBody>
            <a:bodyPr wrap="none" rtlCol="0">
              <a:spAutoFit/>
            </a:bodyPr>
            <a:lstStyle/>
            <a:p>
              <a:r>
                <a:rPr lang="en-US" sz="1400" i="1" dirty="0">
                  <a:solidFill>
                    <a:prstClr val="black"/>
                  </a:solidFill>
                  <a:latin typeface="Times New Roman"/>
                  <a:cs typeface="Times New Roman"/>
                </a:rPr>
                <a:t>z</a:t>
              </a:r>
              <a:r>
                <a:rPr lang="en-US" sz="1400" baseline="-25000" dirty="0">
                  <a:solidFill>
                    <a:prstClr val="black"/>
                  </a:solidFill>
                  <a:latin typeface="Times New Roman"/>
                  <a:cs typeface="Times New Roman"/>
                </a:rPr>
                <a:t>4</a:t>
              </a:r>
            </a:p>
          </p:txBody>
        </p:sp>
        <p:sp>
          <p:nvSpPr>
            <p:cNvPr id="98" name="TextBox 97"/>
            <p:cNvSpPr txBox="1"/>
            <p:nvPr/>
          </p:nvSpPr>
          <p:spPr>
            <a:xfrm>
              <a:off x="3084091" y="2516125"/>
              <a:ext cx="308098" cy="307777"/>
            </a:xfrm>
            <a:prstGeom prst="rect">
              <a:avLst/>
            </a:prstGeom>
            <a:noFill/>
          </p:spPr>
          <p:txBody>
            <a:bodyPr wrap="none" rtlCol="0">
              <a:spAutoFit/>
            </a:bodyPr>
            <a:lstStyle/>
            <a:p>
              <a:r>
                <a:rPr lang="en-US" sz="1400" dirty="0">
                  <a:solidFill>
                    <a:prstClr val="black"/>
                  </a:solidFill>
                  <a:latin typeface="Calibri"/>
                </a:rPr>
                <a:t>…</a:t>
              </a:r>
            </a:p>
          </p:txBody>
        </p:sp>
        <p:sp>
          <p:nvSpPr>
            <p:cNvPr id="99" name="TextBox 98"/>
            <p:cNvSpPr txBox="1"/>
            <p:nvPr/>
          </p:nvSpPr>
          <p:spPr>
            <a:xfrm>
              <a:off x="3050015" y="3081805"/>
              <a:ext cx="308098" cy="307777"/>
            </a:xfrm>
            <a:prstGeom prst="rect">
              <a:avLst/>
            </a:prstGeom>
            <a:noFill/>
          </p:spPr>
          <p:txBody>
            <a:bodyPr wrap="none" rtlCol="0">
              <a:spAutoFit/>
            </a:bodyPr>
            <a:lstStyle/>
            <a:p>
              <a:r>
                <a:rPr lang="en-US" sz="1400" dirty="0">
                  <a:solidFill>
                    <a:prstClr val="black"/>
                  </a:solidFill>
                  <a:latin typeface="Calibri"/>
                </a:rPr>
                <a:t>…</a:t>
              </a:r>
            </a:p>
          </p:txBody>
        </p:sp>
        <p:sp>
          <p:nvSpPr>
            <p:cNvPr id="100" name="TextBox 99"/>
            <p:cNvSpPr txBox="1"/>
            <p:nvPr/>
          </p:nvSpPr>
          <p:spPr>
            <a:xfrm>
              <a:off x="1295400" y="2432008"/>
              <a:ext cx="630298" cy="338554"/>
            </a:xfrm>
            <a:prstGeom prst="rect">
              <a:avLst/>
            </a:prstGeom>
            <a:noFill/>
          </p:spPr>
          <p:txBody>
            <a:bodyPr wrap="square" rtlCol="0">
              <a:spAutoFit/>
            </a:bodyPr>
            <a:lstStyle/>
            <a:p>
              <a:r>
                <a:rPr lang="en-US" sz="1600" dirty="0">
                  <a:solidFill>
                    <a:prstClr val="black"/>
                  </a:solidFill>
                  <a:latin typeface="Calibri"/>
                </a:rPr>
                <a:t>CTC</a:t>
              </a:r>
            </a:p>
          </p:txBody>
        </p:sp>
      </p:grpSp>
      <p:sp>
        <p:nvSpPr>
          <p:cNvPr id="101" name="TextBox 100"/>
          <p:cNvSpPr txBox="1"/>
          <p:nvPr/>
        </p:nvSpPr>
        <p:spPr>
          <a:xfrm>
            <a:off x="3065046" y="5013023"/>
            <a:ext cx="963130" cy="584775"/>
          </a:xfrm>
          <a:prstGeom prst="rect">
            <a:avLst/>
          </a:prstGeom>
          <a:noFill/>
        </p:spPr>
        <p:txBody>
          <a:bodyPr wrap="square" rtlCol="0">
            <a:spAutoFit/>
          </a:bodyPr>
          <a:lstStyle/>
          <a:p>
            <a:r>
              <a:rPr lang="en-US" sz="1600" dirty="0">
                <a:solidFill>
                  <a:prstClr val="black"/>
                </a:solidFill>
                <a:latin typeface="Calibri"/>
              </a:rPr>
              <a:t>Shared</a:t>
            </a:r>
          </a:p>
          <a:p>
            <a:r>
              <a:rPr lang="en-US" sz="1600" dirty="0">
                <a:solidFill>
                  <a:prstClr val="black"/>
                </a:solidFill>
                <a:latin typeface="Calibri"/>
              </a:rPr>
              <a:t>Encoder</a:t>
            </a:r>
          </a:p>
        </p:txBody>
      </p:sp>
      <p:cxnSp>
        <p:nvCxnSpPr>
          <p:cNvPr id="102" name="Straight Arrow Connector 101"/>
          <p:cNvCxnSpPr>
            <a:stCxn id="104" idx="3"/>
            <a:endCxn id="105" idx="1"/>
          </p:cNvCxnSpPr>
          <p:nvPr/>
        </p:nvCxnSpPr>
        <p:spPr>
          <a:xfrm>
            <a:off x="6675724" y="3285352"/>
            <a:ext cx="457027" cy="358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8037400" y="3285708"/>
            <a:ext cx="210099" cy="0"/>
          </a:xfrm>
          <a:prstGeom prst="straightConnector1">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6332359" y="3131463"/>
            <a:ext cx="343364"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q</a:t>
            </a:r>
            <a:r>
              <a:rPr lang="en-US" sz="1400" baseline="-25000" dirty="0">
                <a:solidFill>
                  <a:prstClr val="black"/>
                </a:solidFill>
                <a:latin typeface="Times New Roman"/>
                <a:cs typeface="Times New Roman"/>
              </a:rPr>
              <a:t>0</a:t>
            </a:r>
          </a:p>
        </p:txBody>
      </p:sp>
      <p:sp>
        <p:nvSpPr>
          <p:cNvPr id="106" name="TextBox 105"/>
          <p:cNvSpPr txBox="1"/>
          <p:nvPr/>
        </p:nvSpPr>
        <p:spPr>
          <a:xfrm>
            <a:off x="8615070" y="2610914"/>
            <a:ext cx="425116"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dirty="0" err="1">
                <a:solidFill>
                  <a:prstClr val="black"/>
                </a:solidFill>
                <a:latin typeface="Times New Roman"/>
                <a:cs typeface="Times New Roman"/>
              </a:rPr>
              <a:t>eos</a:t>
            </a:r>
            <a:endParaRPr lang="en-US" sz="1400" dirty="0">
              <a:solidFill>
                <a:prstClr val="black"/>
              </a:solidFill>
              <a:latin typeface="Times New Roman"/>
              <a:cs typeface="Times New Roman"/>
            </a:endParaRPr>
          </a:p>
        </p:txBody>
      </p:sp>
      <p:sp>
        <p:nvSpPr>
          <p:cNvPr id="107" name="Oval 106"/>
          <p:cNvSpPr/>
          <p:nvPr/>
        </p:nvSpPr>
        <p:spPr>
          <a:xfrm>
            <a:off x="5832084" y="3620928"/>
            <a:ext cx="275396" cy="264338"/>
          </a:xfrm>
          <a:prstGeom prst="ellipse">
            <a:avLst/>
          </a:prstGeom>
          <a:solidFill>
            <a:srgbClr val="8EB4E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sp>
        <p:nvSpPr>
          <p:cNvPr id="108" name="Oval 107"/>
          <p:cNvSpPr/>
          <p:nvPr/>
        </p:nvSpPr>
        <p:spPr>
          <a:xfrm>
            <a:off x="6656223" y="3624702"/>
            <a:ext cx="275396" cy="264338"/>
          </a:xfrm>
          <a:prstGeom prst="ellipse">
            <a:avLst/>
          </a:prstGeom>
          <a:solidFill>
            <a:srgbClr val="8EB4E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sp>
        <p:nvSpPr>
          <p:cNvPr id="110" name="Oval 109"/>
          <p:cNvSpPr/>
          <p:nvPr/>
        </p:nvSpPr>
        <p:spPr>
          <a:xfrm>
            <a:off x="8651280" y="3628284"/>
            <a:ext cx="275396" cy="264338"/>
          </a:xfrm>
          <a:prstGeom prst="ellipse">
            <a:avLst/>
          </a:prstGeom>
          <a:solidFill>
            <a:srgbClr val="8EB4E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cxnSp>
        <p:nvCxnSpPr>
          <p:cNvPr id="111" name="Straight Arrow Connector 110"/>
          <p:cNvCxnSpPr>
            <a:stCxn id="107" idx="6"/>
            <a:endCxn id="108" idx="2"/>
          </p:cNvCxnSpPr>
          <p:nvPr/>
        </p:nvCxnSpPr>
        <p:spPr>
          <a:xfrm>
            <a:off x="6107481" y="3753097"/>
            <a:ext cx="548743" cy="3775"/>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stCxn id="108" idx="6"/>
            <a:endCxn id="109" idx="2"/>
          </p:cNvCxnSpPr>
          <p:nvPr/>
        </p:nvCxnSpPr>
        <p:spPr>
          <a:xfrm>
            <a:off x="6931619" y="3756871"/>
            <a:ext cx="543706" cy="3582"/>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5807876" y="2612037"/>
            <a:ext cx="415498"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dirty="0" err="1">
                <a:solidFill>
                  <a:prstClr val="black"/>
                </a:solidFill>
                <a:latin typeface="Times New Roman"/>
                <a:cs typeface="Times New Roman"/>
              </a:rPr>
              <a:t>sos</a:t>
            </a:r>
            <a:endParaRPr lang="en-US" sz="1400" baseline="-25000" dirty="0">
              <a:solidFill>
                <a:prstClr val="black"/>
              </a:solidFill>
              <a:latin typeface="Times New Roman"/>
              <a:cs typeface="Times New Roman"/>
            </a:endParaRPr>
          </a:p>
        </p:txBody>
      </p:sp>
      <p:sp>
        <p:nvSpPr>
          <p:cNvPr id="114" name="TextBox 113"/>
          <p:cNvSpPr txBox="1"/>
          <p:nvPr/>
        </p:nvSpPr>
        <p:spPr>
          <a:xfrm>
            <a:off x="6659878" y="2619201"/>
            <a:ext cx="324128"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y</a:t>
            </a:r>
            <a:r>
              <a:rPr lang="en-US" sz="1400" baseline="-25000" dirty="0">
                <a:solidFill>
                  <a:prstClr val="black"/>
                </a:solidFill>
                <a:latin typeface="Times New Roman"/>
                <a:cs typeface="Times New Roman"/>
              </a:rPr>
              <a:t>1</a:t>
            </a:r>
          </a:p>
        </p:txBody>
      </p:sp>
      <p:sp>
        <p:nvSpPr>
          <p:cNvPr id="115" name="TextBox 114"/>
          <p:cNvSpPr txBox="1"/>
          <p:nvPr/>
        </p:nvSpPr>
        <p:spPr>
          <a:xfrm>
            <a:off x="7479702" y="2611574"/>
            <a:ext cx="324128"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y</a:t>
            </a:r>
            <a:r>
              <a:rPr lang="en-US" sz="1400" baseline="-25000" dirty="0">
                <a:solidFill>
                  <a:prstClr val="black"/>
                </a:solidFill>
                <a:latin typeface="Times New Roman"/>
                <a:cs typeface="Times New Roman"/>
              </a:rPr>
              <a:t>2</a:t>
            </a:r>
          </a:p>
        </p:txBody>
      </p:sp>
      <p:cxnSp>
        <p:nvCxnSpPr>
          <p:cNvPr id="116" name="Straight Arrow Connector 115"/>
          <p:cNvCxnSpPr>
            <a:stCxn id="108" idx="0"/>
            <a:endCxn id="114" idx="2"/>
          </p:cNvCxnSpPr>
          <p:nvPr/>
        </p:nvCxnSpPr>
        <p:spPr>
          <a:xfrm flipV="1">
            <a:off x="6793922" y="2926978"/>
            <a:ext cx="28021" cy="697725"/>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stCxn id="109" idx="0"/>
            <a:endCxn id="115" idx="2"/>
          </p:cNvCxnSpPr>
          <p:nvPr/>
        </p:nvCxnSpPr>
        <p:spPr>
          <a:xfrm flipV="1">
            <a:off x="7613024" y="2919350"/>
            <a:ext cx="28743" cy="708934"/>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110" idx="0"/>
            <a:endCxn id="106" idx="2"/>
          </p:cNvCxnSpPr>
          <p:nvPr/>
        </p:nvCxnSpPr>
        <p:spPr>
          <a:xfrm flipV="1">
            <a:off x="8788978" y="2918690"/>
            <a:ext cx="38650" cy="709594"/>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9" name="TextBox 118"/>
          <p:cNvSpPr txBox="1"/>
          <p:nvPr/>
        </p:nvSpPr>
        <p:spPr>
          <a:xfrm>
            <a:off x="8246259" y="3135510"/>
            <a:ext cx="450764"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q</a:t>
            </a:r>
            <a:r>
              <a:rPr lang="en-US" sz="1400" i="1" baseline="-25000" dirty="0">
                <a:solidFill>
                  <a:prstClr val="black"/>
                </a:solidFill>
                <a:latin typeface="Times New Roman"/>
                <a:cs typeface="Times New Roman"/>
              </a:rPr>
              <a:t>L</a:t>
            </a:r>
            <a:r>
              <a:rPr lang="en-US" sz="1400" baseline="-25000" dirty="0">
                <a:solidFill>
                  <a:prstClr val="black"/>
                </a:solidFill>
                <a:latin typeface="Times New Roman"/>
                <a:cs typeface="Times New Roman"/>
              </a:rPr>
              <a:t>-1</a:t>
            </a:r>
          </a:p>
        </p:txBody>
      </p:sp>
      <p:sp>
        <p:nvSpPr>
          <p:cNvPr id="120" name="TextBox 119"/>
          <p:cNvSpPr txBox="1"/>
          <p:nvPr/>
        </p:nvSpPr>
        <p:spPr>
          <a:xfrm>
            <a:off x="5827053" y="3580400"/>
            <a:ext cx="324128" cy="307777"/>
          </a:xfrm>
          <a:prstGeom prst="rect">
            <a:avLst/>
          </a:prstGeom>
          <a:noFill/>
          <a:ln>
            <a:noFill/>
          </a:ln>
        </p:spPr>
        <p:txBody>
          <a:bodyPr wrap="none" rtlCol="0">
            <a:spAutoFit/>
          </a:bodyPr>
          <a:lstStyle/>
          <a:p>
            <a:r>
              <a:rPr lang="en-US" sz="1400" b="1" dirty="0">
                <a:solidFill>
                  <a:prstClr val="black"/>
                </a:solidFill>
                <a:latin typeface="Times New Roman"/>
                <a:cs typeface="Times New Roman"/>
              </a:rPr>
              <a:t>r</a:t>
            </a:r>
            <a:r>
              <a:rPr lang="en-US" sz="1400" baseline="-25000" dirty="0">
                <a:solidFill>
                  <a:prstClr val="black"/>
                </a:solidFill>
                <a:latin typeface="Times New Roman"/>
                <a:cs typeface="Times New Roman"/>
              </a:rPr>
              <a:t>0</a:t>
            </a:r>
          </a:p>
        </p:txBody>
      </p:sp>
      <p:sp>
        <p:nvSpPr>
          <p:cNvPr id="121" name="TextBox 120"/>
          <p:cNvSpPr txBox="1"/>
          <p:nvPr/>
        </p:nvSpPr>
        <p:spPr>
          <a:xfrm>
            <a:off x="6659455" y="3588027"/>
            <a:ext cx="324128" cy="307777"/>
          </a:xfrm>
          <a:prstGeom prst="rect">
            <a:avLst/>
          </a:prstGeom>
          <a:noFill/>
          <a:ln>
            <a:noFill/>
          </a:ln>
        </p:spPr>
        <p:txBody>
          <a:bodyPr wrap="none" rtlCol="0">
            <a:spAutoFit/>
          </a:bodyPr>
          <a:lstStyle/>
          <a:p>
            <a:r>
              <a:rPr lang="en-US" sz="1400" b="1" dirty="0">
                <a:solidFill>
                  <a:prstClr val="black"/>
                </a:solidFill>
                <a:latin typeface="Times New Roman"/>
                <a:cs typeface="Times New Roman"/>
              </a:rPr>
              <a:t>r</a:t>
            </a:r>
            <a:r>
              <a:rPr lang="en-US" sz="1400" baseline="-25000" dirty="0">
                <a:solidFill>
                  <a:prstClr val="black"/>
                </a:solidFill>
                <a:latin typeface="Times New Roman"/>
                <a:cs typeface="Times New Roman"/>
              </a:rPr>
              <a:t>1</a:t>
            </a:r>
          </a:p>
        </p:txBody>
      </p:sp>
      <p:cxnSp>
        <p:nvCxnSpPr>
          <p:cNvPr id="122" name="Curved Connector 121"/>
          <p:cNvCxnSpPr>
            <a:stCxn id="104" idx="2"/>
            <a:endCxn id="108" idx="2"/>
          </p:cNvCxnSpPr>
          <p:nvPr/>
        </p:nvCxnSpPr>
        <p:spPr>
          <a:xfrm rot="16200000" flipH="1">
            <a:off x="6421316" y="3521964"/>
            <a:ext cx="317632" cy="152182"/>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3" name="Curved Connector 122"/>
          <p:cNvCxnSpPr>
            <a:stCxn id="105" idx="2"/>
            <a:endCxn id="109" idx="2"/>
          </p:cNvCxnSpPr>
          <p:nvPr/>
        </p:nvCxnSpPr>
        <p:spPr>
          <a:xfrm rot="16200000" flipH="1">
            <a:off x="7231064" y="3516191"/>
            <a:ext cx="317631" cy="170893"/>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4" name="Curved Connector 123"/>
          <p:cNvCxnSpPr>
            <a:stCxn id="104" idx="0"/>
            <a:endCxn id="114" idx="1"/>
          </p:cNvCxnSpPr>
          <p:nvPr/>
        </p:nvCxnSpPr>
        <p:spPr>
          <a:xfrm rot="5400000" flipH="1" flipV="1">
            <a:off x="6402774" y="2874359"/>
            <a:ext cx="358373" cy="155837"/>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05" idx="0"/>
            <a:endCxn id="115" idx="1"/>
          </p:cNvCxnSpPr>
          <p:nvPr/>
        </p:nvCxnSpPr>
        <p:spPr>
          <a:xfrm rot="5400000" flipH="1" flipV="1">
            <a:off x="7207277" y="2862619"/>
            <a:ext cx="369583" cy="175270"/>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Curved Connector 125"/>
          <p:cNvCxnSpPr>
            <a:stCxn id="113" idx="3"/>
            <a:endCxn id="104" idx="1"/>
          </p:cNvCxnSpPr>
          <p:nvPr/>
        </p:nvCxnSpPr>
        <p:spPr>
          <a:xfrm>
            <a:off x="6223375" y="2765925"/>
            <a:ext cx="108985" cy="519426"/>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1" name="Curved Connector 130"/>
          <p:cNvCxnSpPr>
            <a:stCxn id="119" idx="0"/>
            <a:endCxn id="106" idx="1"/>
          </p:cNvCxnSpPr>
          <p:nvPr/>
        </p:nvCxnSpPr>
        <p:spPr>
          <a:xfrm rot="5400000" flipH="1" flipV="1">
            <a:off x="8358003" y="2878443"/>
            <a:ext cx="370707" cy="143429"/>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Curved Connector 131"/>
          <p:cNvCxnSpPr>
            <a:stCxn id="119" idx="2"/>
            <a:endCxn id="110" idx="2"/>
          </p:cNvCxnSpPr>
          <p:nvPr/>
        </p:nvCxnSpPr>
        <p:spPr>
          <a:xfrm rot="16200000" flipH="1">
            <a:off x="8402878" y="3512050"/>
            <a:ext cx="317167" cy="179639"/>
          </a:xfrm>
          <a:prstGeom prst="curvedConnector2">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a:off x="7725446" y="3767299"/>
            <a:ext cx="318333" cy="0"/>
          </a:xfrm>
          <a:prstGeom prst="straightConnector1">
            <a:avLst/>
          </a:prstGeom>
          <a:ln w="1905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7394025" y="3281663"/>
            <a:ext cx="386812" cy="4045"/>
          </a:xfrm>
          <a:prstGeom prst="straightConnector1">
            <a:avLst/>
          </a:prstGeom>
          <a:ln w="1905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a:off x="8318172" y="3767299"/>
            <a:ext cx="332883"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6" name="TextBox 135"/>
          <p:cNvSpPr txBox="1"/>
          <p:nvPr/>
        </p:nvSpPr>
        <p:spPr>
          <a:xfrm>
            <a:off x="8037399" y="3568256"/>
            <a:ext cx="308098" cy="307777"/>
          </a:xfrm>
          <a:prstGeom prst="rect">
            <a:avLst/>
          </a:prstGeom>
          <a:noFill/>
        </p:spPr>
        <p:txBody>
          <a:bodyPr wrap="none" rtlCol="0">
            <a:spAutoFit/>
          </a:bodyPr>
          <a:lstStyle/>
          <a:p>
            <a:r>
              <a:rPr lang="en-US" sz="1400" dirty="0">
                <a:solidFill>
                  <a:prstClr val="black"/>
                </a:solidFill>
                <a:latin typeface="Calibri"/>
              </a:rPr>
              <a:t>…</a:t>
            </a:r>
          </a:p>
        </p:txBody>
      </p:sp>
      <p:sp>
        <p:nvSpPr>
          <p:cNvPr id="137" name="TextBox 136"/>
          <p:cNvSpPr txBox="1"/>
          <p:nvPr/>
        </p:nvSpPr>
        <p:spPr>
          <a:xfrm>
            <a:off x="7750888" y="3083905"/>
            <a:ext cx="308098" cy="307777"/>
          </a:xfrm>
          <a:prstGeom prst="rect">
            <a:avLst/>
          </a:prstGeom>
          <a:noFill/>
        </p:spPr>
        <p:txBody>
          <a:bodyPr wrap="none" rtlCol="0">
            <a:spAutoFit/>
          </a:bodyPr>
          <a:lstStyle/>
          <a:p>
            <a:r>
              <a:rPr lang="en-US" sz="1400" dirty="0">
                <a:solidFill>
                  <a:prstClr val="black"/>
                </a:solidFill>
                <a:latin typeface="Calibri"/>
              </a:rPr>
              <a:t>…</a:t>
            </a:r>
          </a:p>
        </p:txBody>
      </p:sp>
      <p:cxnSp>
        <p:nvCxnSpPr>
          <p:cNvPr id="138" name="Curved Connector 137"/>
          <p:cNvCxnSpPr>
            <a:stCxn id="107" idx="6"/>
            <a:endCxn id="104" idx="1"/>
          </p:cNvCxnSpPr>
          <p:nvPr/>
        </p:nvCxnSpPr>
        <p:spPr>
          <a:xfrm flipV="1">
            <a:off x="6107481" y="3285351"/>
            <a:ext cx="224879" cy="467746"/>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9" name="Curved Connector 138"/>
          <p:cNvCxnSpPr>
            <a:stCxn id="108" idx="6"/>
            <a:endCxn id="105" idx="1"/>
          </p:cNvCxnSpPr>
          <p:nvPr/>
        </p:nvCxnSpPr>
        <p:spPr>
          <a:xfrm flipV="1">
            <a:off x="6931620" y="3288935"/>
            <a:ext cx="201131" cy="467937"/>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0" name="TextBox 139"/>
          <p:cNvSpPr txBox="1"/>
          <p:nvPr/>
        </p:nvSpPr>
        <p:spPr>
          <a:xfrm>
            <a:off x="7757267" y="2540733"/>
            <a:ext cx="308098" cy="307777"/>
          </a:xfrm>
          <a:prstGeom prst="rect">
            <a:avLst/>
          </a:prstGeom>
          <a:noFill/>
        </p:spPr>
        <p:txBody>
          <a:bodyPr wrap="none" rtlCol="0">
            <a:spAutoFit/>
          </a:bodyPr>
          <a:lstStyle/>
          <a:p>
            <a:r>
              <a:rPr lang="en-US" sz="1400" dirty="0">
                <a:solidFill>
                  <a:prstClr val="black"/>
                </a:solidFill>
                <a:latin typeface="Calibri"/>
              </a:rPr>
              <a:t>…</a:t>
            </a:r>
          </a:p>
        </p:txBody>
      </p:sp>
      <p:cxnSp>
        <p:nvCxnSpPr>
          <p:cNvPr id="141" name="Curved Connector 140"/>
          <p:cNvCxnSpPr/>
          <p:nvPr/>
        </p:nvCxnSpPr>
        <p:spPr>
          <a:xfrm>
            <a:off x="8048248" y="2763429"/>
            <a:ext cx="194082" cy="515846"/>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2" name="Curved Connector 141"/>
          <p:cNvCxnSpPr/>
          <p:nvPr/>
        </p:nvCxnSpPr>
        <p:spPr>
          <a:xfrm flipV="1">
            <a:off x="8043779" y="3273965"/>
            <a:ext cx="201131" cy="493335"/>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8667698" y="3599932"/>
            <a:ext cx="332142" cy="307777"/>
          </a:xfrm>
          <a:prstGeom prst="rect">
            <a:avLst/>
          </a:prstGeom>
          <a:noFill/>
          <a:ln>
            <a:noFill/>
          </a:ln>
        </p:spPr>
        <p:txBody>
          <a:bodyPr wrap="none" rtlCol="0">
            <a:spAutoFit/>
          </a:bodyPr>
          <a:lstStyle/>
          <a:p>
            <a:r>
              <a:rPr lang="en-US" sz="1400" b="1" dirty="0" err="1">
                <a:solidFill>
                  <a:prstClr val="black"/>
                </a:solidFill>
                <a:latin typeface="Times New Roman"/>
                <a:cs typeface="Times New Roman"/>
              </a:rPr>
              <a:t>r</a:t>
            </a:r>
            <a:r>
              <a:rPr lang="en-US" sz="1400" i="1" baseline="-25000" dirty="0" err="1">
                <a:solidFill>
                  <a:prstClr val="black"/>
                </a:solidFill>
                <a:latin typeface="Times New Roman"/>
                <a:cs typeface="Times New Roman"/>
              </a:rPr>
              <a:t>L</a:t>
            </a:r>
            <a:endParaRPr lang="en-US" sz="1400" i="1" baseline="-25000" dirty="0">
              <a:solidFill>
                <a:prstClr val="black"/>
              </a:solidFill>
              <a:latin typeface="Times New Roman"/>
              <a:cs typeface="Times New Roman"/>
            </a:endParaRPr>
          </a:p>
        </p:txBody>
      </p:sp>
      <p:cxnSp>
        <p:nvCxnSpPr>
          <p:cNvPr id="144" name="Curved Connector 143"/>
          <p:cNvCxnSpPr>
            <a:stCxn id="78" idx="0"/>
            <a:endCxn id="107" idx="4"/>
          </p:cNvCxnSpPr>
          <p:nvPr/>
        </p:nvCxnSpPr>
        <p:spPr>
          <a:xfrm rot="16200000" flipV="1">
            <a:off x="6558294" y="3296757"/>
            <a:ext cx="326697" cy="1503717"/>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5" name="Curved Connector 144"/>
          <p:cNvCxnSpPr>
            <a:stCxn id="78" idx="0"/>
            <a:endCxn id="108" idx="4"/>
          </p:cNvCxnSpPr>
          <p:nvPr/>
        </p:nvCxnSpPr>
        <p:spPr>
          <a:xfrm rot="16200000" flipV="1">
            <a:off x="6972250" y="3710713"/>
            <a:ext cx="322923" cy="679578"/>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6" name="Curved Connector 145"/>
          <p:cNvCxnSpPr>
            <a:stCxn id="78" idx="0"/>
            <a:endCxn id="109" idx="4"/>
          </p:cNvCxnSpPr>
          <p:nvPr/>
        </p:nvCxnSpPr>
        <p:spPr>
          <a:xfrm rot="5400000" flipH="1" flipV="1">
            <a:off x="7383592" y="3982531"/>
            <a:ext cx="319341" cy="139524"/>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7" name="Curved Connector 146"/>
          <p:cNvCxnSpPr>
            <a:stCxn id="78" idx="0"/>
            <a:endCxn id="110" idx="4"/>
          </p:cNvCxnSpPr>
          <p:nvPr/>
        </p:nvCxnSpPr>
        <p:spPr>
          <a:xfrm rot="5400000" flipH="1" flipV="1">
            <a:off x="7971569" y="3394555"/>
            <a:ext cx="319341" cy="1315479"/>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a:off x="5586240" y="4062713"/>
            <a:ext cx="1050497" cy="523220"/>
          </a:xfrm>
          <a:prstGeom prst="rect">
            <a:avLst/>
          </a:prstGeom>
          <a:noFill/>
        </p:spPr>
        <p:txBody>
          <a:bodyPr wrap="square" rtlCol="0">
            <a:spAutoFit/>
          </a:bodyPr>
          <a:lstStyle/>
          <a:p>
            <a:r>
              <a:rPr lang="en-US" sz="1400" dirty="0">
                <a:solidFill>
                  <a:prstClr val="black"/>
                </a:solidFill>
                <a:latin typeface="Calibri"/>
              </a:rPr>
              <a:t>Attention</a:t>
            </a:r>
            <a:br>
              <a:rPr lang="en-US" sz="1400" dirty="0">
                <a:solidFill>
                  <a:prstClr val="black"/>
                </a:solidFill>
                <a:latin typeface="Calibri"/>
              </a:rPr>
            </a:br>
            <a:r>
              <a:rPr lang="en-US" sz="1400" dirty="0">
                <a:solidFill>
                  <a:prstClr val="black"/>
                </a:solidFill>
                <a:latin typeface="Calibri"/>
              </a:rPr>
              <a:t>Decoder</a:t>
            </a:r>
          </a:p>
        </p:txBody>
      </p:sp>
      <p:sp>
        <p:nvSpPr>
          <p:cNvPr id="52" name="TextBox 51"/>
          <p:cNvSpPr txBox="1"/>
          <p:nvPr/>
        </p:nvSpPr>
        <p:spPr>
          <a:xfrm>
            <a:off x="3728370" y="5602821"/>
            <a:ext cx="343364" cy="307777"/>
          </a:xfrm>
          <a:prstGeom prst="rect">
            <a:avLst/>
          </a:prstGeom>
          <a:solidFill>
            <a:schemeClr val="bg1">
              <a:lumMod val="75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h</a:t>
            </a:r>
            <a:r>
              <a:rPr lang="en-US" sz="1400" baseline="-25000" dirty="0">
                <a:solidFill>
                  <a:prstClr val="black"/>
                </a:solidFill>
                <a:latin typeface="Times New Roman"/>
                <a:cs typeface="Times New Roman"/>
              </a:rPr>
              <a:t>1</a:t>
            </a:r>
          </a:p>
        </p:txBody>
      </p:sp>
      <p:sp>
        <p:nvSpPr>
          <p:cNvPr id="105" name="TextBox 104"/>
          <p:cNvSpPr txBox="1"/>
          <p:nvPr/>
        </p:nvSpPr>
        <p:spPr>
          <a:xfrm>
            <a:off x="7132750" y="3135046"/>
            <a:ext cx="343364" cy="307777"/>
          </a:xfrm>
          <a:prstGeom prst="rect">
            <a:avLst/>
          </a:prstGeom>
          <a:solidFill>
            <a:schemeClr val="tx2">
              <a:lumMod val="40000"/>
              <a:lumOff val="60000"/>
            </a:schemeClr>
          </a:solidFill>
          <a:ln>
            <a:solidFill>
              <a:srgbClr val="000000"/>
            </a:solidFill>
          </a:ln>
        </p:spPr>
        <p:txBody>
          <a:bodyPr wrap="none" rtlCol="0">
            <a:spAutoFit/>
          </a:bodyPr>
          <a:lstStyle/>
          <a:p>
            <a:r>
              <a:rPr lang="en-US" sz="1400" b="1" dirty="0">
                <a:solidFill>
                  <a:prstClr val="black"/>
                </a:solidFill>
                <a:latin typeface="Times New Roman"/>
                <a:cs typeface="Times New Roman"/>
              </a:rPr>
              <a:t>q</a:t>
            </a:r>
            <a:r>
              <a:rPr lang="en-US" sz="1400" baseline="-25000" dirty="0">
                <a:solidFill>
                  <a:prstClr val="black"/>
                </a:solidFill>
                <a:latin typeface="Times New Roman"/>
                <a:cs typeface="Times New Roman"/>
              </a:rPr>
              <a:t>1</a:t>
            </a:r>
          </a:p>
        </p:txBody>
      </p:sp>
      <p:cxnSp>
        <p:nvCxnSpPr>
          <p:cNvPr id="127" name="Curved Connector 126"/>
          <p:cNvCxnSpPr>
            <a:stCxn id="114" idx="3"/>
            <a:endCxn id="105" idx="1"/>
          </p:cNvCxnSpPr>
          <p:nvPr/>
        </p:nvCxnSpPr>
        <p:spPr>
          <a:xfrm>
            <a:off x="6984006" y="2773090"/>
            <a:ext cx="148744" cy="515845"/>
          </a:xfrm>
          <a:prstGeom prst="curvedConnector3">
            <a:avLst>
              <a:gd name="adj1" fmla="val 50000"/>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9" name="Oval 108"/>
          <p:cNvSpPr/>
          <p:nvPr/>
        </p:nvSpPr>
        <p:spPr>
          <a:xfrm>
            <a:off x="7475325" y="3628284"/>
            <a:ext cx="275396" cy="264338"/>
          </a:xfrm>
          <a:prstGeom prst="ellipse">
            <a:avLst/>
          </a:prstGeom>
          <a:solidFill>
            <a:srgbClr val="8EB4E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latin typeface="Calibri"/>
            </a:endParaRPr>
          </a:p>
        </p:txBody>
      </p:sp>
      <p:sp>
        <p:nvSpPr>
          <p:cNvPr id="130" name="TextBox 129"/>
          <p:cNvSpPr txBox="1"/>
          <p:nvPr/>
        </p:nvSpPr>
        <p:spPr>
          <a:xfrm>
            <a:off x="7467489" y="3584956"/>
            <a:ext cx="324128" cy="307777"/>
          </a:xfrm>
          <a:prstGeom prst="rect">
            <a:avLst/>
          </a:prstGeom>
          <a:noFill/>
          <a:ln>
            <a:noFill/>
          </a:ln>
        </p:spPr>
        <p:txBody>
          <a:bodyPr wrap="none" rtlCol="0">
            <a:spAutoFit/>
          </a:bodyPr>
          <a:lstStyle/>
          <a:p>
            <a:r>
              <a:rPr lang="en-US" sz="1400" b="1" dirty="0">
                <a:solidFill>
                  <a:prstClr val="black"/>
                </a:solidFill>
                <a:latin typeface="Times New Roman"/>
                <a:cs typeface="Times New Roman"/>
              </a:rPr>
              <a:t>r</a:t>
            </a:r>
            <a:r>
              <a:rPr lang="en-US" sz="1400" baseline="-25000" dirty="0">
                <a:solidFill>
                  <a:prstClr val="black"/>
                </a:solidFill>
                <a:latin typeface="Times New Roman"/>
                <a:cs typeface="Times New Roman"/>
              </a:rPr>
              <a:t>2</a:t>
            </a:r>
          </a:p>
        </p:txBody>
      </p:sp>
      <p:grpSp>
        <p:nvGrpSpPr>
          <p:cNvPr id="154" name="Group 153"/>
          <p:cNvGrpSpPr/>
          <p:nvPr/>
        </p:nvGrpSpPr>
        <p:grpSpPr>
          <a:xfrm>
            <a:off x="3658897" y="1905000"/>
            <a:ext cx="5034362" cy="984784"/>
            <a:chOff x="2105517" y="1600200"/>
            <a:chExt cx="5034362" cy="984784"/>
          </a:xfrm>
        </p:grpSpPr>
        <p:sp>
          <p:nvSpPr>
            <p:cNvPr id="128" name="TextBox 127"/>
            <p:cNvSpPr txBox="1"/>
            <p:nvPr/>
          </p:nvSpPr>
          <p:spPr>
            <a:xfrm>
              <a:off x="5104933" y="1637396"/>
              <a:ext cx="324128" cy="307777"/>
            </a:xfrm>
            <a:prstGeom prst="rect">
              <a:avLst/>
            </a:prstGeom>
            <a:solidFill>
              <a:schemeClr val="accent4">
                <a:lumMod val="40000"/>
                <a:lumOff val="60000"/>
              </a:schemeClr>
            </a:solidFill>
            <a:ln>
              <a:solidFill>
                <a:srgbClr val="000000"/>
              </a:solidFill>
            </a:ln>
          </p:spPr>
          <p:txBody>
            <a:bodyPr wrap="none" rtlCol="0">
              <a:spAutoFit/>
            </a:bodyPr>
            <a:lstStyle/>
            <a:p>
              <a:r>
                <a:rPr lang="en-US" sz="1400" i="1" dirty="0">
                  <a:solidFill>
                    <a:prstClr val="black"/>
                  </a:solidFill>
                  <a:latin typeface="Times New Roman"/>
                  <a:cs typeface="Times New Roman"/>
                </a:rPr>
                <a:t>y</a:t>
              </a:r>
              <a:r>
                <a:rPr lang="en-US" sz="1400" baseline="-25000" dirty="0">
                  <a:solidFill>
                    <a:prstClr val="black"/>
                  </a:solidFill>
                  <a:latin typeface="Times New Roman"/>
                  <a:cs typeface="Times New Roman"/>
                </a:rPr>
                <a:t>1</a:t>
              </a:r>
            </a:p>
          </p:txBody>
        </p:sp>
        <p:sp>
          <p:nvSpPr>
            <p:cNvPr id="129" name="TextBox 128"/>
            <p:cNvSpPr txBox="1"/>
            <p:nvPr/>
          </p:nvSpPr>
          <p:spPr>
            <a:xfrm>
              <a:off x="5924382" y="1635416"/>
              <a:ext cx="324128" cy="307777"/>
            </a:xfrm>
            <a:prstGeom prst="rect">
              <a:avLst/>
            </a:prstGeom>
            <a:solidFill>
              <a:srgbClr val="CCC1DA"/>
            </a:solidFill>
            <a:ln>
              <a:solidFill>
                <a:srgbClr val="000000"/>
              </a:solidFill>
            </a:ln>
          </p:spPr>
          <p:txBody>
            <a:bodyPr wrap="none" rtlCol="0">
              <a:spAutoFit/>
            </a:bodyPr>
            <a:lstStyle/>
            <a:p>
              <a:r>
                <a:rPr lang="en-US" sz="1400" i="1" dirty="0">
                  <a:solidFill>
                    <a:prstClr val="black"/>
                  </a:solidFill>
                  <a:latin typeface="Times New Roman"/>
                  <a:cs typeface="Times New Roman"/>
                </a:rPr>
                <a:t>y</a:t>
              </a:r>
              <a:r>
                <a:rPr lang="en-US" sz="1400" baseline="-25000" dirty="0">
                  <a:solidFill>
                    <a:prstClr val="black"/>
                  </a:solidFill>
                  <a:latin typeface="Times New Roman"/>
                  <a:cs typeface="Times New Roman"/>
                </a:rPr>
                <a:t>2</a:t>
              </a:r>
            </a:p>
          </p:txBody>
        </p:sp>
        <p:cxnSp>
          <p:nvCxnSpPr>
            <p:cNvPr id="148" name="Elbow Connector 147"/>
            <p:cNvCxnSpPr>
              <a:stCxn id="92" idx="0"/>
              <a:endCxn id="128" idx="2"/>
            </p:cNvCxnSpPr>
            <p:nvPr/>
          </p:nvCxnSpPr>
          <p:spPr>
            <a:xfrm rot="5400000" flipH="1" flipV="1">
              <a:off x="3366352" y="684339"/>
              <a:ext cx="639810" cy="3161479"/>
            </a:xfrm>
            <a:prstGeom prst="bentConnector3">
              <a:avLst>
                <a:gd name="adj1" fmla="val 50000"/>
              </a:avLst>
            </a:prstGeom>
            <a:ln w="19050" cmpd="sng">
              <a:solidFill>
                <a:srgbClr val="C0504D"/>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9" name="Elbow Connector 148"/>
            <p:cNvCxnSpPr>
              <a:stCxn id="93" idx="0"/>
              <a:endCxn id="129" idx="2"/>
            </p:cNvCxnSpPr>
            <p:nvPr/>
          </p:nvCxnSpPr>
          <p:spPr>
            <a:xfrm rot="5400000" flipH="1" flipV="1">
              <a:off x="4168210" y="653937"/>
              <a:ext cx="628979" cy="3207493"/>
            </a:xfrm>
            <a:prstGeom prst="bentConnector3">
              <a:avLst>
                <a:gd name="adj1" fmla="val 50000"/>
              </a:avLst>
            </a:prstGeom>
            <a:ln w="19050" cmpd="sng">
              <a:solidFill>
                <a:srgbClr val="C0504D"/>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6831781" y="1600200"/>
              <a:ext cx="308098" cy="307777"/>
            </a:xfrm>
            <a:prstGeom prst="rect">
              <a:avLst/>
            </a:prstGeom>
            <a:noFill/>
          </p:spPr>
          <p:txBody>
            <a:bodyPr wrap="none" rtlCol="0">
              <a:spAutoFit/>
            </a:bodyPr>
            <a:lstStyle/>
            <a:p>
              <a:r>
                <a:rPr lang="en-US" sz="1400" dirty="0">
                  <a:solidFill>
                    <a:prstClr val="black"/>
                  </a:solidFill>
                  <a:latin typeface="Calibri"/>
                </a:rPr>
                <a:t>…</a:t>
              </a:r>
            </a:p>
          </p:txBody>
        </p:sp>
        <p:cxnSp>
          <p:nvCxnSpPr>
            <p:cNvPr id="151" name="Curved Connector 150"/>
            <p:cNvCxnSpPr>
              <a:stCxn id="114" idx="0"/>
              <a:endCxn id="128" idx="3"/>
            </p:cNvCxnSpPr>
            <p:nvPr/>
          </p:nvCxnSpPr>
          <p:spPr>
            <a:xfrm rot="5400000" flipH="1" flipV="1">
              <a:off x="5087254" y="1972594"/>
              <a:ext cx="523115" cy="160499"/>
            </a:xfrm>
            <a:prstGeom prst="curvedConnector4">
              <a:avLst>
                <a:gd name="adj1" fmla="val 35291"/>
                <a:gd name="adj2" fmla="val 242431"/>
              </a:avLst>
            </a:prstGeom>
            <a:ln w="19050" cmpd="sng">
              <a:solidFill>
                <a:srgbClr val="4F81BD"/>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2" name="Curved Connector 151"/>
            <p:cNvCxnSpPr>
              <a:stCxn id="115" idx="0"/>
              <a:endCxn id="129" idx="3"/>
            </p:cNvCxnSpPr>
            <p:nvPr/>
          </p:nvCxnSpPr>
          <p:spPr>
            <a:xfrm rot="5400000" flipH="1" flipV="1">
              <a:off x="5909714" y="1967977"/>
              <a:ext cx="517468" cy="160124"/>
            </a:xfrm>
            <a:prstGeom prst="curvedConnector4">
              <a:avLst>
                <a:gd name="adj1" fmla="val 35131"/>
                <a:gd name="adj2" fmla="val 242764"/>
              </a:avLst>
            </a:prstGeom>
            <a:ln w="1905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2057400" y="1367136"/>
            <a:ext cx="7415556" cy="461665"/>
          </a:xfrm>
          <a:prstGeom prst="rect">
            <a:avLst/>
          </a:prstGeom>
          <a:noFill/>
        </p:spPr>
        <p:txBody>
          <a:bodyPr wrap="none" rtlCol="0">
            <a:spAutoFit/>
          </a:bodyPr>
          <a:lstStyle/>
          <a:p>
            <a:r>
              <a:rPr lang="en-US" altLang="ja-JP" sz="2400" dirty="0">
                <a:solidFill>
                  <a:prstClr val="black"/>
                </a:solidFill>
                <a:latin typeface="Calibri"/>
                <a:ea typeface="ＭＳ Ｐゴシック" panose="020B0600070205080204" pitchFamily="34" charset="-128"/>
              </a:rPr>
              <a:t>Use</a:t>
            </a:r>
            <a:r>
              <a:rPr lang="ja-JP" altLang="en-US" sz="2400" dirty="0">
                <a:solidFill>
                  <a:prstClr val="black"/>
                </a:solidFill>
                <a:latin typeface="Calibri"/>
                <a:ea typeface="ＭＳ Ｐゴシック" panose="020B0600070205080204" pitchFamily="34" charset="-128"/>
              </a:rPr>
              <a:t> </a:t>
            </a:r>
            <a:r>
              <a:rPr lang="en-US" altLang="ja-JP" sz="2400" dirty="0">
                <a:solidFill>
                  <a:prstClr val="black"/>
                </a:solidFill>
                <a:latin typeface="Calibri"/>
                <a:ea typeface="ＭＳ Ｐゴシック" panose="020B0600070205080204" pitchFamily="34" charset="-128"/>
              </a:rPr>
              <a:t>CTC</a:t>
            </a:r>
            <a:r>
              <a:rPr lang="ja-JP" altLang="en-US" sz="2400" dirty="0">
                <a:solidFill>
                  <a:prstClr val="black"/>
                </a:solidFill>
                <a:latin typeface="Calibri"/>
                <a:ea typeface="ＭＳ Ｐゴシック" panose="020B0600070205080204" pitchFamily="34" charset="-128"/>
              </a:rPr>
              <a:t> </a:t>
            </a:r>
            <a:r>
              <a:rPr lang="en-US" altLang="ja-JP" sz="2400" dirty="0">
                <a:solidFill>
                  <a:prstClr val="black"/>
                </a:solidFill>
                <a:latin typeface="Calibri"/>
                <a:ea typeface="ＭＳ Ｐゴシック" panose="020B0600070205080204" pitchFamily="34" charset="-128"/>
              </a:rPr>
              <a:t>for</a:t>
            </a:r>
            <a:r>
              <a:rPr lang="ja-JP" altLang="en-US" sz="2400" dirty="0">
                <a:solidFill>
                  <a:prstClr val="black"/>
                </a:solidFill>
                <a:latin typeface="Calibri"/>
                <a:ea typeface="ＭＳ Ｐゴシック" panose="020B0600070205080204" pitchFamily="34" charset="-128"/>
              </a:rPr>
              <a:t> </a:t>
            </a:r>
            <a:r>
              <a:rPr lang="en-US" altLang="ja-JP" sz="2400" dirty="0">
                <a:solidFill>
                  <a:prstClr val="black"/>
                </a:solidFill>
                <a:latin typeface="Calibri"/>
                <a:ea typeface="ＭＳ Ｐゴシック" panose="020B0600070205080204" pitchFamily="34" charset="-128"/>
              </a:rPr>
              <a:t>decoding together with the attention decoder</a:t>
            </a:r>
            <a:endParaRPr lang="en-US" sz="2400" dirty="0">
              <a:solidFill>
                <a:prstClr val="black"/>
              </a:solidFill>
              <a:latin typeface="Calibri"/>
            </a:endParaRPr>
          </a:p>
        </p:txBody>
      </p:sp>
    </p:spTree>
    <p:extLst>
      <p:ext uri="{BB962C8B-B14F-4D97-AF65-F5344CB8AC3E}">
        <p14:creationId xmlns:p14="http://schemas.microsoft.com/office/powerpoint/2010/main" val="4770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Joint</a:t>
            </a:r>
            <a:r>
              <a:rPr lang="ja-JP" altLang="en-US" dirty="0"/>
              <a:t> </a:t>
            </a:r>
            <a:r>
              <a:rPr lang="en-US" altLang="ja-JP" dirty="0"/>
              <a:t>CTC/attention</a:t>
            </a:r>
            <a:r>
              <a:rPr lang="ja-JP" altLang="en-US" dirty="0"/>
              <a:t> </a:t>
            </a:r>
            <a:r>
              <a:rPr lang="en-US" altLang="ja-JP" dirty="0"/>
              <a:t>decoding</a:t>
            </a:r>
            <a:endParaRPr lang="en-US" dirty="0"/>
          </a:p>
        </p:txBody>
      </p:sp>
      <p:sp>
        <p:nvSpPr>
          <p:cNvPr id="7" name="Content Placeholder 2"/>
          <p:cNvSpPr>
            <a:spLocks noGrp="1"/>
          </p:cNvSpPr>
          <p:nvPr>
            <p:ph idx="1"/>
          </p:nvPr>
        </p:nvSpPr>
        <p:spPr>
          <a:xfrm>
            <a:off x="1752600" y="1371600"/>
            <a:ext cx="8675688" cy="5082878"/>
          </a:xfrm>
        </p:spPr>
        <p:txBody>
          <a:bodyPr>
            <a:normAutofit fontScale="92500" lnSpcReduction="20000"/>
          </a:bodyPr>
          <a:lstStyle/>
          <a:p>
            <a:r>
              <a:rPr lang="en-US" altLang="ja-JP" dirty="0">
                <a:solidFill>
                  <a:srgbClr val="800000"/>
                </a:solidFill>
              </a:rPr>
              <a:t>Decoding objective is changed to the CTC/attention probability</a:t>
            </a:r>
          </a:p>
          <a:p>
            <a:endParaRPr lang="en-US" altLang="ja-JP" dirty="0">
              <a:solidFill>
                <a:srgbClr val="800000"/>
              </a:solidFill>
            </a:endParaRPr>
          </a:p>
          <a:p>
            <a:endParaRPr lang="en-US" altLang="ja-JP" dirty="0">
              <a:solidFill>
                <a:srgbClr val="800000"/>
              </a:solidFill>
            </a:endParaRPr>
          </a:p>
          <a:p>
            <a:endParaRPr lang="en-US" altLang="ja-JP" dirty="0">
              <a:solidFill>
                <a:srgbClr val="800000"/>
              </a:solidFill>
            </a:endParaRPr>
          </a:p>
          <a:p>
            <a:endParaRPr lang="en-US" altLang="ja-JP" dirty="0">
              <a:solidFill>
                <a:srgbClr val="800000"/>
              </a:solidFill>
            </a:endParaRPr>
          </a:p>
          <a:p>
            <a:endParaRPr lang="en-US" altLang="ja-JP" dirty="0">
              <a:solidFill>
                <a:srgbClr val="800000"/>
              </a:solidFill>
            </a:endParaRPr>
          </a:p>
          <a:p>
            <a:endParaRPr lang="en-US" altLang="ja-JP" dirty="0">
              <a:solidFill>
                <a:srgbClr val="800000"/>
              </a:solidFill>
            </a:endParaRPr>
          </a:p>
          <a:p>
            <a:endParaRPr lang="en-US" altLang="ja-JP" dirty="0">
              <a:solidFill>
                <a:srgbClr val="800000"/>
              </a:solidFill>
            </a:endParaRPr>
          </a:p>
          <a:p>
            <a:r>
              <a:rPr lang="en-US" altLang="ja-JP" dirty="0">
                <a:solidFill>
                  <a:srgbClr val="800000"/>
                </a:solidFill>
              </a:rPr>
              <a:t>CTC helps select better hypotheses in the decoding phase</a:t>
            </a:r>
            <a:endParaRPr lang="en-US" dirty="0">
              <a:solidFill>
                <a:srgbClr val="800000"/>
              </a:solidFill>
            </a:endParaRPr>
          </a:p>
        </p:txBody>
      </p:sp>
      <p:pic>
        <p:nvPicPr>
          <p:cNvPr id="219" name="Picture 218"/>
          <p:cNvPicPr>
            <a:picLocks noChangeAspect="1"/>
          </p:cNvPicPr>
          <p:nvPr/>
        </p:nvPicPr>
        <p:blipFill>
          <a:blip r:embed="rId3"/>
          <a:stretch>
            <a:fillRect/>
          </a:stretch>
        </p:blipFill>
        <p:spPr>
          <a:xfrm>
            <a:off x="2404469" y="3886201"/>
            <a:ext cx="7696200" cy="541351"/>
          </a:xfrm>
          <a:prstGeom prst="rect">
            <a:avLst/>
          </a:prstGeom>
        </p:spPr>
      </p:pic>
      <p:sp>
        <p:nvSpPr>
          <p:cNvPr id="3" name="TextBox 2"/>
          <p:cNvSpPr txBox="1"/>
          <p:nvPr/>
        </p:nvSpPr>
        <p:spPr>
          <a:xfrm>
            <a:off x="8881469" y="4507468"/>
            <a:ext cx="1452898" cy="369332"/>
          </a:xfrm>
          <a:prstGeom prst="rect">
            <a:avLst/>
          </a:prstGeom>
          <a:noFill/>
        </p:spPr>
        <p:txBody>
          <a:bodyPr wrap="none" rtlCol="0">
            <a:spAutoFit/>
          </a:bodyPr>
          <a:lstStyle/>
          <a:p>
            <a:r>
              <a:rPr lang="en-US" altLang="ja-JP" dirty="0" err="1">
                <a:solidFill>
                  <a:prstClr val="black"/>
                </a:solidFill>
                <a:latin typeface="Calibri"/>
                <a:ea typeface="ＭＳ Ｐゴシック" panose="020B0600070205080204" pitchFamily="34" charset="-128"/>
              </a:rPr>
              <a:t>λ</a:t>
            </a:r>
            <a:r>
              <a:rPr lang="en-US" altLang="ja-JP" dirty="0">
                <a:solidFill>
                  <a:prstClr val="black"/>
                </a:solidFill>
                <a:latin typeface="Calibri"/>
                <a:ea typeface="ＭＳ Ｐゴシック" panose="020B0600070205080204" pitchFamily="34" charset="-128"/>
              </a:rPr>
              <a:t>: CTC weight</a:t>
            </a:r>
            <a:endParaRPr lang="en-US" dirty="0">
              <a:solidFill>
                <a:prstClr val="black"/>
              </a:solidFill>
              <a:latin typeface="Calibri"/>
            </a:endParaRPr>
          </a:p>
        </p:txBody>
      </p:sp>
      <p:pic>
        <p:nvPicPr>
          <p:cNvPr id="6" name="Picture 5"/>
          <p:cNvPicPr>
            <a:picLocks noChangeAspect="1"/>
          </p:cNvPicPr>
          <p:nvPr/>
        </p:nvPicPr>
        <p:blipFill>
          <a:blip r:embed="rId4"/>
          <a:stretch>
            <a:fillRect/>
          </a:stretch>
        </p:blipFill>
        <p:spPr>
          <a:xfrm>
            <a:off x="2404469" y="2590801"/>
            <a:ext cx="3962400" cy="564713"/>
          </a:xfrm>
          <a:prstGeom prst="rect">
            <a:avLst/>
          </a:prstGeom>
        </p:spPr>
      </p:pic>
      <p:sp>
        <p:nvSpPr>
          <p:cNvPr id="8" name="Down Arrow 7"/>
          <p:cNvSpPr/>
          <p:nvPr/>
        </p:nvSpPr>
        <p:spPr>
          <a:xfrm>
            <a:off x="4157069" y="3352800"/>
            <a:ext cx="609600" cy="304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5223869" y="3886200"/>
            <a:ext cx="1447800" cy="457200"/>
          </a:xfrm>
          <a:prstGeom prst="rect">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8763001" y="2895600"/>
            <a:ext cx="1528303" cy="369332"/>
          </a:xfrm>
          <a:prstGeom prst="rect">
            <a:avLst/>
          </a:prstGeom>
          <a:noFill/>
        </p:spPr>
        <p:txBody>
          <a:bodyPr wrap="none" rtlCol="0">
            <a:spAutoFit/>
          </a:bodyPr>
          <a:lstStyle/>
          <a:p>
            <a:r>
              <a:rPr lang="en-US" dirty="0">
                <a:solidFill>
                  <a:prstClr val="black"/>
                </a:solidFill>
                <a:latin typeface="Lucida Calligraphy"/>
                <a:cs typeface="Lucida Calligraphy"/>
              </a:rPr>
              <a:t>V</a:t>
            </a:r>
            <a:r>
              <a:rPr lang="en-US" dirty="0">
                <a:solidFill>
                  <a:prstClr val="black"/>
                </a:solidFill>
                <a:latin typeface="Calibri"/>
              </a:rPr>
              <a:t>: vocabulary</a:t>
            </a:r>
          </a:p>
        </p:txBody>
      </p:sp>
    </p:spTree>
    <p:extLst>
      <p:ext uri="{BB962C8B-B14F-4D97-AF65-F5344CB8AC3E}">
        <p14:creationId xmlns:p14="http://schemas.microsoft.com/office/powerpoint/2010/main" val="3498807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err="1"/>
              <a:t>Jelinek</a:t>
            </a:r>
            <a:r>
              <a:rPr lang="en-US" dirty="0"/>
              <a:t> methodology (1970s-)</a:t>
            </a:r>
          </a:p>
        </p:txBody>
      </p:sp>
    </p:spTree>
    <p:extLst>
      <p:ext uri="{BB962C8B-B14F-4D97-AF65-F5344CB8AC3E}">
        <p14:creationId xmlns:p14="http://schemas.microsoft.com/office/powerpoint/2010/main" val="3956205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Language model integration</a:t>
            </a:r>
            <a:br>
              <a:rPr lang="en-US" dirty="0"/>
            </a:br>
            <a:r>
              <a:rPr lang="en-US" dirty="0"/>
              <a:t>(shallow fusion)</a:t>
            </a:r>
          </a:p>
        </p:txBody>
      </p:sp>
      <p:sp>
        <p:nvSpPr>
          <p:cNvPr id="3" name="Content Placeholder 2"/>
          <p:cNvSpPr>
            <a:spLocks noGrp="1"/>
          </p:cNvSpPr>
          <p:nvPr>
            <p:ph idx="1"/>
          </p:nvPr>
        </p:nvSpPr>
        <p:spPr>
          <a:xfrm>
            <a:off x="1752600" y="1295400"/>
            <a:ext cx="8675688" cy="5170092"/>
          </a:xfrm>
        </p:spPr>
        <p:txBody>
          <a:bodyPr/>
          <a:lstStyle/>
          <a:p>
            <a:pPr marL="457200" indent="-457200">
              <a:buFont typeface="Arial" charset="0"/>
              <a:buAutoNum type="arabicParenBoth"/>
            </a:pPr>
            <a:r>
              <a:rPr lang="en-US" dirty="0"/>
              <a:t>Connectionist Temporal Classification (CTC)</a:t>
            </a:r>
          </a:p>
          <a:p>
            <a:pPr marL="457200" indent="-457200">
              <a:buAutoNum type="arabicParenBoth"/>
            </a:pPr>
            <a:r>
              <a:rPr lang="en-US" altLang="ja-JP" dirty="0">
                <a:solidFill>
                  <a:srgbClr val="FF0000"/>
                </a:solidFill>
              </a:rPr>
              <a:t>Recurrent Neural Network Language Model (RNN-LM)</a:t>
            </a:r>
            <a:endParaRPr lang="en-US" dirty="0"/>
          </a:p>
        </p:txBody>
      </p:sp>
      <p:sp>
        <p:nvSpPr>
          <p:cNvPr id="46" name="Rectangle 45"/>
          <p:cNvSpPr/>
          <p:nvPr/>
        </p:nvSpPr>
        <p:spPr>
          <a:xfrm>
            <a:off x="5254038" y="3381620"/>
            <a:ext cx="5337763" cy="649364"/>
          </a:xfrm>
          <a:prstGeom prst="rect">
            <a:avLst/>
          </a:prstGeom>
          <a:solidFill>
            <a:schemeClr val="bg1">
              <a:lumMod val="85000"/>
            </a:schemeClr>
          </a:solidFill>
          <a:ln w="3175" cmpd="sng">
            <a:noFill/>
            <a:prstDash val="soli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52" name="Straight Arrow Connector 51"/>
          <p:cNvCxnSpPr>
            <a:stCxn id="83" idx="0"/>
          </p:cNvCxnSpPr>
          <p:nvPr/>
        </p:nvCxnSpPr>
        <p:spPr>
          <a:xfrm flipH="1" flipV="1">
            <a:off x="7789691" y="2869821"/>
            <a:ext cx="3253" cy="675020"/>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84" idx="0"/>
          </p:cNvCxnSpPr>
          <p:nvPr/>
        </p:nvCxnSpPr>
        <p:spPr>
          <a:xfrm flipH="1" flipV="1">
            <a:off x="7789691" y="2869821"/>
            <a:ext cx="1981477" cy="675020"/>
          </a:xfrm>
          <a:prstGeom prst="straightConnector1">
            <a:avLst/>
          </a:prstGeom>
          <a:ln w="6350" cmpd="sng">
            <a:solidFill>
              <a:srgbClr val="C0504D"/>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56" idx="0"/>
          </p:cNvCxnSpPr>
          <p:nvPr/>
        </p:nvCxnSpPr>
        <p:spPr>
          <a:xfrm flipV="1">
            <a:off x="5940564" y="2869821"/>
            <a:ext cx="1849127" cy="675020"/>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5406438" y="3544841"/>
            <a:ext cx="1068251"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CTC</a:t>
            </a:r>
          </a:p>
        </p:txBody>
      </p:sp>
      <p:sp>
        <p:nvSpPr>
          <p:cNvPr id="57" name="TextBox 56"/>
          <p:cNvSpPr txBox="1"/>
          <p:nvPr/>
        </p:nvSpPr>
        <p:spPr>
          <a:xfrm>
            <a:off x="7624421" y="2514600"/>
            <a:ext cx="330539" cy="369332"/>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i="1" dirty="0" err="1">
                <a:latin typeface="Times New Roman"/>
                <a:ea typeface="ＭＳ Ｐ明朝"/>
                <a:cs typeface="Times New Roman"/>
              </a:rPr>
              <a:t>y</a:t>
            </a:r>
            <a:r>
              <a:rPr lang="en-US" i="1" baseline="-25000" dirty="0" err="1">
                <a:latin typeface="Times New Roman"/>
                <a:ea typeface="ＭＳ Ｐ明朝"/>
                <a:cs typeface="Times New Roman"/>
              </a:rPr>
              <a:t>l</a:t>
            </a:r>
            <a:endParaRPr lang="en-US" i="1" baseline="-25000" dirty="0">
              <a:latin typeface="Times New Roman"/>
              <a:ea typeface="ＭＳ Ｐ明朝"/>
              <a:cs typeface="Times New Roman"/>
            </a:endParaRPr>
          </a:p>
        </p:txBody>
      </p:sp>
      <p:cxnSp>
        <p:nvCxnSpPr>
          <p:cNvPr id="59" name="Straight Arrow Connector 58"/>
          <p:cNvCxnSpPr/>
          <p:nvPr/>
        </p:nvCxnSpPr>
        <p:spPr>
          <a:xfrm>
            <a:off x="6911432" y="2872063"/>
            <a:ext cx="556169" cy="695227"/>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8252253" y="2514600"/>
            <a:ext cx="518854" cy="369332"/>
          </a:xfrm>
          <a:prstGeom prst="rect">
            <a:avLst/>
          </a:prstGeom>
          <a:noFill/>
        </p:spPr>
        <p:txBody>
          <a:bodyPr wrap="none" rtlCol="0">
            <a:spAutoFit/>
          </a:bodyPr>
          <a:lstStyle/>
          <a:p>
            <a:r>
              <a:rPr lang="en-US" dirty="0"/>
              <a:t>……</a:t>
            </a:r>
          </a:p>
        </p:txBody>
      </p:sp>
      <p:sp>
        <p:nvSpPr>
          <p:cNvPr id="77" name="TextBox 76"/>
          <p:cNvSpPr txBox="1"/>
          <p:nvPr/>
        </p:nvSpPr>
        <p:spPr>
          <a:xfrm>
            <a:off x="5833764" y="2519083"/>
            <a:ext cx="518854" cy="369332"/>
          </a:xfrm>
          <a:prstGeom prst="rect">
            <a:avLst/>
          </a:prstGeom>
          <a:noFill/>
        </p:spPr>
        <p:txBody>
          <a:bodyPr wrap="none" rtlCol="0">
            <a:spAutoFit/>
          </a:bodyPr>
          <a:lstStyle/>
          <a:p>
            <a:r>
              <a:rPr lang="en-US" dirty="0"/>
              <a:t>……</a:t>
            </a:r>
          </a:p>
        </p:txBody>
      </p:sp>
      <p:sp>
        <p:nvSpPr>
          <p:cNvPr id="80" name="TextBox 79"/>
          <p:cNvSpPr txBox="1"/>
          <p:nvPr/>
        </p:nvSpPr>
        <p:spPr>
          <a:xfrm>
            <a:off x="4187238" y="3366455"/>
            <a:ext cx="979755" cy="646331"/>
          </a:xfrm>
          <a:prstGeom prst="rect">
            <a:avLst/>
          </a:prstGeom>
          <a:noFill/>
        </p:spPr>
        <p:txBody>
          <a:bodyPr wrap="none" rtlCol="0">
            <a:spAutoFit/>
          </a:bodyPr>
          <a:lstStyle/>
          <a:p>
            <a:r>
              <a:rPr lang="en-US" dirty="0"/>
              <a:t>Joint</a:t>
            </a:r>
            <a:br>
              <a:rPr lang="en-US" dirty="0"/>
            </a:br>
            <a:r>
              <a:rPr lang="en-US" dirty="0"/>
              <a:t>Decoder</a:t>
            </a:r>
          </a:p>
        </p:txBody>
      </p:sp>
      <p:sp>
        <p:nvSpPr>
          <p:cNvPr id="81" name="Freeform 80"/>
          <p:cNvSpPr/>
          <p:nvPr/>
        </p:nvSpPr>
        <p:spPr>
          <a:xfrm>
            <a:off x="10221299" y="3408291"/>
            <a:ext cx="317982" cy="300952"/>
          </a:xfrm>
          <a:custGeom>
            <a:avLst/>
            <a:gdLst>
              <a:gd name="connsiteX0" fmla="*/ 45103 w 582242"/>
              <a:gd name="connsiteY0" fmla="*/ 246074 h 449866"/>
              <a:gd name="connsiteX1" fmla="*/ 30992 w 582242"/>
              <a:gd name="connsiteY1" fmla="*/ 76740 h 449866"/>
              <a:gd name="connsiteX2" fmla="*/ 397881 w 582242"/>
              <a:gd name="connsiteY2" fmla="*/ 20296 h 449866"/>
              <a:gd name="connsiteX3" fmla="*/ 581325 w 582242"/>
              <a:gd name="connsiteY3" fmla="*/ 415407 h 449866"/>
              <a:gd name="connsiteX4" fmla="*/ 327325 w 582242"/>
              <a:gd name="connsiteY4" fmla="*/ 429518 h 449866"/>
              <a:gd name="connsiteX0" fmla="*/ 45103 w 568236"/>
              <a:gd name="connsiteY0" fmla="*/ 240133 h 423577"/>
              <a:gd name="connsiteX1" fmla="*/ 30992 w 568236"/>
              <a:gd name="connsiteY1" fmla="*/ 70799 h 423577"/>
              <a:gd name="connsiteX2" fmla="*/ 397881 w 568236"/>
              <a:gd name="connsiteY2" fmla="*/ 14355 h 423577"/>
              <a:gd name="connsiteX3" fmla="*/ 567214 w 568236"/>
              <a:gd name="connsiteY3" fmla="*/ 324800 h 423577"/>
              <a:gd name="connsiteX4" fmla="*/ 327325 w 568236"/>
              <a:gd name="connsiteY4" fmla="*/ 423577 h 423577"/>
              <a:gd name="connsiteX0" fmla="*/ 9474 w 532451"/>
              <a:gd name="connsiteY0" fmla="*/ 243511 h 426955"/>
              <a:gd name="connsiteX1" fmla="*/ 108252 w 532451"/>
              <a:gd name="connsiteY1" fmla="*/ 60066 h 426955"/>
              <a:gd name="connsiteX2" fmla="*/ 362252 w 532451"/>
              <a:gd name="connsiteY2" fmla="*/ 17733 h 426955"/>
              <a:gd name="connsiteX3" fmla="*/ 531585 w 532451"/>
              <a:gd name="connsiteY3" fmla="*/ 328178 h 426955"/>
              <a:gd name="connsiteX4" fmla="*/ 291696 w 532451"/>
              <a:gd name="connsiteY4" fmla="*/ 426955 h 426955"/>
              <a:gd name="connsiteX0" fmla="*/ 19500 w 471921"/>
              <a:gd name="connsiteY0" fmla="*/ 243511 h 426955"/>
              <a:gd name="connsiteX1" fmla="*/ 47722 w 471921"/>
              <a:gd name="connsiteY1" fmla="*/ 60066 h 426955"/>
              <a:gd name="connsiteX2" fmla="*/ 301722 w 471921"/>
              <a:gd name="connsiteY2" fmla="*/ 17733 h 426955"/>
              <a:gd name="connsiteX3" fmla="*/ 471055 w 471921"/>
              <a:gd name="connsiteY3" fmla="*/ 328178 h 426955"/>
              <a:gd name="connsiteX4" fmla="*/ 231166 w 471921"/>
              <a:gd name="connsiteY4" fmla="*/ 426955 h 426955"/>
              <a:gd name="connsiteX0" fmla="*/ 19500 w 457904"/>
              <a:gd name="connsiteY0" fmla="*/ 240442 h 423886"/>
              <a:gd name="connsiteX1" fmla="*/ 47722 w 457904"/>
              <a:gd name="connsiteY1" fmla="*/ 56997 h 423886"/>
              <a:gd name="connsiteX2" fmla="*/ 301722 w 457904"/>
              <a:gd name="connsiteY2" fmla="*/ 14664 h 423886"/>
              <a:gd name="connsiteX3" fmla="*/ 456944 w 457904"/>
              <a:gd name="connsiteY3" fmla="*/ 282776 h 423886"/>
              <a:gd name="connsiteX4" fmla="*/ 231166 w 457904"/>
              <a:gd name="connsiteY4" fmla="*/ 423886 h 423886"/>
              <a:gd name="connsiteX0" fmla="*/ 21398 w 462193"/>
              <a:gd name="connsiteY0" fmla="*/ 209090 h 392534"/>
              <a:gd name="connsiteX1" fmla="*/ 49620 w 462193"/>
              <a:gd name="connsiteY1" fmla="*/ 25645 h 392534"/>
              <a:gd name="connsiteX2" fmla="*/ 345953 w 462193"/>
              <a:gd name="connsiteY2" fmla="*/ 25645 h 392534"/>
              <a:gd name="connsiteX3" fmla="*/ 458842 w 462193"/>
              <a:gd name="connsiteY3" fmla="*/ 251424 h 392534"/>
              <a:gd name="connsiteX4" fmla="*/ 233064 w 462193"/>
              <a:gd name="connsiteY4" fmla="*/ 392534 h 392534"/>
              <a:gd name="connsiteX0" fmla="*/ 21398 w 448639"/>
              <a:gd name="connsiteY0" fmla="*/ 211910 h 395354"/>
              <a:gd name="connsiteX1" fmla="*/ 49620 w 448639"/>
              <a:gd name="connsiteY1" fmla="*/ 28465 h 395354"/>
              <a:gd name="connsiteX2" fmla="*/ 345953 w 448639"/>
              <a:gd name="connsiteY2" fmla="*/ 28465 h 395354"/>
              <a:gd name="connsiteX3" fmla="*/ 444731 w 448639"/>
              <a:gd name="connsiteY3" fmla="*/ 296578 h 395354"/>
              <a:gd name="connsiteX4" fmla="*/ 233064 w 448639"/>
              <a:gd name="connsiteY4" fmla="*/ 395354 h 395354"/>
              <a:gd name="connsiteX0" fmla="*/ 10948 w 437790"/>
              <a:gd name="connsiteY0" fmla="*/ 204517 h 387961"/>
              <a:gd name="connsiteX1" fmla="*/ 90393 w 437790"/>
              <a:gd name="connsiteY1" fmla="*/ 38147 h 387961"/>
              <a:gd name="connsiteX2" fmla="*/ 335503 w 437790"/>
              <a:gd name="connsiteY2" fmla="*/ 21072 h 387961"/>
              <a:gd name="connsiteX3" fmla="*/ 434281 w 437790"/>
              <a:gd name="connsiteY3" fmla="*/ 289185 h 387961"/>
              <a:gd name="connsiteX4" fmla="*/ 222614 w 437790"/>
              <a:gd name="connsiteY4" fmla="*/ 387961 h 387961"/>
              <a:gd name="connsiteX0" fmla="*/ 10383 w 435022"/>
              <a:gd name="connsiteY0" fmla="*/ 183274 h 366718"/>
              <a:gd name="connsiteX1" fmla="*/ 89828 w 435022"/>
              <a:gd name="connsiteY1" fmla="*/ 16904 h 366718"/>
              <a:gd name="connsiteX2" fmla="*/ 300788 w 435022"/>
              <a:gd name="connsiteY2" fmla="*/ 33978 h 366718"/>
              <a:gd name="connsiteX3" fmla="*/ 433716 w 435022"/>
              <a:gd name="connsiteY3" fmla="*/ 267942 h 366718"/>
              <a:gd name="connsiteX4" fmla="*/ 222049 w 435022"/>
              <a:gd name="connsiteY4" fmla="*/ 366718 h 366718"/>
              <a:gd name="connsiteX0" fmla="*/ 10383 w 384759"/>
              <a:gd name="connsiteY0" fmla="*/ 180708 h 364152"/>
              <a:gd name="connsiteX1" fmla="*/ 89828 w 384759"/>
              <a:gd name="connsiteY1" fmla="*/ 14338 h 364152"/>
              <a:gd name="connsiteX2" fmla="*/ 300788 w 384759"/>
              <a:gd name="connsiteY2" fmla="*/ 31412 h 364152"/>
              <a:gd name="connsiteX3" fmla="*/ 382493 w 384759"/>
              <a:gd name="connsiteY3" fmla="*/ 214153 h 364152"/>
              <a:gd name="connsiteX4" fmla="*/ 222049 w 384759"/>
              <a:gd name="connsiteY4" fmla="*/ 364152 h 36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59" h="364152">
                <a:moveTo>
                  <a:pt x="10383" y="180708"/>
                </a:moveTo>
                <a:cubicBezTo>
                  <a:pt x="-26071" y="114856"/>
                  <a:pt x="41427" y="39221"/>
                  <a:pt x="89828" y="14338"/>
                </a:cubicBezTo>
                <a:cubicBezTo>
                  <a:pt x="138229" y="-10545"/>
                  <a:pt x="252011" y="-1890"/>
                  <a:pt x="300788" y="31412"/>
                </a:cubicBezTo>
                <a:cubicBezTo>
                  <a:pt x="349565" y="64714"/>
                  <a:pt x="395616" y="158696"/>
                  <a:pt x="382493" y="214153"/>
                </a:cubicBezTo>
                <a:cubicBezTo>
                  <a:pt x="369370" y="269610"/>
                  <a:pt x="222049" y="364152"/>
                  <a:pt x="222049" y="364152"/>
                </a:cubicBezTo>
              </a:path>
            </a:pathLst>
          </a:custGeom>
          <a:ln w="12700" cmpd="sng">
            <a:solidFill>
              <a:srgbClr val="C0504D"/>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Freeform 81"/>
          <p:cNvSpPr/>
          <p:nvPr/>
        </p:nvSpPr>
        <p:spPr>
          <a:xfrm>
            <a:off x="8683037" y="3407704"/>
            <a:ext cx="317982" cy="300952"/>
          </a:xfrm>
          <a:custGeom>
            <a:avLst/>
            <a:gdLst>
              <a:gd name="connsiteX0" fmla="*/ 45103 w 582242"/>
              <a:gd name="connsiteY0" fmla="*/ 246074 h 449866"/>
              <a:gd name="connsiteX1" fmla="*/ 30992 w 582242"/>
              <a:gd name="connsiteY1" fmla="*/ 76740 h 449866"/>
              <a:gd name="connsiteX2" fmla="*/ 397881 w 582242"/>
              <a:gd name="connsiteY2" fmla="*/ 20296 h 449866"/>
              <a:gd name="connsiteX3" fmla="*/ 581325 w 582242"/>
              <a:gd name="connsiteY3" fmla="*/ 415407 h 449866"/>
              <a:gd name="connsiteX4" fmla="*/ 327325 w 582242"/>
              <a:gd name="connsiteY4" fmla="*/ 429518 h 449866"/>
              <a:gd name="connsiteX0" fmla="*/ 45103 w 568236"/>
              <a:gd name="connsiteY0" fmla="*/ 240133 h 423577"/>
              <a:gd name="connsiteX1" fmla="*/ 30992 w 568236"/>
              <a:gd name="connsiteY1" fmla="*/ 70799 h 423577"/>
              <a:gd name="connsiteX2" fmla="*/ 397881 w 568236"/>
              <a:gd name="connsiteY2" fmla="*/ 14355 h 423577"/>
              <a:gd name="connsiteX3" fmla="*/ 567214 w 568236"/>
              <a:gd name="connsiteY3" fmla="*/ 324800 h 423577"/>
              <a:gd name="connsiteX4" fmla="*/ 327325 w 568236"/>
              <a:gd name="connsiteY4" fmla="*/ 423577 h 423577"/>
              <a:gd name="connsiteX0" fmla="*/ 9474 w 532451"/>
              <a:gd name="connsiteY0" fmla="*/ 243511 h 426955"/>
              <a:gd name="connsiteX1" fmla="*/ 108252 w 532451"/>
              <a:gd name="connsiteY1" fmla="*/ 60066 h 426955"/>
              <a:gd name="connsiteX2" fmla="*/ 362252 w 532451"/>
              <a:gd name="connsiteY2" fmla="*/ 17733 h 426955"/>
              <a:gd name="connsiteX3" fmla="*/ 531585 w 532451"/>
              <a:gd name="connsiteY3" fmla="*/ 328178 h 426955"/>
              <a:gd name="connsiteX4" fmla="*/ 291696 w 532451"/>
              <a:gd name="connsiteY4" fmla="*/ 426955 h 426955"/>
              <a:gd name="connsiteX0" fmla="*/ 19500 w 471921"/>
              <a:gd name="connsiteY0" fmla="*/ 243511 h 426955"/>
              <a:gd name="connsiteX1" fmla="*/ 47722 w 471921"/>
              <a:gd name="connsiteY1" fmla="*/ 60066 h 426955"/>
              <a:gd name="connsiteX2" fmla="*/ 301722 w 471921"/>
              <a:gd name="connsiteY2" fmla="*/ 17733 h 426955"/>
              <a:gd name="connsiteX3" fmla="*/ 471055 w 471921"/>
              <a:gd name="connsiteY3" fmla="*/ 328178 h 426955"/>
              <a:gd name="connsiteX4" fmla="*/ 231166 w 471921"/>
              <a:gd name="connsiteY4" fmla="*/ 426955 h 426955"/>
              <a:gd name="connsiteX0" fmla="*/ 19500 w 457904"/>
              <a:gd name="connsiteY0" fmla="*/ 240442 h 423886"/>
              <a:gd name="connsiteX1" fmla="*/ 47722 w 457904"/>
              <a:gd name="connsiteY1" fmla="*/ 56997 h 423886"/>
              <a:gd name="connsiteX2" fmla="*/ 301722 w 457904"/>
              <a:gd name="connsiteY2" fmla="*/ 14664 h 423886"/>
              <a:gd name="connsiteX3" fmla="*/ 456944 w 457904"/>
              <a:gd name="connsiteY3" fmla="*/ 282776 h 423886"/>
              <a:gd name="connsiteX4" fmla="*/ 231166 w 457904"/>
              <a:gd name="connsiteY4" fmla="*/ 423886 h 423886"/>
              <a:gd name="connsiteX0" fmla="*/ 21398 w 462193"/>
              <a:gd name="connsiteY0" fmla="*/ 209090 h 392534"/>
              <a:gd name="connsiteX1" fmla="*/ 49620 w 462193"/>
              <a:gd name="connsiteY1" fmla="*/ 25645 h 392534"/>
              <a:gd name="connsiteX2" fmla="*/ 345953 w 462193"/>
              <a:gd name="connsiteY2" fmla="*/ 25645 h 392534"/>
              <a:gd name="connsiteX3" fmla="*/ 458842 w 462193"/>
              <a:gd name="connsiteY3" fmla="*/ 251424 h 392534"/>
              <a:gd name="connsiteX4" fmla="*/ 233064 w 462193"/>
              <a:gd name="connsiteY4" fmla="*/ 392534 h 392534"/>
              <a:gd name="connsiteX0" fmla="*/ 21398 w 448639"/>
              <a:gd name="connsiteY0" fmla="*/ 211910 h 395354"/>
              <a:gd name="connsiteX1" fmla="*/ 49620 w 448639"/>
              <a:gd name="connsiteY1" fmla="*/ 28465 h 395354"/>
              <a:gd name="connsiteX2" fmla="*/ 345953 w 448639"/>
              <a:gd name="connsiteY2" fmla="*/ 28465 h 395354"/>
              <a:gd name="connsiteX3" fmla="*/ 444731 w 448639"/>
              <a:gd name="connsiteY3" fmla="*/ 296578 h 395354"/>
              <a:gd name="connsiteX4" fmla="*/ 233064 w 448639"/>
              <a:gd name="connsiteY4" fmla="*/ 395354 h 395354"/>
              <a:gd name="connsiteX0" fmla="*/ 10948 w 437790"/>
              <a:gd name="connsiteY0" fmla="*/ 204517 h 387961"/>
              <a:gd name="connsiteX1" fmla="*/ 90393 w 437790"/>
              <a:gd name="connsiteY1" fmla="*/ 38147 h 387961"/>
              <a:gd name="connsiteX2" fmla="*/ 335503 w 437790"/>
              <a:gd name="connsiteY2" fmla="*/ 21072 h 387961"/>
              <a:gd name="connsiteX3" fmla="*/ 434281 w 437790"/>
              <a:gd name="connsiteY3" fmla="*/ 289185 h 387961"/>
              <a:gd name="connsiteX4" fmla="*/ 222614 w 437790"/>
              <a:gd name="connsiteY4" fmla="*/ 387961 h 387961"/>
              <a:gd name="connsiteX0" fmla="*/ 10383 w 435022"/>
              <a:gd name="connsiteY0" fmla="*/ 183274 h 366718"/>
              <a:gd name="connsiteX1" fmla="*/ 89828 w 435022"/>
              <a:gd name="connsiteY1" fmla="*/ 16904 h 366718"/>
              <a:gd name="connsiteX2" fmla="*/ 300788 w 435022"/>
              <a:gd name="connsiteY2" fmla="*/ 33978 h 366718"/>
              <a:gd name="connsiteX3" fmla="*/ 433716 w 435022"/>
              <a:gd name="connsiteY3" fmla="*/ 267942 h 366718"/>
              <a:gd name="connsiteX4" fmla="*/ 222049 w 435022"/>
              <a:gd name="connsiteY4" fmla="*/ 366718 h 366718"/>
              <a:gd name="connsiteX0" fmla="*/ 10383 w 384759"/>
              <a:gd name="connsiteY0" fmla="*/ 180708 h 364152"/>
              <a:gd name="connsiteX1" fmla="*/ 89828 w 384759"/>
              <a:gd name="connsiteY1" fmla="*/ 14338 h 364152"/>
              <a:gd name="connsiteX2" fmla="*/ 300788 w 384759"/>
              <a:gd name="connsiteY2" fmla="*/ 31412 h 364152"/>
              <a:gd name="connsiteX3" fmla="*/ 382493 w 384759"/>
              <a:gd name="connsiteY3" fmla="*/ 214153 h 364152"/>
              <a:gd name="connsiteX4" fmla="*/ 222049 w 384759"/>
              <a:gd name="connsiteY4" fmla="*/ 364152 h 36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59" h="364152">
                <a:moveTo>
                  <a:pt x="10383" y="180708"/>
                </a:moveTo>
                <a:cubicBezTo>
                  <a:pt x="-26071" y="114856"/>
                  <a:pt x="41427" y="39221"/>
                  <a:pt x="89828" y="14338"/>
                </a:cubicBezTo>
                <a:cubicBezTo>
                  <a:pt x="138229" y="-10545"/>
                  <a:pt x="252011" y="-1890"/>
                  <a:pt x="300788" y="31412"/>
                </a:cubicBezTo>
                <a:cubicBezTo>
                  <a:pt x="349565" y="64714"/>
                  <a:pt x="395616" y="158696"/>
                  <a:pt x="382493" y="214153"/>
                </a:cubicBezTo>
                <a:cubicBezTo>
                  <a:pt x="369370" y="269610"/>
                  <a:pt x="222049" y="364152"/>
                  <a:pt x="222049" y="364152"/>
                </a:cubicBezTo>
              </a:path>
            </a:pathLst>
          </a:cu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TextBox 82"/>
          <p:cNvSpPr txBox="1"/>
          <p:nvPr/>
        </p:nvSpPr>
        <p:spPr>
          <a:xfrm>
            <a:off x="6707420" y="3544841"/>
            <a:ext cx="2171046"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Attention Decoder</a:t>
            </a:r>
          </a:p>
        </p:txBody>
      </p:sp>
      <p:sp>
        <p:nvSpPr>
          <p:cNvPr id="84" name="TextBox 83"/>
          <p:cNvSpPr txBox="1"/>
          <p:nvPr/>
        </p:nvSpPr>
        <p:spPr>
          <a:xfrm>
            <a:off x="9140238" y="3544841"/>
            <a:ext cx="1261859" cy="369332"/>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solidFill>
                  <a:srgbClr val="000000"/>
                </a:solidFill>
              </a:rPr>
              <a:t>RNN-LM</a:t>
            </a:r>
          </a:p>
        </p:txBody>
      </p:sp>
      <p:cxnSp>
        <p:nvCxnSpPr>
          <p:cNvPr id="85" name="Straight Arrow Connector 84"/>
          <p:cNvCxnSpPr/>
          <p:nvPr/>
        </p:nvCxnSpPr>
        <p:spPr>
          <a:xfrm>
            <a:off x="6911431" y="2872062"/>
            <a:ext cx="2609806" cy="672728"/>
          </a:xfrm>
          <a:prstGeom prst="straightConnector1">
            <a:avLst/>
          </a:prstGeom>
          <a:ln w="6350" cmpd="sng">
            <a:solidFill>
              <a:schemeClr val="accent2"/>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6663825" y="2516841"/>
            <a:ext cx="495212"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i="1" dirty="0">
                <a:latin typeface="Times New Roman"/>
                <a:ea typeface="ＭＳ Ｐ明朝"/>
                <a:cs typeface="Times New Roman"/>
              </a:rPr>
              <a:t>y</a:t>
            </a:r>
            <a:r>
              <a:rPr lang="en-US" i="1" baseline="-25000" dirty="0">
                <a:latin typeface="Times New Roman"/>
                <a:ea typeface="ＭＳ Ｐ明朝"/>
                <a:cs typeface="Times New Roman"/>
              </a:rPr>
              <a:t>l</a:t>
            </a:r>
            <a:r>
              <a:rPr lang="en-US" baseline="-25000" dirty="0">
                <a:latin typeface="Times New Roman"/>
                <a:ea typeface="ＭＳ Ｐ明朝"/>
                <a:cs typeface="Times New Roman"/>
              </a:rPr>
              <a:t>-1</a:t>
            </a:r>
          </a:p>
        </p:txBody>
      </p:sp>
      <p:sp>
        <p:nvSpPr>
          <p:cNvPr id="86" name="TextBox 85"/>
          <p:cNvSpPr txBox="1"/>
          <p:nvPr/>
        </p:nvSpPr>
        <p:spPr>
          <a:xfrm>
            <a:off x="5383862" y="2950505"/>
            <a:ext cx="526106" cy="461665"/>
          </a:xfrm>
          <a:prstGeom prst="rect">
            <a:avLst/>
          </a:prstGeom>
          <a:noFill/>
        </p:spPr>
        <p:txBody>
          <a:bodyPr wrap="none" rtlCol="0">
            <a:spAutoFit/>
          </a:bodyPr>
          <a:lstStyle/>
          <a:p>
            <a:r>
              <a:rPr lang="en-US" altLang="ja-JP" sz="2400" dirty="0"/>
              <a:t>(1)</a:t>
            </a:r>
            <a:endParaRPr lang="en-US" sz="2400" dirty="0"/>
          </a:p>
        </p:txBody>
      </p:sp>
      <p:sp>
        <p:nvSpPr>
          <p:cNvPr id="88" name="TextBox 87"/>
          <p:cNvSpPr txBox="1"/>
          <p:nvPr/>
        </p:nvSpPr>
        <p:spPr>
          <a:xfrm>
            <a:off x="9853458" y="3864905"/>
            <a:ext cx="526106" cy="461665"/>
          </a:xfrm>
          <a:prstGeom prst="rect">
            <a:avLst/>
          </a:prstGeom>
          <a:noFill/>
        </p:spPr>
        <p:txBody>
          <a:bodyPr wrap="none" rtlCol="0">
            <a:spAutoFit/>
          </a:bodyPr>
          <a:lstStyle/>
          <a:p>
            <a:r>
              <a:rPr lang="en-US" altLang="ja-JP" sz="2400" dirty="0">
                <a:solidFill>
                  <a:srgbClr val="FF0000"/>
                </a:solidFill>
              </a:rPr>
              <a:t>(2)</a:t>
            </a:r>
            <a:endParaRPr lang="en-US" sz="2400" dirty="0">
              <a:solidFill>
                <a:srgbClr val="FF0000"/>
              </a:solidFill>
            </a:endParaRPr>
          </a:p>
        </p:txBody>
      </p:sp>
      <p:sp>
        <p:nvSpPr>
          <p:cNvPr id="89" name="Rectangle 88"/>
          <p:cNvSpPr/>
          <p:nvPr/>
        </p:nvSpPr>
        <p:spPr>
          <a:xfrm>
            <a:off x="5801425" y="4314505"/>
            <a:ext cx="3944479" cy="612114"/>
          </a:xfrm>
          <a:prstGeom prst="rect">
            <a:avLst/>
          </a:prstGeom>
          <a:solidFill>
            <a:srgbClr val="D9D9D9"/>
          </a:solidFill>
          <a:ln w="6350" cmpd="sng">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0" name="TextBox 89"/>
          <p:cNvSpPr txBox="1"/>
          <p:nvPr/>
        </p:nvSpPr>
        <p:spPr>
          <a:xfrm>
            <a:off x="7626187" y="5400572"/>
            <a:ext cx="330539" cy="369332"/>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i="1" dirty="0" err="1">
                <a:latin typeface="Times New Roman"/>
                <a:ea typeface="ＭＳ Ｐ明朝"/>
                <a:cs typeface="Times New Roman"/>
              </a:rPr>
              <a:t>x</a:t>
            </a:r>
            <a:r>
              <a:rPr lang="en-US" i="1" baseline="-25000" dirty="0" err="1">
                <a:latin typeface="Times New Roman"/>
                <a:ea typeface="ＭＳ Ｐ明朝"/>
                <a:cs typeface="Times New Roman"/>
              </a:rPr>
              <a:t>t</a:t>
            </a:r>
            <a:endParaRPr lang="en-US" i="1" baseline="-25000" dirty="0">
              <a:latin typeface="Times New Roman"/>
              <a:ea typeface="ＭＳ Ｐ明朝"/>
              <a:cs typeface="Times New Roman"/>
            </a:endParaRPr>
          </a:p>
        </p:txBody>
      </p:sp>
      <p:sp>
        <p:nvSpPr>
          <p:cNvPr id="91" name="TextBox 90"/>
          <p:cNvSpPr txBox="1"/>
          <p:nvPr/>
        </p:nvSpPr>
        <p:spPr>
          <a:xfrm>
            <a:off x="6032899" y="5386142"/>
            <a:ext cx="364202" cy="369332"/>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i="1" dirty="0">
                <a:latin typeface="Times New Roman"/>
                <a:ea typeface="ＭＳ Ｐ明朝"/>
                <a:cs typeface="Times New Roman"/>
              </a:rPr>
              <a:t>x</a:t>
            </a:r>
            <a:r>
              <a:rPr lang="en-US" baseline="-25000" dirty="0">
                <a:latin typeface="Times New Roman"/>
                <a:ea typeface="ＭＳ Ｐ明朝"/>
                <a:cs typeface="Times New Roman"/>
              </a:rPr>
              <a:t>1</a:t>
            </a:r>
          </a:p>
        </p:txBody>
      </p:sp>
      <p:sp>
        <p:nvSpPr>
          <p:cNvPr id="92" name="TextBox 91"/>
          <p:cNvSpPr txBox="1"/>
          <p:nvPr/>
        </p:nvSpPr>
        <p:spPr>
          <a:xfrm>
            <a:off x="9217859" y="5386142"/>
            <a:ext cx="372218" cy="369332"/>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i="1" dirty="0" err="1">
                <a:latin typeface="Times New Roman"/>
                <a:ea typeface="ＭＳ Ｐ明朝"/>
                <a:cs typeface="Times New Roman"/>
              </a:rPr>
              <a:t>x</a:t>
            </a:r>
            <a:r>
              <a:rPr lang="en-US" i="1" baseline="-25000" dirty="0" err="1">
                <a:latin typeface="Times New Roman"/>
                <a:ea typeface="ＭＳ Ｐ明朝"/>
                <a:cs typeface="Times New Roman"/>
              </a:rPr>
              <a:t>T</a:t>
            </a:r>
            <a:endParaRPr lang="en-US" i="1" baseline="-25000" dirty="0">
              <a:latin typeface="Times New Roman"/>
              <a:ea typeface="ＭＳ Ｐ明朝"/>
              <a:cs typeface="Times New Roman"/>
            </a:endParaRPr>
          </a:p>
        </p:txBody>
      </p:sp>
      <p:cxnSp>
        <p:nvCxnSpPr>
          <p:cNvPr id="93" name="Straight Arrow Connector 92"/>
          <p:cNvCxnSpPr>
            <a:stCxn id="91" idx="0"/>
          </p:cNvCxnSpPr>
          <p:nvPr/>
        </p:nvCxnSpPr>
        <p:spPr>
          <a:xfrm flipV="1">
            <a:off x="6215001" y="4774218"/>
            <a:ext cx="1" cy="611924"/>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stCxn id="90" idx="0"/>
          </p:cNvCxnSpPr>
          <p:nvPr/>
        </p:nvCxnSpPr>
        <p:spPr>
          <a:xfrm flipH="1" flipV="1">
            <a:off x="7788906" y="4780550"/>
            <a:ext cx="2550" cy="620022"/>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stCxn id="92" idx="0"/>
          </p:cNvCxnSpPr>
          <p:nvPr/>
        </p:nvCxnSpPr>
        <p:spPr>
          <a:xfrm flipH="1" flipV="1">
            <a:off x="9399738" y="4780550"/>
            <a:ext cx="4231" cy="605592"/>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7377537" y="4788648"/>
            <a:ext cx="8166" cy="611924"/>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8208286" y="4785032"/>
            <a:ext cx="0" cy="615540"/>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8641222" y="4780550"/>
            <a:ext cx="0" cy="620020"/>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9030873" y="4774218"/>
            <a:ext cx="4534" cy="611924"/>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6606402" y="4788648"/>
            <a:ext cx="0" cy="597494"/>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6717926" y="5398330"/>
            <a:ext cx="518854" cy="369332"/>
          </a:xfrm>
          <a:prstGeom prst="rect">
            <a:avLst/>
          </a:prstGeom>
          <a:noFill/>
        </p:spPr>
        <p:txBody>
          <a:bodyPr wrap="none" rtlCol="0">
            <a:spAutoFit/>
          </a:bodyPr>
          <a:lstStyle/>
          <a:p>
            <a:r>
              <a:rPr lang="en-US" dirty="0"/>
              <a:t>……</a:t>
            </a:r>
          </a:p>
        </p:txBody>
      </p:sp>
      <p:sp>
        <p:nvSpPr>
          <p:cNvPr id="102" name="TextBox 101"/>
          <p:cNvSpPr txBox="1"/>
          <p:nvPr/>
        </p:nvSpPr>
        <p:spPr>
          <a:xfrm>
            <a:off x="8367364" y="5400570"/>
            <a:ext cx="518854" cy="369332"/>
          </a:xfrm>
          <a:prstGeom prst="rect">
            <a:avLst/>
          </a:prstGeom>
          <a:noFill/>
        </p:spPr>
        <p:txBody>
          <a:bodyPr wrap="none" rtlCol="0">
            <a:spAutoFit/>
          </a:bodyPr>
          <a:lstStyle/>
          <a:p>
            <a:r>
              <a:rPr lang="en-US" dirty="0"/>
              <a:t>……</a:t>
            </a:r>
          </a:p>
        </p:txBody>
      </p:sp>
      <p:cxnSp>
        <p:nvCxnSpPr>
          <p:cNvPr id="103" name="Straight Arrow Connector 102"/>
          <p:cNvCxnSpPr/>
          <p:nvPr/>
        </p:nvCxnSpPr>
        <p:spPr>
          <a:xfrm flipV="1">
            <a:off x="7006215" y="4780550"/>
            <a:ext cx="0" cy="617780"/>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4764490" y="4280288"/>
            <a:ext cx="954596" cy="646331"/>
          </a:xfrm>
          <a:prstGeom prst="rect">
            <a:avLst/>
          </a:prstGeom>
          <a:noFill/>
        </p:spPr>
        <p:txBody>
          <a:bodyPr wrap="none" rtlCol="0">
            <a:spAutoFit/>
          </a:bodyPr>
          <a:lstStyle/>
          <a:p>
            <a:r>
              <a:rPr lang="en-US" dirty="0"/>
              <a:t>Shared</a:t>
            </a:r>
            <a:br>
              <a:rPr lang="en-US" dirty="0"/>
            </a:br>
            <a:r>
              <a:rPr lang="en-US" dirty="0"/>
              <a:t>Encoder</a:t>
            </a:r>
          </a:p>
        </p:txBody>
      </p:sp>
      <p:sp>
        <p:nvSpPr>
          <p:cNvPr id="105" name="TextBox 104"/>
          <p:cNvSpPr txBox="1"/>
          <p:nvPr/>
        </p:nvSpPr>
        <p:spPr>
          <a:xfrm>
            <a:off x="5977784" y="4432187"/>
            <a:ext cx="3622243"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BLSTM</a:t>
            </a:r>
          </a:p>
        </p:txBody>
      </p:sp>
      <p:cxnSp>
        <p:nvCxnSpPr>
          <p:cNvPr id="51" name="Straight Arrow Connector 50"/>
          <p:cNvCxnSpPr>
            <a:stCxn id="105" idx="0"/>
            <a:endCxn id="83" idx="2"/>
          </p:cNvCxnSpPr>
          <p:nvPr/>
        </p:nvCxnSpPr>
        <p:spPr>
          <a:xfrm flipV="1">
            <a:off x="7788905" y="3914173"/>
            <a:ext cx="4038" cy="518014"/>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105" idx="0"/>
            <a:endCxn id="56" idx="2"/>
          </p:cNvCxnSpPr>
          <p:nvPr/>
        </p:nvCxnSpPr>
        <p:spPr>
          <a:xfrm flipH="1" flipV="1">
            <a:off x="5940563" y="3914173"/>
            <a:ext cx="1848342" cy="518014"/>
          </a:xfrm>
          <a:prstGeom prst="straightConnector1">
            <a:avLst/>
          </a:prstGeom>
          <a:ln w="63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8153400" y="2293185"/>
            <a:ext cx="2134794" cy="369332"/>
          </a:xfrm>
          <a:prstGeom prst="rect">
            <a:avLst/>
          </a:prstGeom>
          <a:noFill/>
        </p:spPr>
        <p:txBody>
          <a:bodyPr wrap="none" rtlCol="0">
            <a:spAutoFit/>
          </a:bodyPr>
          <a:lstStyle/>
          <a:p>
            <a:r>
              <a:rPr lang="en-US" dirty="0"/>
              <a:t>Output word/letters</a:t>
            </a:r>
          </a:p>
        </p:txBody>
      </p:sp>
      <p:sp>
        <p:nvSpPr>
          <p:cNvPr id="48" name="TextBox 47"/>
          <p:cNvSpPr txBox="1"/>
          <p:nvPr/>
        </p:nvSpPr>
        <p:spPr>
          <a:xfrm>
            <a:off x="7086600" y="5791200"/>
            <a:ext cx="1399742" cy="369332"/>
          </a:xfrm>
          <a:prstGeom prst="rect">
            <a:avLst/>
          </a:prstGeom>
          <a:noFill/>
        </p:spPr>
        <p:txBody>
          <a:bodyPr wrap="none" rtlCol="0">
            <a:spAutoFit/>
          </a:bodyPr>
          <a:lstStyle/>
          <a:p>
            <a:r>
              <a:rPr lang="en-US" dirty="0"/>
              <a:t>Input speech</a:t>
            </a:r>
          </a:p>
        </p:txBody>
      </p:sp>
      <p:sp>
        <p:nvSpPr>
          <p:cNvPr id="49" name="TextBox 48"/>
          <p:cNvSpPr txBox="1"/>
          <p:nvPr/>
        </p:nvSpPr>
        <p:spPr>
          <a:xfrm>
            <a:off x="1828800" y="5715001"/>
            <a:ext cx="3429144" cy="646331"/>
          </a:xfrm>
          <a:prstGeom prst="rect">
            <a:avLst/>
          </a:prstGeom>
          <a:noFill/>
        </p:spPr>
        <p:txBody>
          <a:bodyPr wrap="none" rtlCol="0">
            <a:spAutoFit/>
          </a:bodyPr>
          <a:lstStyle/>
          <a:p>
            <a:r>
              <a:rPr lang="en-US" altLang="ja-JP" dirty="0">
                <a:solidFill>
                  <a:srgbClr val="FF0000"/>
                </a:solidFill>
              </a:rPr>
              <a:t>RNN-LM</a:t>
            </a:r>
            <a:r>
              <a:rPr lang="ja-JP" altLang="en-US" dirty="0">
                <a:solidFill>
                  <a:srgbClr val="FF0000"/>
                </a:solidFill>
              </a:rPr>
              <a:t> </a:t>
            </a:r>
            <a:r>
              <a:rPr lang="en-US" altLang="ja-JP" dirty="0">
                <a:solidFill>
                  <a:srgbClr val="FF0000"/>
                </a:solidFill>
              </a:rPr>
              <a:t>helps</a:t>
            </a:r>
            <a:r>
              <a:rPr lang="ja-JP" altLang="en-US" dirty="0">
                <a:solidFill>
                  <a:srgbClr val="FF0000"/>
                </a:solidFill>
              </a:rPr>
              <a:t> </a:t>
            </a:r>
            <a:r>
              <a:rPr lang="en-US" altLang="ja-JP" dirty="0">
                <a:solidFill>
                  <a:srgbClr val="FF0000"/>
                </a:solidFill>
              </a:rPr>
              <a:t>better</a:t>
            </a:r>
            <a:r>
              <a:rPr lang="ja-JP" altLang="en-US" dirty="0">
                <a:solidFill>
                  <a:srgbClr val="FF0000"/>
                </a:solidFill>
              </a:rPr>
              <a:t> </a:t>
            </a:r>
            <a:r>
              <a:rPr lang="en-US" altLang="ja-JP" dirty="0">
                <a:solidFill>
                  <a:srgbClr val="FF0000"/>
                </a:solidFill>
              </a:rPr>
              <a:t>prediction of</a:t>
            </a:r>
            <a:br>
              <a:rPr lang="en-US" altLang="ja-JP" dirty="0">
                <a:solidFill>
                  <a:srgbClr val="FF0000"/>
                </a:solidFill>
              </a:rPr>
            </a:br>
            <a:r>
              <a:rPr lang="en-US" altLang="ja-JP" dirty="0">
                <a:solidFill>
                  <a:srgbClr val="FF0000"/>
                </a:solidFill>
              </a:rPr>
              <a:t>output</a:t>
            </a:r>
            <a:r>
              <a:rPr lang="ja-JP" altLang="en-US" dirty="0">
                <a:solidFill>
                  <a:srgbClr val="FF0000"/>
                </a:solidFill>
              </a:rPr>
              <a:t> </a:t>
            </a:r>
            <a:r>
              <a:rPr lang="en-US" altLang="ja-JP" dirty="0">
                <a:solidFill>
                  <a:srgbClr val="FF0000"/>
                </a:solidFill>
              </a:rPr>
              <a:t>sequence</a:t>
            </a:r>
            <a:endParaRPr lang="en-US" dirty="0">
              <a:solidFill>
                <a:srgbClr val="FF0000"/>
              </a:solidFill>
            </a:endParaRPr>
          </a:p>
        </p:txBody>
      </p:sp>
    </p:spTree>
    <p:extLst>
      <p:ext uri="{BB962C8B-B14F-4D97-AF65-F5344CB8AC3E}">
        <p14:creationId xmlns:p14="http://schemas.microsoft.com/office/powerpoint/2010/main" val="69013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Experiments</a:t>
            </a:r>
            <a:endParaRPr lang="en-US" dirty="0"/>
          </a:p>
        </p:txBody>
      </p:sp>
      <p:sp>
        <p:nvSpPr>
          <p:cNvPr id="3" name="Content Placeholder 2"/>
          <p:cNvSpPr>
            <a:spLocks noGrp="1"/>
          </p:cNvSpPr>
          <p:nvPr>
            <p:ph idx="1"/>
          </p:nvPr>
        </p:nvSpPr>
        <p:spPr/>
        <p:txBody>
          <a:bodyPr/>
          <a:lstStyle/>
          <a:p>
            <a:r>
              <a:rPr lang="en-US" sz="1800" dirty="0"/>
              <a:t>Data sets</a:t>
            </a:r>
          </a:p>
          <a:p>
            <a:pPr lvl="1"/>
            <a:r>
              <a:rPr lang="en-US" sz="1800" dirty="0"/>
              <a:t>HKUST: Mandarin Chinese conversational telephone speech recognition</a:t>
            </a:r>
          </a:p>
          <a:p>
            <a:pPr lvl="2"/>
            <a:r>
              <a:rPr lang="en-US" sz="1800" dirty="0"/>
              <a:t>Training 167 hours, Development 4.8 hours, Evaluation 4.9 hours</a:t>
            </a:r>
          </a:p>
          <a:p>
            <a:pPr lvl="2"/>
            <a:r>
              <a:rPr lang="en-US" sz="1800" dirty="0"/>
              <a:t>Input feature: 80 d</a:t>
            </a:r>
            <a:r>
              <a:rPr lang="en-US" altLang="ja-JP" sz="1800" dirty="0"/>
              <a:t>im.</a:t>
            </a:r>
            <a:r>
              <a:rPr lang="en-US" sz="1800" dirty="0"/>
              <a:t> </a:t>
            </a:r>
            <a:r>
              <a:rPr lang="en-US" sz="1800" dirty="0" err="1"/>
              <a:t>mel-filterbank</a:t>
            </a:r>
            <a:r>
              <a:rPr lang="en-US" sz="1800" dirty="0"/>
              <a:t> + pitch feature</a:t>
            </a:r>
          </a:p>
          <a:p>
            <a:pPr lvl="2"/>
            <a:r>
              <a:rPr lang="en-US" sz="1800" dirty="0"/>
              <a:t>Output labels: 3653</a:t>
            </a:r>
          </a:p>
          <a:p>
            <a:pPr lvl="1"/>
            <a:r>
              <a:rPr lang="en-US" sz="1800" dirty="0"/>
              <a:t>CSJ: Japanese lecture speech transcription task</a:t>
            </a:r>
          </a:p>
          <a:p>
            <a:pPr lvl="2"/>
            <a:r>
              <a:rPr lang="en-US" sz="1800" dirty="0"/>
              <a:t>Training 581 hours, Evaluation: task1: 1.9 hours, task2: 2.0 hours, task3: 1.3 hours</a:t>
            </a:r>
          </a:p>
          <a:p>
            <a:pPr lvl="2"/>
            <a:r>
              <a:rPr lang="en-US" sz="1800" dirty="0"/>
              <a:t>Input feature: 40 dim. </a:t>
            </a:r>
            <a:r>
              <a:rPr lang="en-US" sz="1800" dirty="0" err="1"/>
              <a:t>mel-filterbank</a:t>
            </a:r>
            <a:r>
              <a:rPr lang="en-US" sz="1800" dirty="0"/>
              <a:t> + delta + delta-delta</a:t>
            </a:r>
          </a:p>
          <a:p>
            <a:pPr lvl="2"/>
            <a:r>
              <a:rPr lang="en-US" sz="1800" dirty="0"/>
              <a:t>Output labels: 3315</a:t>
            </a:r>
          </a:p>
          <a:p>
            <a:r>
              <a:rPr lang="en-US" sz="1800" dirty="0"/>
              <a:t>Models</a:t>
            </a:r>
          </a:p>
          <a:p>
            <a:pPr lvl="1"/>
            <a:r>
              <a:rPr lang="en-US" sz="1800" dirty="0"/>
              <a:t>Encoder </a:t>
            </a:r>
            <a:r>
              <a:rPr lang="mr-IN" sz="1800" dirty="0"/>
              <a:t>–</a:t>
            </a:r>
            <a:r>
              <a:rPr lang="en-US" sz="1800" dirty="0"/>
              <a:t> 4 layer BLSTM (320 cells)</a:t>
            </a:r>
          </a:p>
          <a:p>
            <a:pPr lvl="1"/>
            <a:r>
              <a:rPr lang="en-US" sz="1800" dirty="0"/>
              <a:t>Decoder </a:t>
            </a:r>
            <a:r>
              <a:rPr lang="mr-IN" sz="1800" dirty="0"/>
              <a:t>–</a:t>
            </a:r>
            <a:r>
              <a:rPr lang="en-US" sz="1800" dirty="0"/>
              <a:t> 1 layer LSTM (320 cells) with location-based attention mechanism</a:t>
            </a:r>
          </a:p>
        </p:txBody>
      </p:sp>
    </p:spTree>
    <p:extLst>
      <p:ext uri="{BB962C8B-B14F-4D97-AF65-F5344CB8AC3E}">
        <p14:creationId xmlns:p14="http://schemas.microsoft.com/office/powerpoint/2010/main" val="423270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Results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10879972"/>
              </p:ext>
            </p:extLst>
          </p:nvPr>
        </p:nvGraphicFramePr>
        <p:xfrm>
          <a:off x="2133600" y="1905000"/>
          <a:ext cx="7924800" cy="15595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70840">
                <a:tc>
                  <a:txBody>
                    <a:bodyPr/>
                    <a:lstStyle/>
                    <a:p>
                      <a:r>
                        <a:rPr lang="en-US" dirty="0"/>
                        <a:t>Models</a:t>
                      </a:r>
                    </a:p>
                  </a:txBody>
                  <a:tcPr/>
                </a:tc>
                <a:tc>
                  <a:txBody>
                    <a:bodyPr/>
                    <a:lstStyle/>
                    <a:p>
                      <a:pPr algn="ctr"/>
                      <a:r>
                        <a:rPr lang="en-US" dirty="0"/>
                        <a:t>Dev.</a:t>
                      </a:r>
                    </a:p>
                  </a:txBody>
                  <a:tcPr/>
                </a:tc>
                <a:tc>
                  <a:txBody>
                    <a:bodyPr/>
                    <a:lstStyle/>
                    <a:p>
                      <a:pPr algn="ctr"/>
                      <a:r>
                        <a:rPr lang="en-US" dirty="0" err="1"/>
                        <a:t>Eval</a:t>
                      </a:r>
                      <a:endParaRPr lang="en-US" dirty="0"/>
                    </a:p>
                  </a:txBody>
                  <a:tcPr/>
                </a:tc>
                <a:extLst>
                  <a:ext uri="{0D108BD9-81ED-4DB2-BD59-A6C34878D82A}">
                    <a16:rowId xmlns:a16="http://schemas.microsoft.com/office/drawing/2014/main" val="10000"/>
                  </a:ext>
                </a:extLst>
              </a:tr>
              <a:tr h="370840">
                <a:tc>
                  <a:txBody>
                    <a:bodyPr/>
                    <a:lstStyle/>
                    <a:p>
                      <a:r>
                        <a:rPr lang="en-US" dirty="0"/>
                        <a:t>Attention model (baseline)</a:t>
                      </a:r>
                    </a:p>
                  </a:txBody>
                  <a:tcPr/>
                </a:tc>
                <a:tc>
                  <a:txBody>
                    <a:bodyPr/>
                    <a:lstStyle/>
                    <a:p>
                      <a:pPr algn="ctr"/>
                      <a:r>
                        <a:rPr lang="en-US" sz="2000" dirty="0"/>
                        <a:t>40.3</a:t>
                      </a:r>
                    </a:p>
                  </a:txBody>
                  <a:tcPr/>
                </a:tc>
                <a:tc>
                  <a:txBody>
                    <a:bodyPr/>
                    <a:lstStyle/>
                    <a:p>
                      <a:pPr algn="ctr"/>
                      <a:r>
                        <a:rPr lang="en-US" sz="2000" dirty="0"/>
                        <a:t>37.8</a:t>
                      </a:r>
                    </a:p>
                  </a:txBody>
                  <a:tcPr/>
                </a:tc>
                <a:extLst>
                  <a:ext uri="{0D108BD9-81ED-4DB2-BD59-A6C34878D82A}">
                    <a16:rowId xmlns:a16="http://schemas.microsoft.com/office/drawing/2014/main" val="10001"/>
                  </a:ext>
                </a:extLst>
              </a:tr>
              <a:tr h="370840">
                <a:tc>
                  <a:txBody>
                    <a:bodyPr/>
                    <a:lstStyle/>
                    <a:p>
                      <a:r>
                        <a:rPr lang="en-US" dirty="0"/>
                        <a:t>CTC</a:t>
                      </a:r>
                      <a:r>
                        <a:rPr lang="en-US" altLang="ja-JP" dirty="0"/>
                        <a:t>-a</a:t>
                      </a:r>
                      <a:r>
                        <a:rPr lang="en-US" dirty="0"/>
                        <a:t>ttention learning (MTL)</a:t>
                      </a:r>
                    </a:p>
                  </a:txBody>
                  <a:tcPr/>
                </a:tc>
                <a:tc>
                  <a:txBody>
                    <a:bodyPr/>
                    <a:lstStyle/>
                    <a:p>
                      <a:pPr algn="ctr"/>
                      <a:r>
                        <a:rPr lang="en-US" sz="2000" dirty="0"/>
                        <a:t>38.7</a:t>
                      </a:r>
                    </a:p>
                  </a:txBody>
                  <a:tcPr/>
                </a:tc>
                <a:tc>
                  <a:txBody>
                    <a:bodyPr/>
                    <a:lstStyle/>
                    <a:p>
                      <a:pPr algn="ctr"/>
                      <a:r>
                        <a:rPr lang="en-US" sz="2000" dirty="0"/>
                        <a:t>36.6</a:t>
                      </a:r>
                    </a:p>
                  </a:txBody>
                  <a:tcPr/>
                </a:tc>
                <a:extLst>
                  <a:ext uri="{0D108BD9-81ED-4DB2-BD59-A6C34878D82A}">
                    <a16:rowId xmlns:a16="http://schemas.microsoft.com/office/drawing/2014/main" val="10002"/>
                  </a:ext>
                </a:extLst>
              </a:tr>
              <a:tr h="370840">
                <a:tc>
                  <a:txBody>
                    <a:bodyPr/>
                    <a:lstStyle/>
                    <a:p>
                      <a:r>
                        <a:rPr lang="en-US" altLang="ja-JP" dirty="0"/>
                        <a:t>+ Joint</a:t>
                      </a:r>
                      <a:r>
                        <a:rPr lang="ja-JP" altLang="en-US" dirty="0"/>
                        <a:t> </a:t>
                      </a:r>
                      <a:r>
                        <a:rPr lang="en-US" altLang="ja-JP" dirty="0"/>
                        <a:t>decoding</a:t>
                      </a:r>
                      <a:endParaRPr lang="en-US" dirty="0"/>
                    </a:p>
                  </a:txBody>
                  <a:tcPr/>
                </a:tc>
                <a:tc>
                  <a:txBody>
                    <a:bodyPr/>
                    <a:lstStyle/>
                    <a:p>
                      <a:pPr algn="ctr"/>
                      <a:r>
                        <a:rPr lang="en-US" sz="2000" b="1" dirty="0">
                          <a:solidFill>
                            <a:srgbClr val="FF0000"/>
                          </a:solidFill>
                        </a:rPr>
                        <a:t>35.5</a:t>
                      </a:r>
                    </a:p>
                  </a:txBody>
                  <a:tcPr/>
                </a:tc>
                <a:tc>
                  <a:txBody>
                    <a:bodyPr/>
                    <a:lstStyle/>
                    <a:p>
                      <a:pPr algn="ctr"/>
                      <a:r>
                        <a:rPr lang="en-US" sz="2000" b="1" dirty="0">
                          <a:solidFill>
                            <a:srgbClr val="FF0000"/>
                          </a:solidFill>
                        </a:rPr>
                        <a:t>33.9</a:t>
                      </a:r>
                    </a:p>
                  </a:txBody>
                  <a:tcPr/>
                </a:tc>
                <a:extLst>
                  <a:ext uri="{0D108BD9-81ED-4DB2-BD59-A6C34878D82A}">
                    <a16:rowId xmlns:a16="http://schemas.microsoft.com/office/drawing/2014/main" val="10003"/>
                  </a:ext>
                </a:extLst>
              </a:tr>
            </a:tbl>
          </a:graphicData>
        </a:graphic>
      </p:graphicFrame>
      <p:sp>
        <p:nvSpPr>
          <p:cNvPr id="3" name="TextBox 2"/>
          <p:cNvSpPr txBox="1"/>
          <p:nvPr/>
        </p:nvSpPr>
        <p:spPr>
          <a:xfrm>
            <a:off x="3466759" y="1447800"/>
            <a:ext cx="4196855" cy="400110"/>
          </a:xfrm>
          <a:prstGeom prst="rect">
            <a:avLst/>
          </a:prstGeom>
          <a:noFill/>
        </p:spPr>
        <p:txBody>
          <a:bodyPr wrap="none" rtlCol="0">
            <a:spAutoFit/>
          </a:bodyPr>
          <a:lstStyle/>
          <a:p>
            <a:r>
              <a:rPr lang="en-US" altLang="ja-JP" sz="2000" dirty="0"/>
              <a:t>Character</a:t>
            </a:r>
            <a:r>
              <a:rPr lang="ja-JP" altLang="en-US" sz="2000" dirty="0"/>
              <a:t> </a:t>
            </a:r>
            <a:r>
              <a:rPr lang="en-US" altLang="ja-JP" sz="2000" dirty="0"/>
              <a:t>Error</a:t>
            </a:r>
            <a:r>
              <a:rPr lang="ja-JP" altLang="en-US" sz="2000" dirty="0"/>
              <a:t> </a:t>
            </a:r>
            <a:r>
              <a:rPr lang="ja-JP" altLang="ja-JP" sz="2000" dirty="0"/>
              <a:t>R</a:t>
            </a:r>
            <a:r>
              <a:rPr lang="en-US" altLang="ja-JP" sz="2000" dirty="0"/>
              <a:t>ate</a:t>
            </a:r>
            <a:r>
              <a:rPr lang="ja-JP" altLang="en-US" sz="2000" dirty="0"/>
              <a:t> </a:t>
            </a:r>
            <a:r>
              <a:rPr lang="en-US" altLang="ja-JP" sz="2000" dirty="0"/>
              <a:t>(%) in HKUST task</a:t>
            </a:r>
          </a:p>
        </p:txBody>
      </p:sp>
      <p:graphicFrame>
        <p:nvGraphicFramePr>
          <p:cNvPr id="7" name="Content Placeholder 5"/>
          <p:cNvGraphicFramePr>
            <a:graphicFrameLocks/>
          </p:cNvGraphicFramePr>
          <p:nvPr>
            <p:extLst>
              <p:ext uri="{D42A27DB-BD31-4B8C-83A1-F6EECF244321}">
                <p14:modId xmlns:p14="http://schemas.microsoft.com/office/powerpoint/2010/main" val="1760095294"/>
              </p:ext>
            </p:extLst>
          </p:nvPr>
        </p:nvGraphicFramePr>
        <p:xfrm>
          <a:off x="2133600" y="4267200"/>
          <a:ext cx="8153400" cy="1559560"/>
        </p:xfrm>
        <a:graphic>
          <a:graphicData uri="http://schemas.openxmlformats.org/drawingml/2006/table">
            <a:tbl>
              <a:tblPr firstRow="1" bandRow="1">
                <a:tableStyleId>{5C22544A-7EE6-4342-B048-85BDC9FD1C3A}</a:tableStyleId>
              </a:tblPr>
              <a:tblGrid>
                <a:gridCol w="5017477">
                  <a:extLst>
                    <a:ext uri="{9D8B030D-6E8A-4147-A177-3AD203B41FA5}">
                      <a16:colId xmlns:a16="http://schemas.microsoft.com/office/drawing/2014/main" val="20000"/>
                    </a:ext>
                  </a:extLst>
                </a:gridCol>
                <a:gridCol w="1097573">
                  <a:extLst>
                    <a:ext uri="{9D8B030D-6E8A-4147-A177-3AD203B41FA5}">
                      <a16:colId xmlns:a16="http://schemas.microsoft.com/office/drawing/2014/main" val="20001"/>
                    </a:ext>
                  </a:extLst>
                </a:gridCol>
                <a:gridCol w="1019175">
                  <a:extLst>
                    <a:ext uri="{9D8B030D-6E8A-4147-A177-3AD203B41FA5}">
                      <a16:colId xmlns:a16="http://schemas.microsoft.com/office/drawing/2014/main" val="20002"/>
                    </a:ext>
                  </a:extLst>
                </a:gridCol>
                <a:gridCol w="1019175">
                  <a:extLst>
                    <a:ext uri="{9D8B030D-6E8A-4147-A177-3AD203B41FA5}">
                      <a16:colId xmlns:a16="http://schemas.microsoft.com/office/drawing/2014/main" val="20003"/>
                    </a:ext>
                  </a:extLst>
                </a:gridCol>
              </a:tblGrid>
              <a:tr h="370840">
                <a:tc>
                  <a:txBody>
                    <a:bodyPr/>
                    <a:lstStyle/>
                    <a:p>
                      <a:r>
                        <a:rPr lang="en-US" dirty="0"/>
                        <a:t>Models</a:t>
                      </a:r>
                    </a:p>
                  </a:txBody>
                  <a:tcPr/>
                </a:tc>
                <a:tc>
                  <a:txBody>
                    <a:bodyPr/>
                    <a:lstStyle/>
                    <a:p>
                      <a:pPr algn="ctr"/>
                      <a:r>
                        <a:rPr lang="en-US" dirty="0"/>
                        <a:t>Task 1</a:t>
                      </a:r>
                    </a:p>
                  </a:txBody>
                  <a:tcPr/>
                </a:tc>
                <a:tc>
                  <a:txBody>
                    <a:bodyPr/>
                    <a:lstStyle/>
                    <a:p>
                      <a:pPr algn="ctr"/>
                      <a:r>
                        <a:rPr lang="en-US" dirty="0"/>
                        <a:t>Task 2</a:t>
                      </a:r>
                    </a:p>
                  </a:txBody>
                  <a:tcPr/>
                </a:tc>
                <a:tc>
                  <a:txBody>
                    <a:bodyPr/>
                    <a:lstStyle/>
                    <a:p>
                      <a:pPr algn="ctr"/>
                      <a:r>
                        <a:rPr lang="en-US" dirty="0"/>
                        <a:t>Task 3</a:t>
                      </a:r>
                    </a:p>
                  </a:txBody>
                  <a:tcPr/>
                </a:tc>
                <a:extLst>
                  <a:ext uri="{0D108BD9-81ED-4DB2-BD59-A6C34878D82A}">
                    <a16:rowId xmlns:a16="http://schemas.microsoft.com/office/drawing/2014/main" val="10000"/>
                  </a:ext>
                </a:extLst>
              </a:tr>
              <a:tr h="370840">
                <a:tc>
                  <a:txBody>
                    <a:bodyPr/>
                    <a:lstStyle/>
                    <a:p>
                      <a:r>
                        <a:rPr lang="en-US" dirty="0"/>
                        <a:t>Attention model (baseline)</a:t>
                      </a:r>
                    </a:p>
                  </a:txBody>
                  <a:tcPr/>
                </a:tc>
                <a:tc>
                  <a:txBody>
                    <a:bodyPr/>
                    <a:lstStyle/>
                    <a:p>
                      <a:pPr algn="ctr"/>
                      <a:r>
                        <a:rPr lang="en-US" sz="2000" dirty="0"/>
                        <a:t>11.4</a:t>
                      </a:r>
                    </a:p>
                  </a:txBody>
                  <a:tcPr/>
                </a:tc>
                <a:tc>
                  <a:txBody>
                    <a:bodyPr/>
                    <a:lstStyle/>
                    <a:p>
                      <a:pPr algn="ctr"/>
                      <a:r>
                        <a:rPr lang="en-US" sz="2000" dirty="0"/>
                        <a:t>7.9</a:t>
                      </a:r>
                    </a:p>
                  </a:txBody>
                  <a:tcPr/>
                </a:tc>
                <a:tc>
                  <a:txBody>
                    <a:bodyPr/>
                    <a:lstStyle/>
                    <a:p>
                      <a:pPr algn="ctr"/>
                      <a:r>
                        <a:rPr lang="en-US" sz="2000" dirty="0"/>
                        <a:t>9.0</a:t>
                      </a:r>
                    </a:p>
                  </a:txBody>
                  <a:tcPr/>
                </a:tc>
                <a:extLst>
                  <a:ext uri="{0D108BD9-81ED-4DB2-BD59-A6C34878D82A}">
                    <a16:rowId xmlns:a16="http://schemas.microsoft.com/office/drawing/2014/main" val="10001"/>
                  </a:ext>
                </a:extLst>
              </a:tr>
              <a:tr h="370840">
                <a:tc>
                  <a:txBody>
                    <a:bodyPr/>
                    <a:lstStyle/>
                    <a:p>
                      <a:r>
                        <a:rPr lang="en-US" dirty="0"/>
                        <a:t>CTC-attention learning (MTL)</a:t>
                      </a:r>
                    </a:p>
                  </a:txBody>
                  <a:tcPr/>
                </a:tc>
                <a:tc>
                  <a:txBody>
                    <a:bodyPr/>
                    <a:lstStyle/>
                    <a:p>
                      <a:pPr algn="ctr"/>
                      <a:r>
                        <a:rPr lang="en-US" sz="2000" dirty="0"/>
                        <a:t>10.5</a:t>
                      </a:r>
                    </a:p>
                  </a:txBody>
                  <a:tcPr/>
                </a:tc>
                <a:tc>
                  <a:txBody>
                    <a:bodyPr/>
                    <a:lstStyle/>
                    <a:p>
                      <a:pPr algn="ctr"/>
                      <a:r>
                        <a:rPr lang="en-US" sz="2000" dirty="0"/>
                        <a:t>7.6</a:t>
                      </a:r>
                    </a:p>
                  </a:txBody>
                  <a:tcPr/>
                </a:tc>
                <a:tc>
                  <a:txBody>
                    <a:bodyPr/>
                    <a:lstStyle/>
                    <a:p>
                      <a:pPr algn="ctr"/>
                      <a:r>
                        <a:rPr lang="en-US" sz="2000" dirty="0"/>
                        <a:t>8.3</a:t>
                      </a:r>
                    </a:p>
                  </a:txBody>
                  <a:tcPr/>
                </a:tc>
                <a:extLst>
                  <a:ext uri="{0D108BD9-81ED-4DB2-BD59-A6C34878D82A}">
                    <a16:rowId xmlns:a16="http://schemas.microsoft.com/office/drawing/2014/main"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dirty="0"/>
                        <a:t>+ Joint</a:t>
                      </a:r>
                      <a:r>
                        <a:rPr lang="ja-JP" altLang="en-US" dirty="0"/>
                        <a:t> </a:t>
                      </a:r>
                      <a:r>
                        <a:rPr lang="en-US" altLang="ja-JP" dirty="0"/>
                        <a:t>decoding</a:t>
                      </a:r>
                      <a:endParaRPr lang="en-US" dirty="0"/>
                    </a:p>
                  </a:txBody>
                  <a:tcPr/>
                </a:tc>
                <a:tc>
                  <a:txBody>
                    <a:bodyPr/>
                    <a:lstStyle/>
                    <a:p>
                      <a:pPr algn="ctr"/>
                      <a:r>
                        <a:rPr lang="en-US" sz="2000" b="1" dirty="0">
                          <a:solidFill>
                            <a:srgbClr val="FF0000"/>
                          </a:solidFill>
                        </a:rPr>
                        <a:t>10.0</a:t>
                      </a:r>
                    </a:p>
                  </a:txBody>
                  <a:tcPr/>
                </a:tc>
                <a:tc>
                  <a:txBody>
                    <a:bodyPr/>
                    <a:lstStyle/>
                    <a:p>
                      <a:pPr algn="ctr"/>
                      <a:r>
                        <a:rPr lang="en-US" sz="2000" b="1" dirty="0">
                          <a:solidFill>
                            <a:srgbClr val="FF0000"/>
                          </a:solidFill>
                        </a:rPr>
                        <a:t>7.1</a:t>
                      </a:r>
                    </a:p>
                  </a:txBody>
                  <a:tcPr/>
                </a:tc>
                <a:tc>
                  <a:txBody>
                    <a:bodyPr/>
                    <a:lstStyle/>
                    <a:p>
                      <a:pPr algn="ctr"/>
                      <a:r>
                        <a:rPr lang="en-US" sz="2000" b="1" dirty="0">
                          <a:solidFill>
                            <a:srgbClr val="FF0000"/>
                          </a:solidFill>
                        </a:rPr>
                        <a:t>7.6</a:t>
                      </a:r>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3429000" y="3810000"/>
            <a:ext cx="3835602" cy="400110"/>
          </a:xfrm>
          <a:prstGeom prst="rect">
            <a:avLst/>
          </a:prstGeom>
          <a:noFill/>
        </p:spPr>
        <p:txBody>
          <a:bodyPr wrap="none" rtlCol="0">
            <a:spAutoFit/>
          </a:bodyPr>
          <a:lstStyle/>
          <a:p>
            <a:r>
              <a:rPr lang="en-US" altLang="ja-JP" sz="2000" dirty="0"/>
              <a:t>Character</a:t>
            </a:r>
            <a:r>
              <a:rPr lang="ja-JP" altLang="en-US" sz="2000" dirty="0"/>
              <a:t> </a:t>
            </a:r>
            <a:r>
              <a:rPr lang="en-US" altLang="ja-JP" sz="2000" dirty="0"/>
              <a:t>Error</a:t>
            </a:r>
            <a:r>
              <a:rPr lang="ja-JP" altLang="en-US" sz="2000" dirty="0"/>
              <a:t> </a:t>
            </a:r>
            <a:r>
              <a:rPr lang="ja-JP" altLang="ja-JP" sz="2000" dirty="0"/>
              <a:t>R</a:t>
            </a:r>
            <a:r>
              <a:rPr lang="en-US" altLang="ja-JP" sz="2000" dirty="0"/>
              <a:t>ate</a:t>
            </a:r>
            <a:r>
              <a:rPr lang="ja-JP" altLang="en-US" sz="2000" dirty="0"/>
              <a:t> </a:t>
            </a:r>
            <a:r>
              <a:rPr lang="en-US" altLang="ja-JP" sz="2000" dirty="0"/>
              <a:t>(%) in CSJ task</a:t>
            </a:r>
          </a:p>
        </p:txBody>
      </p:sp>
    </p:spTree>
    <p:extLst>
      <p:ext uri="{BB962C8B-B14F-4D97-AF65-F5344CB8AC3E}">
        <p14:creationId xmlns:p14="http://schemas.microsoft.com/office/powerpoint/2010/main" val="3359934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ja-JP" sz="3200" dirty="0"/>
              <a:t>Example of recovering</a:t>
            </a:r>
            <a:r>
              <a:rPr lang="ja-JP" altLang="en-US" sz="3200" dirty="0"/>
              <a:t> </a:t>
            </a:r>
            <a:r>
              <a:rPr lang="en-US" altLang="ja-JP" sz="3200" dirty="0"/>
              <a:t>insertion</a:t>
            </a:r>
            <a:r>
              <a:rPr lang="ja-JP" altLang="en-US" sz="3200" dirty="0"/>
              <a:t> </a:t>
            </a:r>
            <a:r>
              <a:rPr lang="en-US" altLang="ja-JP" sz="3200" dirty="0"/>
              <a:t>errors (HKUST)</a:t>
            </a:r>
            <a:endParaRPr lang="en-US" sz="3200" dirty="0"/>
          </a:p>
        </p:txBody>
      </p:sp>
      <p:sp>
        <p:nvSpPr>
          <p:cNvPr id="6" name="TextBox 5"/>
          <p:cNvSpPr txBox="1"/>
          <p:nvPr/>
        </p:nvSpPr>
        <p:spPr>
          <a:xfrm>
            <a:off x="1752600" y="1295401"/>
            <a:ext cx="8686800" cy="2462213"/>
          </a:xfrm>
          <a:prstGeom prst="rect">
            <a:avLst/>
          </a:prstGeom>
          <a:noFill/>
          <a:ln w="28575" cmpd="sng">
            <a:solidFill>
              <a:srgbClr val="000000"/>
            </a:solidFill>
          </a:ln>
        </p:spPr>
        <p:txBody>
          <a:bodyPr wrap="square" rtlCol="0">
            <a:spAutoFit/>
          </a:bodyPr>
          <a:lstStyle/>
          <a:p>
            <a:r>
              <a:rPr lang="en-US" sz="1400" dirty="0">
                <a:solidFill>
                  <a:prstClr val="black"/>
                </a:solidFill>
                <a:latin typeface="Calibri"/>
              </a:rPr>
              <a:t>id: (20040717_152947_A010409_B010408-A-057045-057837)</a:t>
            </a:r>
          </a:p>
          <a:p>
            <a:r>
              <a:rPr lang="en-US" sz="1400" b="1" dirty="0">
                <a:solidFill>
                  <a:prstClr val="black"/>
                </a:solidFill>
                <a:latin typeface="Calibri"/>
              </a:rPr>
              <a:t>Reference</a:t>
            </a:r>
          </a:p>
          <a:p>
            <a:r>
              <a:rPr lang="zh-TW" altLang="en-US" sz="1400" dirty="0">
                <a:solidFill>
                  <a:prstClr val="black"/>
                </a:solidFill>
                <a:latin typeface="Calibri"/>
                <a:ea typeface="新細明體" panose="02020500000000000000" pitchFamily="18" charset="-120"/>
              </a:rPr>
              <a:t>但 是 如 果 你 想 想 如 果 回 到 了 过 去 你 如 果 带 着 这 个 现 在 的 记 忆 是 不 是 很 痛 苦 啊</a:t>
            </a:r>
          </a:p>
          <a:p>
            <a:pPr>
              <a:lnSpc>
                <a:spcPct val="150000"/>
              </a:lnSpc>
            </a:pPr>
            <a:r>
              <a:rPr lang="en-US" altLang="ja-JP" sz="1400" b="1" dirty="0">
                <a:solidFill>
                  <a:prstClr val="black"/>
                </a:solidFill>
                <a:latin typeface="Calibri"/>
                <a:ea typeface="ＭＳ Ｐゴシック" panose="020B0600070205080204" pitchFamily="34" charset="-128"/>
              </a:rPr>
              <a:t>Hybrid CTC/attention (w/o</a:t>
            </a:r>
            <a:r>
              <a:rPr lang="ja-JP" altLang="en-US" sz="1400" b="1" dirty="0">
                <a:solidFill>
                  <a:prstClr val="black"/>
                </a:solidFill>
                <a:latin typeface="Calibri"/>
                <a:ea typeface="ＭＳ Ｐゴシック" panose="020B0600070205080204" pitchFamily="34" charset="-128"/>
              </a:rPr>
              <a:t> </a:t>
            </a:r>
            <a:r>
              <a:rPr lang="en-US" altLang="ja-JP" sz="1400" b="1" dirty="0">
                <a:solidFill>
                  <a:prstClr val="black"/>
                </a:solidFill>
                <a:latin typeface="Calibri"/>
                <a:ea typeface="ＭＳ Ｐゴシック" panose="020B0600070205080204" pitchFamily="34" charset="-128"/>
              </a:rPr>
              <a:t>joint</a:t>
            </a:r>
            <a:r>
              <a:rPr lang="ja-JP" altLang="en-US" sz="1400" b="1" dirty="0">
                <a:solidFill>
                  <a:prstClr val="black"/>
                </a:solidFill>
                <a:latin typeface="Calibri"/>
                <a:ea typeface="ＭＳ Ｐゴシック" panose="020B0600070205080204" pitchFamily="34" charset="-128"/>
              </a:rPr>
              <a:t> </a:t>
            </a:r>
            <a:r>
              <a:rPr lang="en-US" altLang="ja-JP" sz="1400" b="1" dirty="0">
                <a:solidFill>
                  <a:prstClr val="black"/>
                </a:solidFill>
                <a:latin typeface="Calibri"/>
                <a:ea typeface="ＭＳ Ｐゴシック" panose="020B0600070205080204" pitchFamily="34" charset="-128"/>
              </a:rPr>
              <a:t>decoding)</a:t>
            </a:r>
            <a:endParaRPr lang="en-US" sz="1400" b="1" dirty="0">
              <a:solidFill>
                <a:prstClr val="black"/>
              </a:solidFill>
              <a:latin typeface="Calibri"/>
            </a:endParaRPr>
          </a:p>
          <a:p>
            <a:r>
              <a:rPr lang="ro-RO" sz="1400" dirty="0">
                <a:solidFill>
                  <a:prstClr val="black"/>
                </a:solidFill>
                <a:latin typeface="Calibri"/>
              </a:rPr>
              <a:t>Scores: (#Correctness #Substitution #Deletion #Insertion) 28 </a:t>
            </a:r>
            <a:r>
              <a:rPr lang="ro-RO" sz="1400" dirty="0">
                <a:solidFill>
                  <a:srgbClr val="F79646">
                    <a:lumMod val="75000"/>
                  </a:srgbClr>
                </a:solidFill>
                <a:latin typeface="Calibri"/>
              </a:rPr>
              <a:t>2</a:t>
            </a:r>
            <a:r>
              <a:rPr lang="ro-RO" sz="1400" dirty="0">
                <a:solidFill>
                  <a:prstClr val="black"/>
                </a:solidFill>
                <a:latin typeface="Calibri"/>
              </a:rPr>
              <a:t> </a:t>
            </a:r>
            <a:r>
              <a:rPr lang="ro-RO" sz="1400" dirty="0">
                <a:solidFill>
                  <a:srgbClr val="FF0000"/>
                </a:solidFill>
                <a:latin typeface="Calibri"/>
              </a:rPr>
              <a:t>3</a:t>
            </a:r>
            <a:r>
              <a:rPr lang="ro-RO" sz="1400" dirty="0">
                <a:solidFill>
                  <a:prstClr val="black"/>
                </a:solidFill>
                <a:latin typeface="Calibri"/>
              </a:rPr>
              <a:t> </a:t>
            </a:r>
            <a:r>
              <a:rPr lang="ro-RO" sz="1400" dirty="0">
                <a:solidFill>
                  <a:srgbClr val="1F497D">
                    <a:lumMod val="60000"/>
                    <a:lumOff val="40000"/>
                  </a:srgbClr>
                </a:solidFill>
                <a:latin typeface="Calibri"/>
              </a:rPr>
              <a:t>45</a:t>
            </a:r>
          </a:p>
          <a:p>
            <a:r>
              <a:rPr lang="zh-TW" altLang="en-US" sz="1400" dirty="0">
                <a:solidFill>
                  <a:prstClr val="black"/>
                </a:solidFill>
                <a:latin typeface="Calibri"/>
                <a:ea typeface="新細明體" panose="02020500000000000000" pitchFamily="18" charset="-120"/>
              </a:rPr>
              <a:t>但 是 </a:t>
            </a:r>
            <a:r>
              <a:rPr lang="zh-TW" altLang="en-US" sz="1400" dirty="0">
                <a:solidFill>
                  <a:srgbClr val="1F497D">
                    <a:lumMod val="60000"/>
                    <a:lumOff val="40000"/>
                  </a:srgbClr>
                </a:solidFill>
                <a:latin typeface="Calibri"/>
                <a:ea typeface="新細明體" panose="02020500000000000000" pitchFamily="18" charset="-120"/>
              </a:rPr>
              <a:t>如 果 你 想 想 如 果 回 到 了 过 去 你 如 果 带 着 这 个 现 在 的 节 </a:t>
            </a:r>
            <a:r>
              <a:rPr lang="zh-TW" altLang="en-US" sz="1400" dirty="0">
                <a:solidFill>
                  <a:prstClr val="black"/>
                </a:solidFill>
                <a:latin typeface="Calibri"/>
                <a:ea typeface="新細明體" panose="02020500000000000000" pitchFamily="18" charset="-120"/>
              </a:rPr>
              <a:t>如 果 你 想 想 如 果 回 到 了 过 去 你 如 果 带 着 这 个 现 在 的 </a:t>
            </a:r>
            <a:r>
              <a:rPr lang="zh-TW" altLang="en-US" sz="1400" dirty="0">
                <a:solidFill>
                  <a:srgbClr val="558ED5"/>
                </a:solidFill>
                <a:latin typeface="Calibri"/>
                <a:ea typeface="新細明體" panose="02020500000000000000" pitchFamily="18" charset="-120"/>
              </a:rPr>
              <a:t>节 如 果 你 想 想 如 果 回 到 了 过 去 你 如 果 带 着 这 个 现 在 </a:t>
            </a:r>
            <a:r>
              <a:rPr lang="zh-TW" altLang="en-US" sz="1400" dirty="0">
                <a:solidFill>
                  <a:srgbClr val="F79646">
                    <a:lumMod val="75000"/>
                  </a:srgbClr>
                </a:solidFill>
                <a:latin typeface="Calibri"/>
                <a:ea typeface="新細明體" panose="02020500000000000000" pitchFamily="18" charset="-120"/>
              </a:rPr>
              <a:t>的 机</a:t>
            </a:r>
            <a:r>
              <a:rPr lang="zh-TW" altLang="en-US" sz="1400" dirty="0">
                <a:solidFill>
                  <a:prstClr val="black"/>
                </a:solidFill>
                <a:latin typeface="Calibri"/>
                <a:ea typeface="新細明體" panose="02020500000000000000" pitchFamily="18" charset="-120"/>
              </a:rPr>
              <a:t> 是 不 是 很 </a:t>
            </a:r>
            <a:r>
              <a:rPr lang="zh-TW" altLang="en-US" sz="1400" dirty="0">
                <a:solidFill>
                  <a:srgbClr val="FF0000"/>
                </a:solidFill>
                <a:latin typeface="Calibri"/>
                <a:ea typeface="新細明體" panose="02020500000000000000" pitchFamily="18" charset="-120"/>
              </a:rPr>
              <a:t>・</a:t>
            </a:r>
            <a:r>
              <a:rPr lang="en-US" altLang="en-US" sz="1400" dirty="0">
                <a:solidFill>
                  <a:srgbClr val="FF0000"/>
                </a:solidFill>
                <a:latin typeface="Calibri"/>
              </a:rPr>
              <a:t> </a:t>
            </a:r>
            <a:r>
              <a:rPr lang="zh-TW" altLang="en-US" sz="1400" dirty="0">
                <a:solidFill>
                  <a:srgbClr val="FF0000"/>
                </a:solidFill>
                <a:latin typeface="Calibri"/>
                <a:ea typeface="新細明體" panose="02020500000000000000" pitchFamily="18" charset="-120"/>
              </a:rPr>
              <a:t>・</a:t>
            </a:r>
            <a:r>
              <a:rPr lang="en-US" altLang="zh-TW" sz="1400" dirty="0">
                <a:solidFill>
                  <a:srgbClr val="FF0000"/>
                </a:solidFill>
                <a:latin typeface="Calibri"/>
                <a:ea typeface="新細明體" panose="02020500000000000000" pitchFamily="18" charset="-120"/>
              </a:rPr>
              <a:t> </a:t>
            </a:r>
            <a:r>
              <a:rPr lang="zh-TW" altLang="en-US" sz="1400" dirty="0">
                <a:solidFill>
                  <a:srgbClr val="FF0000"/>
                </a:solidFill>
                <a:latin typeface="Calibri"/>
                <a:ea typeface="新細明體" panose="02020500000000000000" pitchFamily="18" charset="-120"/>
              </a:rPr>
              <a:t>・</a:t>
            </a:r>
            <a:endParaRPr lang="zh-TW" altLang="en-US" sz="1400" dirty="0">
              <a:solidFill>
                <a:prstClr val="black"/>
              </a:solidFill>
              <a:latin typeface="Calibri"/>
              <a:ea typeface="新細明體" panose="02020500000000000000" pitchFamily="18" charset="-120"/>
            </a:endParaRPr>
          </a:p>
          <a:p>
            <a:pPr>
              <a:lnSpc>
                <a:spcPct val="150000"/>
              </a:lnSpc>
            </a:pPr>
            <a:r>
              <a:rPr lang="pt-BR" sz="1400" b="1" dirty="0" err="1">
                <a:solidFill>
                  <a:prstClr val="black"/>
                </a:solidFill>
                <a:latin typeface="Calibri"/>
              </a:rPr>
              <a:t>w</a:t>
            </a:r>
            <a:r>
              <a:rPr lang="pt-BR" sz="1400" b="1" dirty="0">
                <a:solidFill>
                  <a:prstClr val="black"/>
                </a:solidFill>
                <a:latin typeface="Calibri"/>
              </a:rPr>
              <a:t>/ </a:t>
            </a:r>
            <a:r>
              <a:rPr lang="en-US" altLang="ja-JP" sz="1400" b="1" dirty="0">
                <a:solidFill>
                  <a:prstClr val="black"/>
                </a:solidFill>
                <a:latin typeface="Calibri"/>
                <a:ea typeface="ＭＳ Ｐゴシック" panose="020B0600070205080204" pitchFamily="34" charset="-128"/>
              </a:rPr>
              <a:t>J</a:t>
            </a:r>
            <a:r>
              <a:rPr lang="pt-BR" sz="1400" b="1" dirty="0" err="1">
                <a:solidFill>
                  <a:prstClr val="black"/>
                </a:solidFill>
                <a:latin typeface="Calibri"/>
              </a:rPr>
              <a:t>oint</a:t>
            </a:r>
            <a:r>
              <a:rPr lang="pt-BR" sz="1400" b="1" dirty="0">
                <a:solidFill>
                  <a:prstClr val="black"/>
                </a:solidFill>
                <a:latin typeface="Calibri"/>
              </a:rPr>
              <a:t> </a:t>
            </a:r>
            <a:r>
              <a:rPr lang="pt-BR" sz="1400" b="1" dirty="0" err="1">
                <a:solidFill>
                  <a:prstClr val="black"/>
                </a:solidFill>
                <a:latin typeface="Calibri"/>
              </a:rPr>
              <a:t>decoding</a:t>
            </a:r>
            <a:endParaRPr lang="pt-BR" sz="1400" b="1" dirty="0">
              <a:solidFill>
                <a:prstClr val="black"/>
              </a:solidFill>
              <a:latin typeface="Calibri"/>
            </a:endParaRPr>
          </a:p>
          <a:p>
            <a:r>
              <a:rPr lang="pt-BR" sz="1400" dirty="0">
                <a:solidFill>
                  <a:prstClr val="black"/>
                </a:solidFill>
                <a:latin typeface="Calibri"/>
              </a:rPr>
              <a:t>Scores: </a:t>
            </a:r>
            <a:r>
              <a:rPr lang="ro-RO" sz="1400" dirty="0">
                <a:solidFill>
                  <a:prstClr val="black"/>
                </a:solidFill>
                <a:latin typeface="Calibri"/>
              </a:rPr>
              <a:t>(#Correctness #Substitution #Deletion #Insertion) </a:t>
            </a:r>
            <a:r>
              <a:rPr lang="pt-BR" sz="1400" dirty="0">
                <a:solidFill>
                  <a:prstClr val="black"/>
                </a:solidFill>
                <a:latin typeface="Calibri"/>
              </a:rPr>
              <a:t>31 </a:t>
            </a:r>
            <a:r>
              <a:rPr lang="pt-BR" sz="1400" dirty="0">
                <a:solidFill>
                  <a:srgbClr val="E46C0A"/>
                </a:solidFill>
                <a:latin typeface="Calibri"/>
              </a:rPr>
              <a:t>1</a:t>
            </a:r>
            <a:r>
              <a:rPr lang="pt-BR" sz="1400" dirty="0">
                <a:solidFill>
                  <a:prstClr val="black"/>
                </a:solidFill>
                <a:latin typeface="Calibri"/>
              </a:rPr>
              <a:t> </a:t>
            </a:r>
            <a:r>
              <a:rPr lang="pt-BR" sz="1400" dirty="0">
                <a:solidFill>
                  <a:srgbClr val="FF0000"/>
                </a:solidFill>
                <a:latin typeface="Calibri"/>
              </a:rPr>
              <a:t>1</a:t>
            </a:r>
            <a:r>
              <a:rPr lang="pt-BR" sz="1400" dirty="0">
                <a:solidFill>
                  <a:prstClr val="black"/>
                </a:solidFill>
                <a:latin typeface="Calibri"/>
              </a:rPr>
              <a:t> </a:t>
            </a:r>
            <a:r>
              <a:rPr lang="pt-BR" sz="1400" dirty="0">
                <a:solidFill>
                  <a:srgbClr val="1F497D">
                    <a:lumMod val="60000"/>
                    <a:lumOff val="40000"/>
                  </a:srgbClr>
                </a:solidFill>
                <a:latin typeface="Calibri"/>
              </a:rPr>
              <a:t>0</a:t>
            </a:r>
          </a:p>
          <a:p>
            <a:r>
              <a:rPr lang="en-US" altLang="zh-TW" sz="1400" dirty="0">
                <a:solidFill>
                  <a:prstClr val="black"/>
                </a:solidFill>
                <a:latin typeface="Calibri"/>
                <a:ea typeface="新細明體" panose="02020500000000000000" pitchFamily="18" charset="-120"/>
              </a:rPr>
              <a:t>HYP:  </a:t>
            </a:r>
            <a:r>
              <a:rPr lang="zh-TW" altLang="en-US" sz="1400" dirty="0">
                <a:solidFill>
                  <a:prstClr val="black"/>
                </a:solidFill>
                <a:latin typeface="Calibri"/>
                <a:ea typeface="新細明體" panose="02020500000000000000" pitchFamily="18" charset="-120"/>
              </a:rPr>
              <a:t>但 是 如 果 你 想 想 如 果 回 到 了 过 去 你 如 果 带 着 这 个 现 在 的 </a:t>
            </a:r>
            <a:r>
              <a:rPr lang="zh-TW" altLang="en-US" sz="1400" dirty="0">
                <a:solidFill>
                  <a:srgbClr val="FF0000"/>
                </a:solidFill>
                <a:latin typeface="Calibri"/>
                <a:ea typeface="新細明體" panose="02020500000000000000" pitchFamily="18" charset="-120"/>
              </a:rPr>
              <a:t>・</a:t>
            </a:r>
            <a:r>
              <a:rPr lang="en-US" altLang="zh-TW" sz="1400" dirty="0">
                <a:solidFill>
                  <a:srgbClr val="FF0000"/>
                </a:solidFill>
                <a:latin typeface="Calibri"/>
                <a:ea typeface="新細明體" panose="02020500000000000000" pitchFamily="18" charset="-120"/>
              </a:rPr>
              <a:t> </a:t>
            </a:r>
            <a:r>
              <a:rPr lang="zh-TW" altLang="en-US" sz="1400" dirty="0">
                <a:solidFill>
                  <a:srgbClr val="E46C0A"/>
                </a:solidFill>
                <a:latin typeface="Calibri"/>
                <a:ea typeface="新細明體" panose="02020500000000000000" pitchFamily="18" charset="-120"/>
              </a:rPr>
              <a:t>机</a:t>
            </a:r>
            <a:r>
              <a:rPr lang="zh-TW" altLang="en-US" sz="1400" dirty="0">
                <a:solidFill>
                  <a:prstClr val="black"/>
                </a:solidFill>
                <a:latin typeface="Calibri"/>
                <a:ea typeface="新細明體" panose="02020500000000000000" pitchFamily="18" charset="-120"/>
              </a:rPr>
              <a:t> 是 不 是 很 痛 苦 啊</a:t>
            </a:r>
          </a:p>
        </p:txBody>
      </p:sp>
      <p:pic>
        <p:nvPicPr>
          <p:cNvPr id="9" name="Picture 8" descr="hkust-ins-errors.png"/>
          <p:cNvPicPr>
            <a:picLocks noChangeAspect="1"/>
          </p:cNvPicPr>
          <p:nvPr/>
        </p:nvPicPr>
        <p:blipFill rotWithShape="1">
          <a:blip r:embed="rId2">
            <a:extLst>
              <a:ext uri="{28A0092B-C50C-407E-A947-70E740481C1C}">
                <a14:useLocalDpi xmlns:a14="http://schemas.microsoft.com/office/drawing/2010/main" val="0"/>
              </a:ext>
            </a:extLst>
          </a:blip>
          <a:srcRect t="2254" b="4885"/>
          <a:stretch/>
        </p:blipFill>
        <p:spPr>
          <a:xfrm>
            <a:off x="1981200" y="4038600"/>
            <a:ext cx="3505200" cy="2441222"/>
          </a:xfrm>
          <a:prstGeom prst="rect">
            <a:avLst/>
          </a:prstGeom>
        </p:spPr>
      </p:pic>
      <p:pic>
        <p:nvPicPr>
          <p:cNvPr id="10" name="Picture 9" descr="hkust-ins-recovered.png"/>
          <p:cNvPicPr>
            <a:picLocks noChangeAspect="1"/>
          </p:cNvPicPr>
          <p:nvPr/>
        </p:nvPicPr>
        <p:blipFill rotWithShape="1">
          <a:blip r:embed="rId3">
            <a:extLst>
              <a:ext uri="{28A0092B-C50C-407E-A947-70E740481C1C}">
                <a14:useLocalDpi xmlns:a14="http://schemas.microsoft.com/office/drawing/2010/main" val="0"/>
              </a:ext>
            </a:extLst>
          </a:blip>
          <a:srcRect t="3377" b="5120"/>
          <a:stretch/>
        </p:blipFill>
        <p:spPr>
          <a:xfrm>
            <a:off x="6553200" y="4106332"/>
            <a:ext cx="3454400" cy="2370668"/>
          </a:xfrm>
          <a:prstGeom prst="rect">
            <a:avLst/>
          </a:prstGeom>
        </p:spPr>
      </p:pic>
      <p:sp>
        <p:nvSpPr>
          <p:cNvPr id="11" name="Right Arrow 10"/>
          <p:cNvSpPr/>
          <p:nvPr/>
        </p:nvSpPr>
        <p:spPr>
          <a:xfrm>
            <a:off x="5486400" y="5029200"/>
            <a:ext cx="10668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526563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ja-JP" sz="3200" dirty="0"/>
              <a:t>Example of recovering</a:t>
            </a:r>
            <a:r>
              <a:rPr lang="ja-JP" altLang="en-US" sz="3200" dirty="0"/>
              <a:t> </a:t>
            </a:r>
            <a:r>
              <a:rPr lang="en-US" altLang="ja-JP" sz="3200" dirty="0"/>
              <a:t>deletion</a:t>
            </a:r>
            <a:r>
              <a:rPr lang="ja-JP" altLang="en-US" sz="3200" dirty="0"/>
              <a:t> </a:t>
            </a:r>
            <a:r>
              <a:rPr lang="en-US" altLang="ja-JP" sz="3200" dirty="0"/>
              <a:t>errors (CSJ)</a:t>
            </a:r>
            <a:endParaRPr lang="en-US" sz="3200" dirty="0"/>
          </a:p>
        </p:txBody>
      </p:sp>
      <p:pic>
        <p:nvPicPr>
          <p:cNvPr id="12" name="Picture 11" descr="csj-del-err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419600"/>
            <a:ext cx="4038600" cy="2133600"/>
          </a:xfrm>
          <a:prstGeom prst="rect">
            <a:avLst/>
          </a:prstGeom>
        </p:spPr>
      </p:pic>
      <p:pic>
        <p:nvPicPr>
          <p:cNvPr id="13" name="Picture 12" descr="csj-del-recovered.png"/>
          <p:cNvPicPr>
            <a:picLocks noChangeAspect="1"/>
          </p:cNvPicPr>
          <p:nvPr/>
        </p:nvPicPr>
        <p:blipFill rotWithShape="1">
          <a:blip r:embed="rId3">
            <a:extLst>
              <a:ext uri="{28A0092B-C50C-407E-A947-70E740481C1C}">
                <a14:useLocalDpi xmlns:a14="http://schemas.microsoft.com/office/drawing/2010/main" val="0"/>
              </a:ext>
            </a:extLst>
          </a:blip>
          <a:srcRect b="5911"/>
          <a:stretch/>
        </p:blipFill>
        <p:spPr>
          <a:xfrm>
            <a:off x="6324600" y="4320022"/>
            <a:ext cx="4191000" cy="2233178"/>
          </a:xfrm>
          <a:prstGeom prst="rect">
            <a:avLst/>
          </a:prstGeom>
        </p:spPr>
      </p:pic>
      <p:sp>
        <p:nvSpPr>
          <p:cNvPr id="6" name="TextBox 5"/>
          <p:cNvSpPr txBox="1"/>
          <p:nvPr/>
        </p:nvSpPr>
        <p:spPr>
          <a:xfrm>
            <a:off x="1981200" y="1295401"/>
            <a:ext cx="8305800" cy="3046987"/>
          </a:xfrm>
          <a:prstGeom prst="rect">
            <a:avLst/>
          </a:prstGeom>
          <a:noFill/>
          <a:ln w="28575" cmpd="sng">
            <a:solidFill>
              <a:srgbClr val="000000"/>
            </a:solidFill>
          </a:ln>
        </p:spPr>
        <p:txBody>
          <a:bodyPr wrap="square" rtlCol="0">
            <a:spAutoFit/>
          </a:bodyPr>
          <a:lstStyle/>
          <a:p>
            <a:r>
              <a:rPr lang="en-US" sz="1200" dirty="0">
                <a:solidFill>
                  <a:prstClr val="black"/>
                </a:solidFill>
                <a:latin typeface="Calibri"/>
              </a:rPr>
              <a:t>id: (A01F0001_0844951_0854386)</a:t>
            </a:r>
          </a:p>
          <a:p>
            <a:r>
              <a:rPr lang="en-US" sz="1200" b="1" dirty="0">
                <a:solidFill>
                  <a:prstClr val="black"/>
                </a:solidFill>
                <a:latin typeface="Calibri"/>
              </a:rPr>
              <a:t>Reference</a:t>
            </a:r>
          </a:p>
          <a:p>
            <a:r>
              <a:rPr lang="ja-JP" altLang="en-US" sz="1200" dirty="0">
                <a:solidFill>
                  <a:prstClr val="black"/>
                </a:solidFill>
                <a:latin typeface="ＭＳ 明朝"/>
                <a:ea typeface="ＭＳ 明朝"/>
                <a:cs typeface="ＭＳ 明朝"/>
              </a:rPr>
              <a:t>ま た え 飛 行 時 の エ コ ー ロ ケ ー シ ョ ン 機 能 を よ り 詳 細 に 解 明 す る 為 に 超 小 型 マ イ ク ロ ホ ン お よ び 生 体 ア ン プ を コ ウ モ リ に 搭 載 す る こ と を 考 え て お り ま す そ う す る こ と に よ っ て</a:t>
            </a:r>
            <a:endParaRPr lang="en-US" sz="1200" dirty="0">
              <a:solidFill>
                <a:prstClr val="black"/>
              </a:solidFill>
              <a:latin typeface="Calibri"/>
            </a:endParaRPr>
          </a:p>
          <a:p>
            <a:pPr>
              <a:lnSpc>
                <a:spcPct val="150000"/>
              </a:lnSpc>
            </a:pPr>
            <a:r>
              <a:rPr lang="en-US" altLang="ja-JP" sz="1200" b="1" dirty="0">
                <a:solidFill>
                  <a:prstClr val="black"/>
                </a:solidFill>
                <a:latin typeface="Calibri"/>
                <a:ea typeface="ＭＳ Ｐゴシック" panose="020B0600070205080204" pitchFamily="34" charset="-128"/>
              </a:rPr>
              <a:t>Hybrid CTC/attention (w/o</a:t>
            </a:r>
            <a:r>
              <a:rPr lang="ja-JP" altLang="en-US" sz="1200" b="1" dirty="0">
                <a:solidFill>
                  <a:prstClr val="black"/>
                </a:solidFill>
                <a:latin typeface="Calibri"/>
                <a:ea typeface="ＭＳ Ｐゴシック" panose="020B0600070205080204" pitchFamily="34" charset="-128"/>
              </a:rPr>
              <a:t> </a:t>
            </a:r>
            <a:r>
              <a:rPr lang="en-US" altLang="ja-JP" sz="1200" b="1" dirty="0">
                <a:solidFill>
                  <a:prstClr val="black"/>
                </a:solidFill>
                <a:latin typeface="Calibri"/>
                <a:ea typeface="ＭＳ Ｐゴシック" panose="020B0600070205080204" pitchFamily="34" charset="-128"/>
              </a:rPr>
              <a:t>joint</a:t>
            </a:r>
            <a:r>
              <a:rPr lang="ja-JP" altLang="en-US" sz="1200" b="1" dirty="0">
                <a:solidFill>
                  <a:prstClr val="black"/>
                </a:solidFill>
                <a:latin typeface="Calibri"/>
                <a:ea typeface="ＭＳ Ｐゴシック" panose="020B0600070205080204" pitchFamily="34" charset="-128"/>
              </a:rPr>
              <a:t> </a:t>
            </a:r>
            <a:r>
              <a:rPr lang="en-US" altLang="ja-JP" sz="1200" b="1" dirty="0">
                <a:solidFill>
                  <a:prstClr val="black"/>
                </a:solidFill>
                <a:latin typeface="Calibri"/>
                <a:ea typeface="ＭＳ Ｐゴシック" panose="020B0600070205080204" pitchFamily="34" charset="-128"/>
              </a:rPr>
              <a:t>decoding)</a:t>
            </a:r>
            <a:endParaRPr lang="en-US" sz="1200" b="1" dirty="0">
              <a:solidFill>
                <a:prstClr val="black"/>
              </a:solidFill>
              <a:latin typeface="Calibri"/>
            </a:endParaRPr>
          </a:p>
          <a:p>
            <a:r>
              <a:rPr lang="ro-RO" sz="1200" dirty="0">
                <a:solidFill>
                  <a:prstClr val="black"/>
                </a:solidFill>
                <a:latin typeface="Calibri"/>
              </a:rPr>
              <a:t>Scores: (#Correctness #Substitution #Deletion #Insertion) </a:t>
            </a:r>
            <a:r>
              <a:rPr lang="en-US" sz="1200" dirty="0">
                <a:solidFill>
                  <a:prstClr val="black"/>
                </a:solidFill>
                <a:latin typeface="Calibri"/>
              </a:rPr>
              <a:t>30 </a:t>
            </a:r>
            <a:r>
              <a:rPr lang="en-US" sz="1200" dirty="0">
                <a:solidFill>
                  <a:srgbClr val="F79646">
                    <a:lumMod val="75000"/>
                  </a:srgbClr>
                </a:solidFill>
                <a:latin typeface="Calibri"/>
              </a:rPr>
              <a:t>0</a:t>
            </a:r>
            <a:r>
              <a:rPr lang="en-US" sz="1200" dirty="0">
                <a:solidFill>
                  <a:prstClr val="black"/>
                </a:solidFill>
                <a:latin typeface="Calibri"/>
              </a:rPr>
              <a:t> </a:t>
            </a:r>
            <a:r>
              <a:rPr lang="en-US" sz="1200" dirty="0">
                <a:solidFill>
                  <a:srgbClr val="FF0000"/>
                </a:solidFill>
                <a:latin typeface="Calibri"/>
              </a:rPr>
              <a:t>47</a:t>
            </a:r>
            <a:r>
              <a:rPr lang="en-US" sz="1200" dirty="0">
                <a:solidFill>
                  <a:prstClr val="black"/>
                </a:solidFill>
                <a:latin typeface="Calibri"/>
              </a:rPr>
              <a:t> </a:t>
            </a:r>
            <a:r>
              <a:rPr lang="en-US" sz="1200" dirty="0">
                <a:solidFill>
                  <a:srgbClr val="558ED5"/>
                </a:solidFill>
                <a:latin typeface="Calibri"/>
              </a:rPr>
              <a:t>0</a:t>
            </a:r>
            <a:endParaRPr lang="ro-RO" sz="1200" dirty="0">
              <a:solidFill>
                <a:srgbClr val="558ED5"/>
              </a:solidFill>
              <a:latin typeface="Calibri"/>
            </a:endParaRPr>
          </a:p>
          <a:p>
            <a:r>
              <a:rPr lang="ja-JP" altLang="en-US" sz="1200" dirty="0">
                <a:solidFill>
                  <a:prstClr val="black"/>
                </a:solidFill>
                <a:latin typeface="ＭＳ 明朝"/>
                <a:ea typeface="ＭＳ 明朝"/>
                <a:cs typeface="ＭＳ 明朝"/>
              </a:rPr>
              <a:t>ま た え 飛 行 時 の エ コ ー ロ ケ ー シ ョ ン 機 能 を よ り 詳 細 に 解 明 す る 為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 </a:t>
            </a:r>
            <a:r>
              <a:rPr lang="ja-JP" altLang="en-US" sz="1200" dirty="0">
                <a:solidFill>
                  <a:prstClr val="black"/>
                </a:solidFill>
                <a:latin typeface="ＭＳ 明朝"/>
                <a:ea typeface="ＭＳ 明朝"/>
                <a:cs typeface="ＭＳ 明朝"/>
              </a:rPr>
              <a:t>に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FF0000"/>
                </a:solidFill>
                <a:latin typeface="ＭＳ 明朝"/>
                <a:ea typeface="ＭＳ 明朝"/>
                <a:cs typeface="ＭＳ 明朝"/>
              </a:rPr>
              <a:t>・</a:t>
            </a:r>
            <a:endParaRPr lang="zh-TW" altLang="en-US" sz="1200" dirty="0">
              <a:solidFill>
                <a:prstClr val="black"/>
              </a:solidFill>
              <a:latin typeface="Calibri"/>
              <a:ea typeface="新細明體" panose="02020500000000000000" pitchFamily="18" charset="-120"/>
            </a:endParaRPr>
          </a:p>
          <a:p>
            <a:pPr>
              <a:lnSpc>
                <a:spcPct val="150000"/>
              </a:lnSpc>
            </a:pPr>
            <a:r>
              <a:rPr lang="pt-BR" sz="1200" b="1" dirty="0" err="1">
                <a:solidFill>
                  <a:prstClr val="black"/>
                </a:solidFill>
                <a:latin typeface="Calibri"/>
              </a:rPr>
              <a:t>w</a:t>
            </a:r>
            <a:r>
              <a:rPr lang="pt-BR" sz="1200" b="1" dirty="0">
                <a:solidFill>
                  <a:prstClr val="black"/>
                </a:solidFill>
                <a:latin typeface="Calibri"/>
              </a:rPr>
              <a:t>/ Joint </a:t>
            </a:r>
            <a:r>
              <a:rPr lang="en-US" altLang="ja-JP" sz="1200" b="1" dirty="0">
                <a:solidFill>
                  <a:prstClr val="black"/>
                </a:solidFill>
                <a:latin typeface="Calibri"/>
                <a:ea typeface="ＭＳ Ｐゴシック" panose="020B0600070205080204" pitchFamily="34" charset="-128"/>
              </a:rPr>
              <a:t>decoding</a:t>
            </a:r>
            <a:endParaRPr lang="pt-BR" sz="1200" b="1" dirty="0">
              <a:solidFill>
                <a:prstClr val="black"/>
              </a:solidFill>
              <a:latin typeface="Calibri"/>
            </a:endParaRPr>
          </a:p>
          <a:p>
            <a:r>
              <a:rPr lang="pt-BR" sz="1200" dirty="0">
                <a:solidFill>
                  <a:prstClr val="black"/>
                </a:solidFill>
                <a:latin typeface="Calibri"/>
              </a:rPr>
              <a:t>Scores: </a:t>
            </a:r>
            <a:r>
              <a:rPr lang="ro-RO" sz="1200" dirty="0">
                <a:solidFill>
                  <a:prstClr val="black"/>
                </a:solidFill>
                <a:latin typeface="Calibri"/>
              </a:rPr>
              <a:t>(#Correctness #Substitution #Deletion #Insertion) </a:t>
            </a:r>
            <a:r>
              <a:rPr lang="en-US" sz="1200" dirty="0">
                <a:solidFill>
                  <a:prstClr val="black"/>
                </a:solidFill>
                <a:latin typeface="Calibri"/>
              </a:rPr>
              <a:t>67 </a:t>
            </a:r>
            <a:r>
              <a:rPr lang="en-US" sz="1200" dirty="0">
                <a:solidFill>
                  <a:srgbClr val="E46C0A"/>
                </a:solidFill>
                <a:latin typeface="Calibri"/>
              </a:rPr>
              <a:t>9</a:t>
            </a:r>
            <a:r>
              <a:rPr lang="en-US" sz="1200" dirty="0">
                <a:solidFill>
                  <a:prstClr val="black"/>
                </a:solidFill>
                <a:latin typeface="Calibri"/>
              </a:rPr>
              <a:t> </a:t>
            </a:r>
            <a:r>
              <a:rPr lang="en-US" sz="1200" dirty="0">
                <a:solidFill>
                  <a:srgbClr val="FF0000"/>
                </a:solidFill>
                <a:latin typeface="Calibri"/>
              </a:rPr>
              <a:t>1</a:t>
            </a:r>
            <a:r>
              <a:rPr lang="en-US" sz="1200" dirty="0">
                <a:solidFill>
                  <a:prstClr val="black"/>
                </a:solidFill>
                <a:latin typeface="Calibri"/>
              </a:rPr>
              <a:t> </a:t>
            </a:r>
            <a:r>
              <a:rPr lang="en-US" sz="1200" dirty="0">
                <a:solidFill>
                  <a:srgbClr val="558ED5"/>
                </a:solidFill>
                <a:latin typeface="Calibri"/>
              </a:rPr>
              <a:t>0</a:t>
            </a:r>
          </a:p>
          <a:p>
            <a:r>
              <a:rPr lang="ja-JP" altLang="en-US" sz="1200" dirty="0">
                <a:solidFill>
                  <a:prstClr val="black"/>
                </a:solidFill>
                <a:latin typeface="ＭＳ 明朝"/>
                <a:ea typeface="ＭＳ 明朝"/>
                <a:cs typeface="ＭＳ 明朝"/>
              </a:rPr>
              <a:t>ま た え 飛 行 時 の エ コ ー ロ ケ ー シ ョ ン 機 能 を よ り 詳 細 に 解 明 す る 為 に </a:t>
            </a:r>
            <a:r>
              <a:rPr lang="ja-JP" altLang="en-US" sz="1200" dirty="0">
                <a:solidFill>
                  <a:srgbClr val="E46C0A"/>
                </a:solidFill>
                <a:latin typeface="ＭＳ 明朝"/>
                <a:ea typeface="ＭＳ 明朝"/>
                <a:cs typeface="ＭＳ 明朝"/>
              </a:rPr>
              <a:t>長 国</a:t>
            </a:r>
            <a:r>
              <a:rPr lang="ja-JP" altLang="en-US" sz="1200" dirty="0">
                <a:solidFill>
                  <a:prstClr val="black"/>
                </a:solidFill>
                <a:latin typeface="ＭＳ 明朝"/>
                <a:ea typeface="ＭＳ 明朝"/>
                <a:cs typeface="ＭＳ 明朝"/>
              </a:rPr>
              <a:t> 型 マ イ ク ロ ホ ン お </a:t>
            </a:r>
            <a:r>
              <a:rPr lang="ja-JP" altLang="en-US" sz="1200" dirty="0">
                <a:solidFill>
                  <a:srgbClr val="FF0000"/>
                </a:solidFill>
                <a:latin typeface="ＭＳ 明朝"/>
                <a:ea typeface="ＭＳ 明朝"/>
                <a:cs typeface="ＭＳ 明朝"/>
              </a:rPr>
              <a:t>・</a:t>
            </a:r>
            <a:r>
              <a:rPr lang="en-US" altLang="ja-JP" sz="1200" dirty="0">
                <a:solidFill>
                  <a:srgbClr val="FF0000"/>
                </a:solidFill>
                <a:latin typeface="ＭＳ 明朝"/>
                <a:ea typeface="ＭＳ 明朝"/>
                <a:cs typeface="ＭＳ 明朝"/>
              </a:rPr>
              <a:t> </a:t>
            </a:r>
            <a:r>
              <a:rPr lang="ja-JP" altLang="en-US" sz="1200" dirty="0">
                <a:solidFill>
                  <a:srgbClr val="E46C0A"/>
                </a:solidFill>
                <a:latin typeface="ＭＳ 明朝"/>
                <a:ea typeface="ＭＳ 明朝"/>
                <a:cs typeface="ＭＳ 明朝"/>
              </a:rPr>
              <a:t>い く 声 単 位 方 </a:t>
            </a:r>
            <a:r>
              <a:rPr lang="ja-JP" altLang="en-US" sz="1200" dirty="0">
                <a:solidFill>
                  <a:prstClr val="black"/>
                </a:solidFill>
                <a:latin typeface="ＭＳ 明朝"/>
                <a:ea typeface="ＭＳ 明朝"/>
                <a:cs typeface="ＭＳ 明朝"/>
              </a:rPr>
              <a:t>を コ ウ モ リ に </a:t>
            </a:r>
            <a:r>
              <a:rPr lang="ja-JP" altLang="en-US" sz="1200" dirty="0">
                <a:solidFill>
                  <a:srgbClr val="E46C0A"/>
                </a:solidFill>
                <a:latin typeface="ＭＳ 明朝"/>
                <a:ea typeface="ＭＳ 明朝"/>
                <a:cs typeface="ＭＳ 明朝"/>
              </a:rPr>
              <a:t>登</a:t>
            </a:r>
            <a:r>
              <a:rPr lang="ja-JP" altLang="en-US" sz="1200" dirty="0">
                <a:solidFill>
                  <a:prstClr val="black"/>
                </a:solidFill>
                <a:latin typeface="ＭＳ 明朝"/>
                <a:ea typeface="ＭＳ 明朝"/>
                <a:cs typeface="ＭＳ 明朝"/>
              </a:rPr>
              <a:t> 載 す る こ と</a:t>
            </a:r>
            <a:r>
              <a:rPr lang="en-US" altLang="ja-JP" sz="1200" dirty="0">
                <a:solidFill>
                  <a:prstClr val="black"/>
                </a:solidFill>
                <a:latin typeface="ＭＳ 明朝"/>
                <a:ea typeface="ＭＳ 明朝"/>
                <a:cs typeface="ＭＳ 明朝"/>
              </a:rPr>
              <a:t> </a:t>
            </a:r>
            <a:r>
              <a:rPr lang="ja-JP" altLang="en-US" sz="1200" dirty="0">
                <a:solidFill>
                  <a:prstClr val="black"/>
                </a:solidFill>
                <a:latin typeface="ＭＳ 明朝"/>
                <a:ea typeface="ＭＳ 明朝"/>
                <a:cs typeface="ＭＳ 明朝"/>
              </a:rPr>
              <a:t>を 考 え て お り ま す そ う す る こ と に よ っ て</a:t>
            </a:r>
            <a:endParaRPr lang="zh-TW" altLang="en-US" sz="1200" dirty="0">
              <a:solidFill>
                <a:prstClr val="black"/>
              </a:solidFill>
              <a:latin typeface="ＭＳ 明朝"/>
              <a:ea typeface="ＭＳ 明朝"/>
              <a:cs typeface="ＭＳ 明朝"/>
            </a:endParaRPr>
          </a:p>
        </p:txBody>
      </p:sp>
      <p:sp>
        <p:nvSpPr>
          <p:cNvPr id="14" name="Right Arrow 13"/>
          <p:cNvSpPr/>
          <p:nvPr/>
        </p:nvSpPr>
        <p:spPr>
          <a:xfrm>
            <a:off x="5486400" y="5105400"/>
            <a:ext cx="10668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696590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5F55F-05AD-5747-B784-5B10A7472631}"/>
              </a:ext>
            </a:extLst>
          </p:cNvPr>
          <p:cNvSpPr>
            <a:spLocks noGrp="1"/>
          </p:cNvSpPr>
          <p:nvPr>
            <p:ph type="title"/>
          </p:nvPr>
        </p:nvSpPr>
        <p:spPr/>
        <p:txBody>
          <a:bodyPr/>
          <a:lstStyle/>
          <a:p>
            <a:r>
              <a:rPr lang="en-US" dirty="0"/>
              <a:t>Discussions</a:t>
            </a:r>
          </a:p>
        </p:txBody>
      </p:sp>
      <p:sp>
        <p:nvSpPr>
          <p:cNvPr id="3" name="Content Placeholder 2">
            <a:extLst>
              <a:ext uri="{FF2B5EF4-FFF2-40B4-BE49-F238E27FC236}">
                <a16:creationId xmlns:a16="http://schemas.microsoft.com/office/drawing/2014/main" id="{D7B0B6D0-5F97-9E46-8E1E-2AA20B52185F}"/>
              </a:ext>
            </a:extLst>
          </p:cNvPr>
          <p:cNvSpPr>
            <a:spLocks noGrp="1"/>
          </p:cNvSpPr>
          <p:nvPr>
            <p:ph idx="1"/>
          </p:nvPr>
        </p:nvSpPr>
        <p:spPr/>
        <p:txBody>
          <a:bodyPr/>
          <a:lstStyle/>
          <a:p>
            <a:pPr>
              <a:lnSpc>
                <a:spcPct val="120000"/>
              </a:lnSpc>
            </a:pPr>
            <a:r>
              <a:rPr lang="en-US" altLang="ja-JP" dirty="0"/>
              <a:t>Hybrid</a:t>
            </a:r>
            <a:r>
              <a:rPr lang="ja-JP" altLang="en-US"/>
              <a:t> </a:t>
            </a:r>
            <a:r>
              <a:rPr lang="en-US" altLang="ja-JP" dirty="0"/>
              <a:t>CTC/attention</a:t>
            </a:r>
            <a:r>
              <a:rPr lang="ja-JP" altLang="en-US"/>
              <a:t>-</a:t>
            </a:r>
            <a:r>
              <a:rPr lang="en-US" altLang="ja-JP" dirty="0"/>
              <a:t>based</a:t>
            </a:r>
            <a:r>
              <a:rPr lang="ja-JP" altLang="en-US"/>
              <a:t> </a:t>
            </a:r>
            <a:r>
              <a:rPr lang="en-US" altLang="ja-JP" dirty="0"/>
              <a:t>end-to-end</a:t>
            </a:r>
            <a:r>
              <a:rPr lang="ja-JP" altLang="en-US"/>
              <a:t> </a:t>
            </a:r>
            <a:r>
              <a:rPr lang="en-US" altLang="ja-JP" dirty="0"/>
              <a:t>speech</a:t>
            </a:r>
            <a:r>
              <a:rPr lang="ja-JP" altLang="en-US"/>
              <a:t> </a:t>
            </a:r>
            <a:r>
              <a:rPr lang="en-US" altLang="ja-JP" dirty="0"/>
              <a:t>recognition</a:t>
            </a:r>
          </a:p>
          <a:p>
            <a:pPr lvl="1">
              <a:lnSpc>
                <a:spcPct val="120000"/>
              </a:lnSpc>
            </a:pPr>
            <a:r>
              <a:rPr lang="en-US" altLang="ja-JP" dirty="0"/>
              <a:t>Multi-task</a:t>
            </a:r>
            <a:r>
              <a:rPr lang="ja-JP" altLang="en-US"/>
              <a:t> </a:t>
            </a:r>
            <a:r>
              <a:rPr lang="en-US" altLang="ja-JP" dirty="0"/>
              <a:t>learning during training</a:t>
            </a:r>
          </a:p>
          <a:p>
            <a:pPr lvl="1">
              <a:lnSpc>
                <a:spcPct val="120000"/>
              </a:lnSpc>
            </a:pPr>
            <a:r>
              <a:rPr lang="en-US" altLang="ja-JP" dirty="0"/>
              <a:t>Joint decoding during recognition</a:t>
            </a:r>
          </a:p>
          <a:p>
            <a:pPr marL="457200" lvl="1" indent="0">
              <a:lnSpc>
                <a:spcPct val="120000"/>
              </a:lnSpc>
              <a:buNone/>
            </a:pPr>
            <a:r>
              <a:rPr lang="ja-JP" altLang="en-US" b="1">
                <a:solidFill>
                  <a:srgbClr val="FF0000"/>
                </a:solidFill>
              </a:rPr>
              <a:t>➡︎</a:t>
            </a:r>
            <a:r>
              <a:rPr lang="en-US" altLang="ja-JP" b="1" dirty="0">
                <a:solidFill>
                  <a:srgbClr val="FF0000"/>
                </a:solidFill>
              </a:rPr>
              <a:t> Make use of both benefits, completely solve alignment issues</a:t>
            </a:r>
          </a:p>
          <a:p>
            <a:pPr>
              <a:lnSpc>
                <a:spcPct val="120000"/>
              </a:lnSpc>
            </a:pPr>
            <a:r>
              <a:rPr lang="en-US" altLang="ja-JP" dirty="0"/>
              <a:t>Now we have a good end-to-end ASR tool</a:t>
            </a:r>
          </a:p>
          <a:p>
            <a:pPr marL="457200" lvl="1" indent="0">
              <a:lnSpc>
                <a:spcPct val="120000"/>
              </a:lnSpc>
              <a:buNone/>
            </a:pPr>
            <a:r>
              <a:rPr lang="ja-JP" altLang="en-US" b="1">
                <a:solidFill>
                  <a:srgbClr val="FF0000"/>
                </a:solidFill>
              </a:rPr>
              <a:t>➡︎</a:t>
            </a:r>
            <a:r>
              <a:rPr lang="en-US" altLang="ja-JP" b="1" dirty="0">
                <a:solidFill>
                  <a:srgbClr val="FF0000"/>
                </a:solidFill>
              </a:rPr>
              <a:t> Apply several challenging ASR issues</a:t>
            </a:r>
          </a:p>
          <a:p>
            <a:endParaRPr lang="en-US" dirty="0"/>
          </a:p>
        </p:txBody>
      </p:sp>
    </p:spTree>
    <p:extLst>
      <p:ext uri="{BB962C8B-B14F-4D97-AF65-F5344CB8AC3E}">
        <p14:creationId xmlns:p14="http://schemas.microsoft.com/office/powerpoint/2010/main" val="2290097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248937" y="1306908"/>
            <a:ext cx="9701561" cy="5170092"/>
          </a:xfrm>
        </p:spPr>
        <p:txBody>
          <a:bodyPr>
            <a:normAutofit fontScale="85000" lnSpcReduction="10000"/>
          </a:bodyPr>
          <a:lstStyle/>
          <a:p>
            <a:pPr>
              <a:lnSpc>
                <a:spcPct val="120000"/>
              </a:lnSpc>
            </a:pPr>
            <a:r>
              <a:rPr lang="en-US" altLang="ja-JP" dirty="0">
                <a:solidFill>
                  <a:schemeClr val="bg1">
                    <a:lumMod val="85000"/>
                  </a:schemeClr>
                </a:solidFill>
              </a:rPr>
              <a:t>End-to-end</a:t>
            </a:r>
            <a:r>
              <a:rPr lang="ja-JP" altLang="en-US" dirty="0">
                <a:solidFill>
                  <a:schemeClr val="bg1">
                    <a:lumMod val="85000"/>
                  </a:schemeClr>
                </a:solidFill>
              </a:rPr>
              <a:t> </a:t>
            </a:r>
            <a:r>
              <a:rPr lang="en-US" altLang="ja-JP" dirty="0">
                <a:solidFill>
                  <a:schemeClr val="bg1">
                    <a:lumMod val="85000"/>
                  </a:schemeClr>
                </a:solidFill>
              </a:rPr>
              <a:t>speech</a:t>
            </a:r>
            <a:r>
              <a:rPr lang="ja-JP" altLang="en-US">
                <a:solidFill>
                  <a:schemeClr val="bg1">
                    <a:lumMod val="85000"/>
                  </a:schemeClr>
                </a:solidFill>
              </a:rPr>
              <a:t> </a:t>
            </a:r>
            <a:r>
              <a:rPr lang="en-US" altLang="ja-JP" dirty="0">
                <a:solidFill>
                  <a:schemeClr val="bg1">
                    <a:lumMod val="85000"/>
                  </a:schemeClr>
                </a:solidFill>
              </a:rPr>
              <a:t>recognition</a:t>
            </a:r>
          </a:p>
          <a:p>
            <a:pPr lvl="1">
              <a:lnSpc>
                <a:spcPct val="120000"/>
              </a:lnSpc>
            </a:pPr>
            <a:r>
              <a:rPr lang="en-US" altLang="ja-JP" dirty="0">
                <a:solidFill>
                  <a:schemeClr val="bg1">
                    <a:lumMod val="85000"/>
                  </a:schemeClr>
                </a:solidFill>
              </a:rPr>
              <a:t>Hybrid</a:t>
            </a:r>
            <a:r>
              <a:rPr lang="ja-JP" altLang="en-US">
                <a:solidFill>
                  <a:schemeClr val="bg1">
                    <a:lumMod val="85000"/>
                  </a:schemeClr>
                </a:solidFill>
              </a:rPr>
              <a:t> </a:t>
            </a:r>
            <a:r>
              <a:rPr lang="en-US" altLang="ja-JP" dirty="0">
                <a:solidFill>
                  <a:schemeClr val="bg1">
                    <a:lumMod val="85000"/>
                  </a:schemeClr>
                </a:solidFill>
              </a:rPr>
              <a:t>CTC/attention-based</a:t>
            </a:r>
            <a:r>
              <a:rPr lang="ja-JP" altLang="en-US" dirty="0">
                <a:solidFill>
                  <a:schemeClr val="bg1">
                    <a:lumMod val="85000"/>
                  </a:schemeClr>
                </a:solidFill>
              </a:rPr>
              <a:t> </a:t>
            </a:r>
            <a:r>
              <a:rPr lang="en-US" altLang="ja-JP" dirty="0">
                <a:solidFill>
                  <a:schemeClr val="bg1">
                    <a:lumMod val="85000"/>
                  </a:schemeClr>
                </a:solidFill>
              </a:rPr>
              <a:t>end-to-end</a:t>
            </a:r>
            <a:r>
              <a:rPr lang="ja-JP" altLang="en-US" dirty="0">
                <a:solidFill>
                  <a:schemeClr val="bg1">
                    <a:lumMod val="85000"/>
                  </a:schemeClr>
                </a:solidFill>
              </a:rPr>
              <a:t> </a:t>
            </a:r>
            <a:r>
              <a:rPr lang="en-US" altLang="ja-JP" dirty="0">
                <a:solidFill>
                  <a:schemeClr val="bg1">
                    <a:lumMod val="85000"/>
                  </a:schemeClr>
                </a:solidFill>
              </a:rPr>
              <a:t>speech</a:t>
            </a:r>
            <a:r>
              <a:rPr lang="ja-JP" altLang="en-US" dirty="0">
                <a:solidFill>
                  <a:schemeClr val="bg1">
                    <a:lumMod val="85000"/>
                  </a:schemeClr>
                </a:solidFill>
              </a:rPr>
              <a:t> </a:t>
            </a:r>
            <a:r>
              <a:rPr lang="en-US" altLang="ja-JP" dirty="0">
                <a:solidFill>
                  <a:schemeClr val="bg1">
                    <a:lumMod val="85000"/>
                  </a:schemeClr>
                </a:solidFill>
              </a:rPr>
              <a:t>recognition</a:t>
            </a:r>
          </a:p>
          <a:p>
            <a:pPr lvl="1">
              <a:lnSpc>
                <a:spcPct val="120000"/>
              </a:lnSpc>
            </a:pPr>
            <a:r>
              <a:rPr lang="en-US" altLang="ja-JP" dirty="0">
                <a:solidFill>
                  <a:schemeClr val="bg1">
                    <a:lumMod val="85000"/>
                  </a:schemeClr>
                </a:solidFill>
              </a:rPr>
              <a:t>Multi-task</a:t>
            </a:r>
            <a:r>
              <a:rPr lang="ja-JP" altLang="en-US" dirty="0">
                <a:solidFill>
                  <a:schemeClr val="bg1">
                    <a:lumMod val="85000"/>
                  </a:schemeClr>
                </a:solidFill>
              </a:rPr>
              <a:t> </a:t>
            </a:r>
            <a:r>
              <a:rPr lang="en-US" altLang="ja-JP" dirty="0">
                <a:solidFill>
                  <a:schemeClr val="bg1">
                    <a:lumMod val="85000"/>
                  </a:schemeClr>
                </a:solidFill>
              </a:rPr>
              <a:t>CTC/attention learning (ICASSP’17)</a:t>
            </a:r>
          </a:p>
          <a:p>
            <a:pPr lvl="1">
              <a:lnSpc>
                <a:spcPct val="120000"/>
              </a:lnSpc>
            </a:pPr>
            <a:r>
              <a:rPr lang="en-US" altLang="ja-JP" dirty="0">
                <a:solidFill>
                  <a:schemeClr val="bg1">
                    <a:lumMod val="85000"/>
                  </a:schemeClr>
                </a:solidFill>
              </a:rPr>
              <a:t>Joint CTC/attention decoding (ACL’17)</a:t>
            </a:r>
          </a:p>
          <a:p>
            <a:pPr>
              <a:lnSpc>
                <a:spcPct val="120000"/>
              </a:lnSpc>
            </a:pPr>
            <a:r>
              <a:rPr lang="en-US" altLang="ja-JP" dirty="0"/>
              <a:t>Extensions in adverse environments</a:t>
            </a:r>
          </a:p>
          <a:p>
            <a:pPr lvl="1">
              <a:lnSpc>
                <a:spcPct val="120000"/>
              </a:lnSpc>
            </a:pPr>
            <a:r>
              <a:rPr lang="en-US" altLang="ja-JP" dirty="0"/>
              <a:t>Multichannel end-to-end</a:t>
            </a:r>
            <a:r>
              <a:rPr lang="ja-JP" altLang="en-US"/>
              <a:t> </a:t>
            </a:r>
            <a:r>
              <a:rPr lang="en-US" altLang="ja-JP" dirty="0"/>
              <a:t>speech</a:t>
            </a:r>
            <a:r>
              <a:rPr lang="ja-JP" altLang="en-US"/>
              <a:t> </a:t>
            </a:r>
            <a:r>
              <a:rPr lang="en-US" altLang="ja-JP" dirty="0"/>
              <a:t>recognition (ICML’17, MLSP’17) </a:t>
            </a:r>
          </a:p>
          <a:p>
            <a:pPr lvl="1">
              <a:lnSpc>
                <a:spcPct val="120000"/>
              </a:lnSpc>
            </a:pPr>
            <a:r>
              <a:rPr lang="en-US" altLang="ja-JP" dirty="0"/>
              <a:t>Multi-lingual</a:t>
            </a:r>
            <a:r>
              <a:rPr lang="ja-JP" altLang="en-US"/>
              <a:t> </a:t>
            </a:r>
            <a:r>
              <a:rPr lang="en-US" altLang="ja-JP" dirty="0"/>
              <a:t>end-to-end</a:t>
            </a:r>
            <a:r>
              <a:rPr lang="ja-JP" altLang="en-US" dirty="0"/>
              <a:t> </a:t>
            </a:r>
            <a:r>
              <a:rPr lang="en-US" altLang="ja-JP" dirty="0"/>
              <a:t>speech</a:t>
            </a:r>
            <a:r>
              <a:rPr lang="ja-JP" altLang="en-US" dirty="0"/>
              <a:t> </a:t>
            </a:r>
            <a:r>
              <a:rPr lang="en-US" altLang="ja-JP" dirty="0"/>
              <a:t>recognition (ASRU’17, ICASSP’18)</a:t>
            </a:r>
          </a:p>
          <a:p>
            <a:pPr lvl="1">
              <a:lnSpc>
                <a:spcPct val="120000"/>
              </a:lnSpc>
            </a:pPr>
            <a:r>
              <a:rPr lang="en-US" altLang="ja-JP" dirty="0"/>
              <a:t>Multi-speaker end-to-end speech recognition (ICASSP’18</a:t>
            </a:r>
            <a:r>
              <a:rPr lang="ja-JP" altLang="en-US" dirty="0"/>
              <a:t>, </a:t>
            </a:r>
            <a:r>
              <a:rPr lang="en-US" altLang="ja-JP" dirty="0"/>
              <a:t>ACL’18)</a:t>
            </a:r>
          </a:p>
          <a:p>
            <a:pPr>
              <a:lnSpc>
                <a:spcPct val="120000"/>
              </a:lnSpc>
            </a:pPr>
            <a:r>
              <a:rPr lang="en-US" altLang="ja-JP" dirty="0">
                <a:solidFill>
                  <a:schemeClr val="bg1">
                    <a:lumMod val="85000"/>
                  </a:schemeClr>
                </a:solidFill>
              </a:rPr>
              <a:t>Open source project</a:t>
            </a:r>
          </a:p>
          <a:p>
            <a:pPr lvl="1">
              <a:lnSpc>
                <a:spcPct val="120000"/>
              </a:lnSpc>
            </a:pPr>
            <a:r>
              <a:rPr lang="en-US" altLang="ja-JP" dirty="0">
                <a:solidFill>
                  <a:schemeClr val="bg1">
                    <a:lumMod val="85000"/>
                  </a:schemeClr>
                </a:solidFill>
              </a:rPr>
              <a:t>ESPnet: End-to-end speech processing toolkit (Interspeech’18)</a:t>
            </a:r>
          </a:p>
          <a:p>
            <a:pPr>
              <a:lnSpc>
                <a:spcPct val="120000"/>
              </a:lnSpc>
            </a:pPr>
            <a:endParaRPr lang="en-US" altLang="ja-JP" dirty="0"/>
          </a:p>
          <a:p>
            <a:pPr>
              <a:lnSpc>
                <a:spcPct val="120000"/>
              </a:lnSpc>
            </a:pPr>
            <a:endParaRPr lang="en-US" altLang="ja-JP" dirty="0"/>
          </a:p>
        </p:txBody>
      </p:sp>
    </p:spTree>
    <p:extLst>
      <p:ext uri="{BB962C8B-B14F-4D97-AF65-F5344CB8AC3E}">
        <p14:creationId xmlns:p14="http://schemas.microsoft.com/office/powerpoint/2010/main" val="964773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6DC7-DD92-D942-A3AC-9E9BD3B4BA86}"/>
              </a:ext>
            </a:extLst>
          </p:cNvPr>
          <p:cNvSpPr>
            <a:spLocks noGrp="1"/>
          </p:cNvSpPr>
          <p:nvPr>
            <p:ph type="title"/>
          </p:nvPr>
        </p:nvSpPr>
        <p:spPr/>
        <p:txBody>
          <a:bodyPr/>
          <a:lstStyle/>
          <a:p>
            <a:r>
              <a:rPr lang="en-US" dirty="0"/>
              <a:t>Speech recognition pipeline</a:t>
            </a:r>
          </a:p>
        </p:txBody>
      </p:sp>
      <p:sp>
        <p:nvSpPr>
          <p:cNvPr id="3" name="Content Placeholder 2">
            <a:extLst>
              <a:ext uri="{FF2B5EF4-FFF2-40B4-BE49-F238E27FC236}">
                <a16:creationId xmlns:a16="http://schemas.microsoft.com/office/drawing/2014/main" id="{55798C0D-CA1B-A743-8FB5-F42B727BF1A9}"/>
              </a:ext>
            </a:extLst>
          </p:cNvPr>
          <p:cNvSpPr>
            <a:spLocks noGrp="1"/>
          </p:cNvSpPr>
          <p:nvPr>
            <p:ph idx="1"/>
          </p:nvPr>
        </p:nvSpPr>
        <p:spPr/>
        <p:txBody>
          <a:bodyPr/>
          <a:lstStyle/>
          <a:p>
            <a:endParaRPr lang="en-US" dirty="0"/>
          </a:p>
        </p:txBody>
      </p:sp>
      <p:cxnSp>
        <p:nvCxnSpPr>
          <p:cNvPr id="4" name="Straight Arrow Connector 3">
            <a:extLst>
              <a:ext uri="{FF2B5EF4-FFF2-40B4-BE49-F238E27FC236}">
                <a16:creationId xmlns:a16="http://schemas.microsoft.com/office/drawing/2014/main" id="{2CE13F49-4FC0-4A44-9311-A4F2D647A6DB}"/>
              </a:ext>
            </a:extLst>
          </p:cNvPr>
          <p:cNvCxnSpPr/>
          <p:nvPr/>
        </p:nvCxnSpPr>
        <p:spPr>
          <a:xfrm>
            <a:off x="1561500" y="3161642"/>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D194B40D-1368-5347-8DC5-9D6ED9B05425}"/>
              </a:ext>
            </a:extLst>
          </p:cNvPr>
          <p:cNvGrpSpPr/>
          <p:nvPr/>
        </p:nvGrpSpPr>
        <p:grpSpPr>
          <a:xfrm rot="16200000">
            <a:off x="1462636" y="3103565"/>
            <a:ext cx="91440" cy="91440"/>
            <a:chOff x="2743200" y="685800"/>
            <a:chExt cx="914400" cy="914400"/>
          </a:xfrm>
        </p:grpSpPr>
        <p:sp>
          <p:nvSpPr>
            <p:cNvPr id="6" name="Oval 5">
              <a:extLst>
                <a:ext uri="{FF2B5EF4-FFF2-40B4-BE49-F238E27FC236}">
                  <a16:creationId xmlns:a16="http://schemas.microsoft.com/office/drawing/2014/main" id="{1544B5D6-4678-C742-B677-8B215FFECE06}"/>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7" name="Straight Connector 6">
              <a:extLst>
                <a:ext uri="{FF2B5EF4-FFF2-40B4-BE49-F238E27FC236}">
                  <a16:creationId xmlns:a16="http://schemas.microsoft.com/office/drawing/2014/main" id="{1270113D-4AA1-1E4D-B4E4-D5B061A19B87}"/>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sp>
        <p:nvSpPr>
          <p:cNvPr id="8" name="Rounded Rectangle 7">
            <a:extLst>
              <a:ext uri="{FF2B5EF4-FFF2-40B4-BE49-F238E27FC236}">
                <a16:creationId xmlns:a16="http://schemas.microsoft.com/office/drawing/2014/main" id="{77FE0C79-10C0-884F-9B4A-E40326F1ECCB}"/>
              </a:ext>
            </a:extLst>
          </p:cNvPr>
          <p:cNvSpPr/>
          <p:nvPr/>
        </p:nvSpPr>
        <p:spPr>
          <a:xfrm>
            <a:off x="2201820"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Feature extraction</a:t>
            </a:r>
          </a:p>
        </p:txBody>
      </p:sp>
      <p:cxnSp>
        <p:nvCxnSpPr>
          <p:cNvPr id="9" name="Straight Arrow Connector 8">
            <a:extLst>
              <a:ext uri="{FF2B5EF4-FFF2-40B4-BE49-F238E27FC236}">
                <a16:creationId xmlns:a16="http://schemas.microsoft.com/office/drawing/2014/main" id="{8D1AD45A-207E-2644-AB37-C9DF7D4ED7EB}"/>
              </a:ext>
            </a:extLst>
          </p:cNvPr>
          <p:cNvCxnSpPr/>
          <p:nvPr/>
        </p:nvCxnSpPr>
        <p:spPr>
          <a:xfrm>
            <a:off x="3535651" y="3103071"/>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86662AE6-1D58-9147-BE58-1039429792DF}"/>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1464816" y="3263104"/>
            <a:ext cx="630155" cy="721796"/>
          </a:xfrm>
          <a:prstGeom prst="rect">
            <a:avLst/>
          </a:prstGeom>
        </p:spPr>
      </p:pic>
      <p:sp>
        <p:nvSpPr>
          <p:cNvPr id="11" name="TextBox 10">
            <a:extLst>
              <a:ext uri="{FF2B5EF4-FFF2-40B4-BE49-F238E27FC236}">
                <a16:creationId xmlns:a16="http://schemas.microsoft.com/office/drawing/2014/main" id="{78E94131-3DCE-8D4A-A9CF-EC1525689F41}"/>
              </a:ext>
            </a:extLst>
          </p:cNvPr>
          <p:cNvSpPr txBox="1"/>
          <p:nvPr/>
        </p:nvSpPr>
        <p:spPr>
          <a:xfrm>
            <a:off x="8865216" y="2380837"/>
            <a:ext cx="23964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want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 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Johns Hopkins campus”</a:t>
            </a:r>
          </a:p>
        </p:txBody>
      </p:sp>
      <p:sp>
        <p:nvSpPr>
          <p:cNvPr id="12" name="Rounded Rectangle 11">
            <a:extLst>
              <a:ext uri="{FF2B5EF4-FFF2-40B4-BE49-F238E27FC236}">
                <a16:creationId xmlns:a16="http://schemas.microsoft.com/office/drawing/2014/main" id="{5C8347F8-52A5-3A4A-A021-59A31E17A95B}"/>
              </a:ext>
            </a:extLst>
          </p:cNvPr>
          <p:cNvSpPr/>
          <p:nvPr/>
        </p:nvSpPr>
        <p:spPr>
          <a:xfrm>
            <a:off x="3882341"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Acoustic modeling</a:t>
            </a:r>
          </a:p>
        </p:txBody>
      </p:sp>
      <p:cxnSp>
        <p:nvCxnSpPr>
          <p:cNvPr id="13" name="Straight Arrow Connector 12">
            <a:extLst>
              <a:ext uri="{FF2B5EF4-FFF2-40B4-BE49-F238E27FC236}">
                <a16:creationId xmlns:a16="http://schemas.microsoft.com/office/drawing/2014/main" id="{477106DF-465D-D44E-BBD7-03616748F043}"/>
              </a:ext>
            </a:extLst>
          </p:cNvPr>
          <p:cNvCxnSpPr/>
          <p:nvPr/>
        </p:nvCxnSpPr>
        <p:spPr>
          <a:xfrm>
            <a:off x="5206117" y="3103070"/>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Rounded Rectangle 13">
            <a:extLst>
              <a:ext uri="{FF2B5EF4-FFF2-40B4-BE49-F238E27FC236}">
                <a16:creationId xmlns:a16="http://schemas.microsoft.com/office/drawing/2014/main" id="{3C8947E6-FCAE-7D40-9E73-DA94A87F484E}"/>
              </a:ext>
            </a:extLst>
          </p:cNvPr>
          <p:cNvSpPr/>
          <p:nvPr/>
        </p:nvSpPr>
        <p:spPr>
          <a:xfrm>
            <a:off x="5570594"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Lexicon</a:t>
            </a:r>
          </a:p>
        </p:txBody>
      </p:sp>
      <p:cxnSp>
        <p:nvCxnSpPr>
          <p:cNvPr id="15" name="Straight Arrow Connector 14">
            <a:extLst>
              <a:ext uri="{FF2B5EF4-FFF2-40B4-BE49-F238E27FC236}">
                <a16:creationId xmlns:a16="http://schemas.microsoft.com/office/drawing/2014/main" id="{0CD2BA44-7950-E44E-8012-191E837ACC85}"/>
              </a:ext>
            </a:extLst>
          </p:cNvPr>
          <p:cNvCxnSpPr/>
          <p:nvPr/>
        </p:nvCxnSpPr>
        <p:spPr>
          <a:xfrm>
            <a:off x="6898847" y="3103069"/>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6" name="Rounded Rectangle 15">
            <a:extLst>
              <a:ext uri="{FF2B5EF4-FFF2-40B4-BE49-F238E27FC236}">
                <a16:creationId xmlns:a16="http://schemas.microsoft.com/office/drawing/2014/main" id="{B06BDE16-7FF8-CF41-9F1E-16ED833F7261}"/>
              </a:ext>
            </a:extLst>
          </p:cNvPr>
          <p:cNvSpPr/>
          <p:nvPr/>
        </p:nvSpPr>
        <p:spPr>
          <a:xfrm>
            <a:off x="7258847"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Language modeling</a:t>
            </a:r>
          </a:p>
        </p:txBody>
      </p:sp>
      <p:cxnSp>
        <p:nvCxnSpPr>
          <p:cNvPr id="17" name="Straight Arrow Connector 16">
            <a:extLst>
              <a:ext uri="{FF2B5EF4-FFF2-40B4-BE49-F238E27FC236}">
                <a16:creationId xmlns:a16="http://schemas.microsoft.com/office/drawing/2014/main" id="{74161ECF-81F3-F349-959C-C5CE1B376BC5}"/>
              </a:ext>
            </a:extLst>
          </p:cNvPr>
          <p:cNvCxnSpPr/>
          <p:nvPr/>
        </p:nvCxnSpPr>
        <p:spPr>
          <a:xfrm>
            <a:off x="8582623" y="309463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18" name="Group 17">
            <a:extLst>
              <a:ext uri="{FF2B5EF4-FFF2-40B4-BE49-F238E27FC236}">
                <a16:creationId xmlns:a16="http://schemas.microsoft.com/office/drawing/2014/main" id="{1AF22247-B498-C846-B84D-3F6A2F168590}"/>
              </a:ext>
            </a:extLst>
          </p:cNvPr>
          <p:cNvGrpSpPr/>
          <p:nvPr/>
        </p:nvGrpSpPr>
        <p:grpSpPr>
          <a:xfrm>
            <a:off x="3443046" y="3881140"/>
            <a:ext cx="165100" cy="1231900"/>
            <a:chOff x="10757831" y="3416300"/>
            <a:chExt cx="165100" cy="1231900"/>
          </a:xfrm>
        </p:grpSpPr>
        <p:sp>
          <p:nvSpPr>
            <p:cNvPr id="19" name="Rectangle 18">
              <a:extLst>
                <a:ext uri="{FF2B5EF4-FFF2-40B4-BE49-F238E27FC236}">
                  <a16:creationId xmlns:a16="http://schemas.microsoft.com/office/drawing/2014/main" id="{FDD2C900-7746-7C4A-B5D0-511A15B30A1C}"/>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9C4C43A-5FC4-3345-AF67-94FEDC3B2AB7}"/>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76F88C-AA53-5349-9637-28FE0EFAFA53}"/>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F88DBA0-593E-A440-9692-75BB381828F6}"/>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6BBAEEB-8776-FE43-A99A-0469FD911690}"/>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28AA29E-427A-B147-B8C9-78D8F93AED9B}"/>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424867B-2712-3149-B286-67FC7A0CB522}"/>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54A3600-5F0B-5142-8B4F-6A92B73B7E9D}"/>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D999E34C-9718-5D4D-A10D-9A6973D9E541}"/>
              </a:ext>
            </a:extLst>
          </p:cNvPr>
          <p:cNvGrpSpPr/>
          <p:nvPr/>
        </p:nvGrpSpPr>
        <p:grpSpPr>
          <a:xfrm>
            <a:off x="3658481" y="3881140"/>
            <a:ext cx="165100" cy="1231900"/>
            <a:chOff x="10757831" y="3416300"/>
            <a:chExt cx="165100" cy="1231900"/>
          </a:xfrm>
        </p:grpSpPr>
        <p:sp>
          <p:nvSpPr>
            <p:cNvPr id="28" name="Rectangle 27">
              <a:extLst>
                <a:ext uri="{FF2B5EF4-FFF2-40B4-BE49-F238E27FC236}">
                  <a16:creationId xmlns:a16="http://schemas.microsoft.com/office/drawing/2014/main" id="{A3B59240-E3A5-DA44-AF63-5774B8B2E2B2}"/>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4CB6F2B-54C3-9A47-8CB8-C4FA16F21974}"/>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20668BB-4D28-134B-8937-E9B33B33C796}"/>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8B87B49-C698-9345-AC94-83964B37664D}"/>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80F82C4-60FE-9646-A89D-F4AA31851F33}"/>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1C6D3EF-502A-A143-BD96-B6BC2257B663}"/>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25517F31-E472-5843-8C9E-C63B6904C49C}"/>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7C30358-4CBA-8D45-B630-27D2F6B601F2}"/>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C190AB8D-1257-1448-ABD7-C26DDE8BFD56}"/>
              </a:ext>
            </a:extLst>
          </p:cNvPr>
          <p:cNvGrpSpPr/>
          <p:nvPr/>
        </p:nvGrpSpPr>
        <p:grpSpPr>
          <a:xfrm>
            <a:off x="3873915" y="3881140"/>
            <a:ext cx="165100" cy="1231900"/>
            <a:chOff x="10757831" y="3416300"/>
            <a:chExt cx="165100" cy="1231900"/>
          </a:xfrm>
        </p:grpSpPr>
        <p:sp>
          <p:nvSpPr>
            <p:cNvPr id="37" name="Rectangle 36">
              <a:extLst>
                <a:ext uri="{FF2B5EF4-FFF2-40B4-BE49-F238E27FC236}">
                  <a16:creationId xmlns:a16="http://schemas.microsoft.com/office/drawing/2014/main" id="{BCE9F466-9CF5-0B4C-9D7E-8EC74315D8B8}"/>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CBEB5EF-2A00-1B45-8EC6-EE6369E84413}"/>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9C44E73-3F51-0C48-88FD-3714954E4BBA}"/>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03F59E6D-6FE3-C34B-91F9-49F4DF0AF531}"/>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039DC33-5BA7-B441-9A48-20C245AAE120}"/>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91AAFB5-20A9-1143-8778-6C54ABB26E23}"/>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781D386-3074-174E-9D08-2F4F8D8B0422}"/>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3602A5EE-61CF-A04B-8D9F-1A3287EB1E4C}"/>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C717723B-74E8-2B48-9B9F-4D5668AD37A7}"/>
              </a:ext>
            </a:extLst>
          </p:cNvPr>
          <p:cNvSpPr txBox="1"/>
          <p:nvPr/>
        </p:nvSpPr>
        <p:spPr>
          <a:xfrm>
            <a:off x="4670610" y="1638946"/>
            <a:ext cx="142539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 OW T UW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A9C706A1-73C1-6245-B868-011D52B6B1B2}"/>
              </a:ext>
            </a:extLst>
          </p:cNvPr>
          <p:cNvSpPr txBox="1"/>
          <p:nvPr/>
        </p:nvSpPr>
        <p:spPr>
          <a:xfrm>
            <a:off x="6366152" y="3654425"/>
            <a:ext cx="2092048" cy="175432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too”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too”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BBBD8BE3-67C6-8940-B490-F44CC0EBBD95}"/>
              </a:ext>
            </a:extLst>
          </p:cNvPr>
          <p:cNvSpPr txBox="1"/>
          <p:nvPr/>
        </p:nvSpPr>
        <p:spPr>
          <a:xfrm>
            <a:off x="4544229" y="2132981"/>
            <a:ext cx="170110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 OW Z T UW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5CB4A99D-0498-1E4B-B273-37A7A04C0252}"/>
                  </a:ext>
                </a:extLst>
              </p:cNvPr>
              <p:cNvSpPr txBox="1"/>
              <p:nvPr/>
            </p:nvSpPr>
            <p:spPr>
              <a:xfrm>
                <a:off x="4056948" y="5466426"/>
                <a:ext cx="9745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oMath>
                  </m:oMathPara>
                </a14:m>
                <a:endParaRPr lang="en-US" sz="2400" dirty="0"/>
              </a:p>
            </p:txBody>
          </p:sp>
        </mc:Choice>
        <mc:Fallback xmlns="">
          <p:sp>
            <p:nvSpPr>
              <p:cNvPr id="51" name="TextBox 50">
                <a:extLst>
                  <a:ext uri="{FF2B5EF4-FFF2-40B4-BE49-F238E27FC236}">
                    <a16:creationId xmlns:a16="http://schemas.microsoft.com/office/drawing/2014/main" id="{5CB4A99D-0498-1E4B-B273-37A7A04C0252}"/>
                  </a:ext>
                </a:extLst>
              </p:cNvPr>
              <p:cNvSpPr txBox="1">
                <a:spLocks noRot="1" noChangeAspect="1" noMove="1" noResize="1" noEditPoints="1" noAdjustHandles="1" noChangeArrowheads="1" noChangeShapeType="1" noTextEdit="1"/>
              </p:cNvSpPr>
              <p:nvPr/>
            </p:nvSpPr>
            <p:spPr>
              <a:xfrm>
                <a:off x="4056948" y="5466426"/>
                <a:ext cx="974562" cy="369332"/>
              </a:xfrm>
              <a:prstGeom prst="rect">
                <a:avLst/>
              </a:prstGeom>
              <a:blipFill>
                <a:blip r:embed="rId4"/>
                <a:stretch>
                  <a:fillRect l="-5128" r="-10256"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637F85E-842B-2549-842F-321E7FBE6A20}"/>
                  </a:ext>
                </a:extLst>
              </p:cNvPr>
              <p:cNvSpPr txBox="1"/>
              <p:nvPr/>
            </p:nvSpPr>
            <p:spPr>
              <a:xfrm>
                <a:off x="5696438" y="5460096"/>
                <a:ext cx="10720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52" name="TextBox 51">
                <a:extLst>
                  <a:ext uri="{FF2B5EF4-FFF2-40B4-BE49-F238E27FC236}">
                    <a16:creationId xmlns:a16="http://schemas.microsoft.com/office/drawing/2014/main" id="{1637F85E-842B-2549-842F-321E7FBE6A20}"/>
                  </a:ext>
                </a:extLst>
              </p:cNvPr>
              <p:cNvSpPr txBox="1">
                <a:spLocks noRot="1" noChangeAspect="1" noMove="1" noResize="1" noEditPoints="1" noAdjustHandles="1" noChangeArrowheads="1" noChangeShapeType="1" noTextEdit="1"/>
              </p:cNvSpPr>
              <p:nvPr/>
            </p:nvSpPr>
            <p:spPr>
              <a:xfrm>
                <a:off x="5696438" y="5460096"/>
                <a:ext cx="1072088" cy="369332"/>
              </a:xfrm>
              <a:prstGeom prst="rect">
                <a:avLst/>
              </a:prstGeom>
              <a:blipFill>
                <a:blip r:embed="rId5"/>
                <a:stretch>
                  <a:fillRect l="-5882" r="-8235"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58C7682-24F4-E248-B6EA-5B4169C412CE}"/>
                  </a:ext>
                </a:extLst>
              </p:cNvPr>
              <p:cNvSpPr txBox="1"/>
              <p:nvPr/>
            </p:nvSpPr>
            <p:spPr>
              <a:xfrm>
                <a:off x="7518477" y="5473977"/>
                <a:ext cx="804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53" name="TextBox 52">
                <a:extLst>
                  <a:ext uri="{FF2B5EF4-FFF2-40B4-BE49-F238E27FC236}">
                    <a16:creationId xmlns:a16="http://schemas.microsoft.com/office/drawing/2014/main" id="{058C7682-24F4-E248-B6EA-5B4169C412CE}"/>
                  </a:ext>
                </a:extLst>
              </p:cNvPr>
              <p:cNvSpPr txBox="1">
                <a:spLocks noRot="1" noChangeAspect="1" noMove="1" noResize="1" noEditPoints="1" noAdjustHandles="1" noChangeArrowheads="1" noChangeShapeType="1" noTextEdit="1"/>
              </p:cNvSpPr>
              <p:nvPr/>
            </p:nvSpPr>
            <p:spPr>
              <a:xfrm>
                <a:off x="7518477" y="5473977"/>
                <a:ext cx="804516" cy="369332"/>
              </a:xfrm>
              <a:prstGeom prst="rect">
                <a:avLst/>
              </a:prstGeom>
              <a:blipFill>
                <a:blip r:embed="rId6"/>
                <a:stretch>
                  <a:fillRect l="-7813" r="-12500" b="-33333"/>
                </a:stretch>
              </a:blipFill>
            </p:spPr>
            <p:txBody>
              <a:bodyPr/>
              <a:lstStyle/>
              <a:p>
                <a:r>
                  <a:rPr lang="en-US">
                    <a:noFill/>
                  </a:rPr>
                  <a:t> </a:t>
                </a:r>
              </a:p>
            </p:txBody>
          </p:sp>
        </mc:Fallback>
      </mc:AlternateContent>
    </p:spTree>
    <p:extLst>
      <p:ext uri="{BB962C8B-B14F-4D97-AF65-F5344CB8AC3E}">
        <p14:creationId xmlns:p14="http://schemas.microsoft.com/office/powerpoint/2010/main" val="2419032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6DC7-DD92-D942-A3AC-9E9BD3B4BA86}"/>
              </a:ext>
            </a:extLst>
          </p:cNvPr>
          <p:cNvSpPr>
            <a:spLocks noGrp="1"/>
          </p:cNvSpPr>
          <p:nvPr>
            <p:ph type="title"/>
          </p:nvPr>
        </p:nvSpPr>
        <p:spPr/>
        <p:txBody>
          <a:bodyPr/>
          <a:lstStyle/>
          <a:p>
            <a:r>
              <a:rPr lang="en-US" b="1" dirty="0">
                <a:solidFill>
                  <a:srgbClr val="00B050"/>
                </a:solidFill>
              </a:rPr>
              <a:t>Multichannel </a:t>
            </a:r>
            <a:r>
              <a:rPr lang="en-US" dirty="0"/>
              <a:t>speech recognition pipeline</a:t>
            </a:r>
          </a:p>
        </p:txBody>
      </p:sp>
      <p:sp>
        <p:nvSpPr>
          <p:cNvPr id="3" name="Content Placeholder 2">
            <a:extLst>
              <a:ext uri="{FF2B5EF4-FFF2-40B4-BE49-F238E27FC236}">
                <a16:creationId xmlns:a16="http://schemas.microsoft.com/office/drawing/2014/main" id="{55798C0D-CA1B-A743-8FB5-F42B727BF1A9}"/>
              </a:ext>
            </a:extLst>
          </p:cNvPr>
          <p:cNvSpPr>
            <a:spLocks noGrp="1"/>
          </p:cNvSpPr>
          <p:nvPr>
            <p:ph idx="1"/>
          </p:nvPr>
        </p:nvSpPr>
        <p:spPr>
          <a:xfrm>
            <a:off x="609600" y="1600201"/>
            <a:ext cx="10972800" cy="4525963"/>
          </a:xfrm>
        </p:spPr>
        <p:txBody>
          <a:bodyPr/>
          <a:lstStyle/>
          <a:p>
            <a:endParaRPr lang="en-US" dirty="0"/>
          </a:p>
        </p:txBody>
      </p:sp>
      <p:cxnSp>
        <p:nvCxnSpPr>
          <p:cNvPr id="4" name="Straight Arrow Connector 3">
            <a:extLst>
              <a:ext uri="{FF2B5EF4-FFF2-40B4-BE49-F238E27FC236}">
                <a16:creationId xmlns:a16="http://schemas.microsoft.com/office/drawing/2014/main" id="{2CE13F49-4FC0-4A44-9311-A4F2D647A6DB}"/>
              </a:ext>
            </a:extLst>
          </p:cNvPr>
          <p:cNvCxnSpPr/>
          <p:nvPr/>
        </p:nvCxnSpPr>
        <p:spPr>
          <a:xfrm>
            <a:off x="723306" y="2956273"/>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D194B40D-1368-5347-8DC5-9D6ED9B05425}"/>
              </a:ext>
            </a:extLst>
          </p:cNvPr>
          <p:cNvGrpSpPr/>
          <p:nvPr/>
        </p:nvGrpSpPr>
        <p:grpSpPr>
          <a:xfrm rot="16200000">
            <a:off x="627897" y="2898196"/>
            <a:ext cx="91440" cy="91440"/>
            <a:chOff x="2743200" y="685800"/>
            <a:chExt cx="914400" cy="914400"/>
          </a:xfrm>
        </p:grpSpPr>
        <p:sp>
          <p:nvSpPr>
            <p:cNvPr id="6" name="Oval 5">
              <a:extLst>
                <a:ext uri="{FF2B5EF4-FFF2-40B4-BE49-F238E27FC236}">
                  <a16:creationId xmlns:a16="http://schemas.microsoft.com/office/drawing/2014/main" id="{1544B5D6-4678-C742-B677-8B215FFECE06}"/>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7" name="Straight Connector 6">
              <a:extLst>
                <a:ext uri="{FF2B5EF4-FFF2-40B4-BE49-F238E27FC236}">
                  <a16:creationId xmlns:a16="http://schemas.microsoft.com/office/drawing/2014/main" id="{1270113D-4AA1-1E4D-B4E4-D5B061A19B87}"/>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sp>
        <p:nvSpPr>
          <p:cNvPr id="8" name="Rounded Rectangle 7">
            <a:extLst>
              <a:ext uri="{FF2B5EF4-FFF2-40B4-BE49-F238E27FC236}">
                <a16:creationId xmlns:a16="http://schemas.microsoft.com/office/drawing/2014/main" id="{77FE0C79-10C0-884F-9B4A-E40326F1ECCB}"/>
              </a:ext>
            </a:extLst>
          </p:cNvPr>
          <p:cNvSpPr/>
          <p:nvPr/>
        </p:nvSpPr>
        <p:spPr>
          <a:xfrm>
            <a:off x="3030500"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Feature extraction</a:t>
            </a:r>
          </a:p>
        </p:txBody>
      </p:sp>
      <p:cxnSp>
        <p:nvCxnSpPr>
          <p:cNvPr id="9" name="Straight Arrow Connector 8">
            <a:extLst>
              <a:ext uri="{FF2B5EF4-FFF2-40B4-BE49-F238E27FC236}">
                <a16:creationId xmlns:a16="http://schemas.microsoft.com/office/drawing/2014/main" id="{8D1AD45A-207E-2644-AB37-C9DF7D4ED7EB}"/>
              </a:ext>
            </a:extLst>
          </p:cNvPr>
          <p:cNvCxnSpPr/>
          <p:nvPr/>
        </p:nvCxnSpPr>
        <p:spPr>
          <a:xfrm>
            <a:off x="4364331" y="3103071"/>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86662AE6-1D58-9147-BE58-1039429792DF}"/>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369442" y="3243475"/>
            <a:ext cx="630155" cy="721796"/>
          </a:xfrm>
          <a:prstGeom prst="rect">
            <a:avLst/>
          </a:prstGeom>
        </p:spPr>
      </p:pic>
      <p:sp>
        <p:nvSpPr>
          <p:cNvPr id="11" name="TextBox 10">
            <a:extLst>
              <a:ext uri="{FF2B5EF4-FFF2-40B4-BE49-F238E27FC236}">
                <a16:creationId xmlns:a16="http://schemas.microsoft.com/office/drawing/2014/main" id="{78E94131-3DCE-8D4A-A9CF-EC1525689F41}"/>
              </a:ext>
            </a:extLst>
          </p:cNvPr>
          <p:cNvSpPr txBox="1"/>
          <p:nvPr/>
        </p:nvSpPr>
        <p:spPr>
          <a:xfrm>
            <a:off x="9693896" y="2380837"/>
            <a:ext cx="23964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want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 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Johns Hopkins campus”</a:t>
            </a:r>
          </a:p>
        </p:txBody>
      </p:sp>
      <p:sp>
        <p:nvSpPr>
          <p:cNvPr id="12" name="Rounded Rectangle 11">
            <a:extLst>
              <a:ext uri="{FF2B5EF4-FFF2-40B4-BE49-F238E27FC236}">
                <a16:creationId xmlns:a16="http://schemas.microsoft.com/office/drawing/2014/main" id="{5C8347F8-52A5-3A4A-A021-59A31E17A95B}"/>
              </a:ext>
            </a:extLst>
          </p:cNvPr>
          <p:cNvSpPr/>
          <p:nvPr/>
        </p:nvSpPr>
        <p:spPr>
          <a:xfrm>
            <a:off x="4711021"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Acoustic modeling</a:t>
            </a:r>
          </a:p>
        </p:txBody>
      </p:sp>
      <p:cxnSp>
        <p:nvCxnSpPr>
          <p:cNvPr id="13" name="Straight Arrow Connector 12">
            <a:extLst>
              <a:ext uri="{FF2B5EF4-FFF2-40B4-BE49-F238E27FC236}">
                <a16:creationId xmlns:a16="http://schemas.microsoft.com/office/drawing/2014/main" id="{477106DF-465D-D44E-BBD7-03616748F043}"/>
              </a:ext>
            </a:extLst>
          </p:cNvPr>
          <p:cNvCxnSpPr/>
          <p:nvPr/>
        </p:nvCxnSpPr>
        <p:spPr>
          <a:xfrm>
            <a:off x="6034797" y="3103070"/>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Rounded Rectangle 13">
            <a:extLst>
              <a:ext uri="{FF2B5EF4-FFF2-40B4-BE49-F238E27FC236}">
                <a16:creationId xmlns:a16="http://schemas.microsoft.com/office/drawing/2014/main" id="{3C8947E6-FCAE-7D40-9E73-DA94A87F484E}"/>
              </a:ext>
            </a:extLst>
          </p:cNvPr>
          <p:cNvSpPr/>
          <p:nvPr/>
        </p:nvSpPr>
        <p:spPr>
          <a:xfrm>
            <a:off x="6399274"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Lexicon</a:t>
            </a:r>
          </a:p>
        </p:txBody>
      </p:sp>
      <p:cxnSp>
        <p:nvCxnSpPr>
          <p:cNvPr id="15" name="Straight Arrow Connector 14">
            <a:extLst>
              <a:ext uri="{FF2B5EF4-FFF2-40B4-BE49-F238E27FC236}">
                <a16:creationId xmlns:a16="http://schemas.microsoft.com/office/drawing/2014/main" id="{0CD2BA44-7950-E44E-8012-191E837ACC85}"/>
              </a:ext>
            </a:extLst>
          </p:cNvPr>
          <p:cNvCxnSpPr/>
          <p:nvPr/>
        </p:nvCxnSpPr>
        <p:spPr>
          <a:xfrm>
            <a:off x="7727527" y="3103069"/>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6" name="Rounded Rectangle 15">
            <a:extLst>
              <a:ext uri="{FF2B5EF4-FFF2-40B4-BE49-F238E27FC236}">
                <a16:creationId xmlns:a16="http://schemas.microsoft.com/office/drawing/2014/main" id="{B06BDE16-7FF8-CF41-9F1E-16ED833F7261}"/>
              </a:ext>
            </a:extLst>
          </p:cNvPr>
          <p:cNvSpPr/>
          <p:nvPr/>
        </p:nvSpPr>
        <p:spPr>
          <a:xfrm>
            <a:off x="8087527"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Language modeling</a:t>
            </a:r>
          </a:p>
        </p:txBody>
      </p:sp>
      <p:cxnSp>
        <p:nvCxnSpPr>
          <p:cNvPr id="17" name="Straight Arrow Connector 16">
            <a:extLst>
              <a:ext uri="{FF2B5EF4-FFF2-40B4-BE49-F238E27FC236}">
                <a16:creationId xmlns:a16="http://schemas.microsoft.com/office/drawing/2014/main" id="{74161ECF-81F3-F349-959C-C5CE1B376BC5}"/>
              </a:ext>
            </a:extLst>
          </p:cNvPr>
          <p:cNvCxnSpPr/>
          <p:nvPr/>
        </p:nvCxnSpPr>
        <p:spPr>
          <a:xfrm>
            <a:off x="9411303" y="309463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18" name="Group 17">
            <a:extLst>
              <a:ext uri="{FF2B5EF4-FFF2-40B4-BE49-F238E27FC236}">
                <a16:creationId xmlns:a16="http://schemas.microsoft.com/office/drawing/2014/main" id="{1AF22247-B498-C846-B84D-3F6A2F168590}"/>
              </a:ext>
            </a:extLst>
          </p:cNvPr>
          <p:cNvGrpSpPr/>
          <p:nvPr/>
        </p:nvGrpSpPr>
        <p:grpSpPr>
          <a:xfrm>
            <a:off x="4271726" y="3881140"/>
            <a:ext cx="165100" cy="1231900"/>
            <a:chOff x="10757831" y="3416300"/>
            <a:chExt cx="165100" cy="1231900"/>
          </a:xfrm>
        </p:grpSpPr>
        <p:sp>
          <p:nvSpPr>
            <p:cNvPr id="19" name="Rectangle 18">
              <a:extLst>
                <a:ext uri="{FF2B5EF4-FFF2-40B4-BE49-F238E27FC236}">
                  <a16:creationId xmlns:a16="http://schemas.microsoft.com/office/drawing/2014/main" id="{FDD2C900-7746-7C4A-B5D0-511A15B30A1C}"/>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9C4C43A-5FC4-3345-AF67-94FEDC3B2AB7}"/>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76F88C-AA53-5349-9637-28FE0EFAFA53}"/>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F88DBA0-593E-A440-9692-75BB381828F6}"/>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6BBAEEB-8776-FE43-A99A-0469FD911690}"/>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28AA29E-427A-B147-B8C9-78D8F93AED9B}"/>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424867B-2712-3149-B286-67FC7A0CB522}"/>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54A3600-5F0B-5142-8B4F-6A92B73B7E9D}"/>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D999E34C-9718-5D4D-A10D-9A6973D9E541}"/>
              </a:ext>
            </a:extLst>
          </p:cNvPr>
          <p:cNvGrpSpPr/>
          <p:nvPr/>
        </p:nvGrpSpPr>
        <p:grpSpPr>
          <a:xfrm>
            <a:off x="4487161" y="3881140"/>
            <a:ext cx="165100" cy="1231900"/>
            <a:chOff x="10757831" y="3416300"/>
            <a:chExt cx="165100" cy="1231900"/>
          </a:xfrm>
        </p:grpSpPr>
        <p:sp>
          <p:nvSpPr>
            <p:cNvPr id="28" name="Rectangle 27">
              <a:extLst>
                <a:ext uri="{FF2B5EF4-FFF2-40B4-BE49-F238E27FC236}">
                  <a16:creationId xmlns:a16="http://schemas.microsoft.com/office/drawing/2014/main" id="{A3B59240-E3A5-DA44-AF63-5774B8B2E2B2}"/>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4CB6F2B-54C3-9A47-8CB8-C4FA16F21974}"/>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20668BB-4D28-134B-8937-E9B33B33C796}"/>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8B87B49-C698-9345-AC94-83964B37664D}"/>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80F82C4-60FE-9646-A89D-F4AA31851F33}"/>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1C6D3EF-502A-A143-BD96-B6BC2257B663}"/>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25517F31-E472-5843-8C9E-C63B6904C49C}"/>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7C30358-4CBA-8D45-B630-27D2F6B601F2}"/>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C190AB8D-1257-1448-ABD7-C26DDE8BFD56}"/>
              </a:ext>
            </a:extLst>
          </p:cNvPr>
          <p:cNvGrpSpPr/>
          <p:nvPr/>
        </p:nvGrpSpPr>
        <p:grpSpPr>
          <a:xfrm>
            <a:off x="4702595" y="3881140"/>
            <a:ext cx="165100" cy="1231900"/>
            <a:chOff x="10757831" y="3416300"/>
            <a:chExt cx="165100" cy="1231900"/>
          </a:xfrm>
        </p:grpSpPr>
        <p:sp>
          <p:nvSpPr>
            <p:cNvPr id="37" name="Rectangle 36">
              <a:extLst>
                <a:ext uri="{FF2B5EF4-FFF2-40B4-BE49-F238E27FC236}">
                  <a16:creationId xmlns:a16="http://schemas.microsoft.com/office/drawing/2014/main" id="{BCE9F466-9CF5-0B4C-9D7E-8EC74315D8B8}"/>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CBEB5EF-2A00-1B45-8EC6-EE6369E84413}"/>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9C44E73-3F51-0C48-88FD-3714954E4BBA}"/>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03F59E6D-6FE3-C34B-91F9-49F4DF0AF531}"/>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039DC33-5BA7-B441-9A48-20C245AAE120}"/>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91AAFB5-20A9-1143-8778-6C54ABB26E23}"/>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781D386-3074-174E-9D08-2F4F8D8B0422}"/>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3602A5EE-61CF-A04B-8D9F-1A3287EB1E4C}"/>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C717723B-74E8-2B48-9B9F-4D5668AD37A7}"/>
              </a:ext>
            </a:extLst>
          </p:cNvPr>
          <p:cNvSpPr txBox="1"/>
          <p:nvPr/>
        </p:nvSpPr>
        <p:spPr>
          <a:xfrm>
            <a:off x="5499290" y="1638946"/>
            <a:ext cx="142539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 OW T UW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A9C706A1-73C1-6245-B868-011D52B6B1B2}"/>
              </a:ext>
            </a:extLst>
          </p:cNvPr>
          <p:cNvSpPr txBox="1"/>
          <p:nvPr/>
        </p:nvSpPr>
        <p:spPr>
          <a:xfrm>
            <a:off x="7194832" y="3654425"/>
            <a:ext cx="2092048" cy="175432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too”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too”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BBBD8BE3-67C6-8940-B490-F44CC0EBBD95}"/>
              </a:ext>
            </a:extLst>
          </p:cNvPr>
          <p:cNvSpPr txBox="1"/>
          <p:nvPr/>
        </p:nvSpPr>
        <p:spPr>
          <a:xfrm>
            <a:off x="5372909" y="2132981"/>
            <a:ext cx="170110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 OW Z T UW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3" name="Straight Arrow Connector 52">
            <a:extLst>
              <a:ext uri="{FF2B5EF4-FFF2-40B4-BE49-F238E27FC236}">
                <a16:creationId xmlns:a16="http://schemas.microsoft.com/office/drawing/2014/main" id="{5C739EBA-A75B-8345-8FF2-7FDC81559152}"/>
              </a:ext>
            </a:extLst>
          </p:cNvPr>
          <p:cNvCxnSpPr/>
          <p:nvPr/>
        </p:nvCxnSpPr>
        <p:spPr>
          <a:xfrm>
            <a:off x="723306" y="3108673"/>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4" name="Group 53">
            <a:extLst>
              <a:ext uri="{FF2B5EF4-FFF2-40B4-BE49-F238E27FC236}">
                <a16:creationId xmlns:a16="http://schemas.microsoft.com/office/drawing/2014/main" id="{15802414-0791-BA41-863C-F1030625DD94}"/>
              </a:ext>
            </a:extLst>
          </p:cNvPr>
          <p:cNvGrpSpPr/>
          <p:nvPr/>
        </p:nvGrpSpPr>
        <p:grpSpPr>
          <a:xfrm rot="16200000">
            <a:off x="627897" y="3050596"/>
            <a:ext cx="91440" cy="91440"/>
            <a:chOff x="2743200" y="685800"/>
            <a:chExt cx="914400" cy="914400"/>
          </a:xfrm>
        </p:grpSpPr>
        <p:sp>
          <p:nvSpPr>
            <p:cNvPr id="55" name="Oval 54">
              <a:extLst>
                <a:ext uri="{FF2B5EF4-FFF2-40B4-BE49-F238E27FC236}">
                  <a16:creationId xmlns:a16="http://schemas.microsoft.com/office/drawing/2014/main" id="{887862D0-3BA9-5048-A240-93D72FC07DDD}"/>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56" name="Straight Connector 55">
              <a:extLst>
                <a:ext uri="{FF2B5EF4-FFF2-40B4-BE49-F238E27FC236}">
                  <a16:creationId xmlns:a16="http://schemas.microsoft.com/office/drawing/2014/main" id="{AEF4FB62-7D50-2346-8689-45E854562906}"/>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pic>
        <p:nvPicPr>
          <p:cNvPr id="57" name="Picture 56">
            <a:extLst>
              <a:ext uri="{FF2B5EF4-FFF2-40B4-BE49-F238E27FC236}">
                <a16:creationId xmlns:a16="http://schemas.microsoft.com/office/drawing/2014/main" id="{46B4850D-FD14-C44F-B9CA-8A01D2C46BC8}"/>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521842" y="3395875"/>
            <a:ext cx="630155" cy="721796"/>
          </a:xfrm>
          <a:prstGeom prst="rect">
            <a:avLst/>
          </a:prstGeom>
        </p:spPr>
      </p:pic>
      <p:cxnSp>
        <p:nvCxnSpPr>
          <p:cNvPr id="58" name="Straight Arrow Connector 57">
            <a:extLst>
              <a:ext uri="{FF2B5EF4-FFF2-40B4-BE49-F238E27FC236}">
                <a16:creationId xmlns:a16="http://schemas.microsoft.com/office/drawing/2014/main" id="{6D949E9A-5395-4C4D-8AE0-D2DDE8963733}"/>
              </a:ext>
            </a:extLst>
          </p:cNvPr>
          <p:cNvCxnSpPr/>
          <p:nvPr/>
        </p:nvCxnSpPr>
        <p:spPr>
          <a:xfrm>
            <a:off x="723306" y="3261073"/>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9" name="Group 58">
            <a:extLst>
              <a:ext uri="{FF2B5EF4-FFF2-40B4-BE49-F238E27FC236}">
                <a16:creationId xmlns:a16="http://schemas.microsoft.com/office/drawing/2014/main" id="{2807F798-D3DB-A84F-990B-D78388A6AA86}"/>
              </a:ext>
            </a:extLst>
          </p:cNvPr>
          <p:cNvGrpSpPr/>
          <p:nvPr/>
        </p:nvGrpSpPr>
        <p:grpSpPr>
          <a:xfrm rot="16200000">
            <a:off x="627897" y="3202996"/>
            <a:ext cx="91440" cy="91440"/>
            <a:chOff x="2743200" y="685800"/>
            <a:chExt cx="914400" cy="914400"/>
          </a:xfrm>
        </p:grpSpPr>
        <p:sp>
          <p:nvSpPr>
            <p:cNvPr id="60" name="Oval 59">
              <a:extLst>
                <a:ext uri="{FF2B5EF4-FFF2-40B4-BE49-F238E27FC236}">
                  <a16:creationId xmlns:a16="http://schemas.microsoft.com/office/drawing/2014/main" id="{4FAE1E34-8AAF-D64D-BF87-96B94E26E6F0}"/>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61" name="Straight Connector 60">
              <a:extLst>
                <a:ext uri="{FF2B5EF4-FFF2-40B4-BE49-F238E27FC236}">
                  <a16:creationId xmlns:a16="http://schemas.microsoft.com/office/drawing/2014/main" id="{3D06CE03-8CDB-8C41-9F7C-0F633E41FBB8}"/>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pic>
        <p:nvPicPr>
          <p:cNvPr id="62" name="Picture 61">
            <a:extLst>
              <a:ext uri="{FF2B5EF4-FFF2-40B4-BE49-F238E27FC236}">
                <a16:creationId xmlns:a16="http://schemas.microsoft.com/office/drawing/2014/main" id="{E18D53F6-0ACD-5943-B2A8-4BDF0B920A15}"/>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674242" y="3548275"/>
            <a:ext cx="630155" cy="721796"/>
          </a:xfrm>
          <a:prstGeom prst="rect">
            <a:avLst/>
          </a:prstGeom>
        </p:spPr>
      </p:pic>
      <p:cxnSp>
        <p:nvCxnSpPr>
          <p:cNvPr id="63" name="Straight Arrow Connector 62">
            <a:extLst>
              <a:ext uri="{FF2B5EF4-FFF2-40B4-BE49-F238E27FC236}">
                <a16:creationId xmlns:a16="http://schemas.microsoft.com/office/drawing/2014/main" id="{247A6503-EA3E-164C-AD99-515F3BF4FB44}"/>
              </a:ext>
            </a:extLst>
          </p:cNvPr>
          <p:cNvCxnSpPr/>
          <p:nvPr/>
        </p:nvCxnSpPr>
        <p:spPr>
          <a:xfrm>
            <a:off x="723306" y="3413473"/>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id="{9A08CCBC-3030-1B42-8217-4A6731870DB9}"/>
              </a:ext>
            </a:extLst>
          </p:cNvPr>
          <p:cNvGrpSpPr/>
          <p:nvPr/>
        </p:nvGrpSpPr>
        <p:grpSpPr>
          <a:xfrm rot="16200000">
            <a:off x="627897" y="3355396"/>
            <a:ext cx="91440" cy="91440"/>
            <a:chOff x="2743200" y="685800"/>
            <a:chExt cx="914400" cy="914400"/>
          </a:xfrm>
        </p:grpSpPr>
        <p:sp>
          <p:nvSpPr>
            <p:cNvPr id="65" name="Oval 64">
              <a:extLst>
                <a:ext uri="{FF2B5EF4-FFF2-40B4-BE49-F238E27FC236}">
                  <a16:creationId xmlns:a16="http://schemas.microsoft.com/office/drawing/2014/main" id="{E1A77223-0CE0-764A-9C94-1375F6202165}"/>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66" name="Straight Connector 65">
              <a:extLst>
                <a:ext uri="{FF2B5EF4-FFF2-40B4-BE49-F238E27FC236}">
                  <a16:creationId xmlns:a16="http://schemas.microsoft.com/office/drawing/2014/main" id="{8C1AF311-D4F1-8D4B-A85F-94B592E7D694}"/>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pic>
        <p:nvPicPr>
          <p:cNvPr id="67" name="Picture 66">
            <a:extLst>
              <a:ext uri="{FF2B5EF4-FFF2-40B4-BE49-F238E27FC236}">
                <a16:creationId xmlns:a16="http://schemas.microsoft.com/office/drawing/2014/main" id="{39D6A194-5AEF-4E40-8481-193E92A67119}"/>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826642" y="3700675"/>
            <a:ext cx="630155" cy="721796"/>
          </a:xfrm>
          <a:prstGeom prst="rect">
            <a:avLst/>
          </a:prstGeom>
        </p:spPr>
      </p:pic>
      <p:sp>
        <p:nvSpPr>
          <p:cNvPr id="68" name="Rounded Rectangle 67">
            <a:extLst>
              <a:ext uri="{FF2B5EF4-FFF2-40B4-BE49-F238E27FC236}">
                <a16:creationId xmlns:a16="http://schemas.microsoft.com/office/drawing/2014/main" id="{FFEE5427-55AB-4C46-ACFD-F110604036F1}"/>
              </a:ext>
            </a:extLst>
          </p:cNvPr>
          <p:cNvSpPr/>
          <p:nvPr/>
        </p:nvSpPr>
        <p:spPr>
          <a:xfrm>
            <a:off x="1356271" y="2796492"/>
            <a:ext cx="1323776" cy="778069"/>
          </a:xfrm>
          <a:prstGeom prst="roundRect">
            <a:avLst/>
          </a:prstGeom>
          <a:noFill/>
          <a:ln w="3810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50"/>
                </a:solidFill>
                <a:effectLst/>
                <a:uLnTx/>
                <a:uFillTx/>
                <a:latin typeface="Franklin Gothic Medium"/>
                <a:ea typeface="+mn-ea"/>
                <a:cs typeface="+mn-cs"/>
              </a:rPr>
              <a:t>Multichannel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dirty="0">
                <a:solidFill>
                  <a:srgbClr val="00B050"/>
                </a:solidFill>
                <a:latin typeface="Franklin Gothic Medium"/>
              </a:rPr>
              <a:t>speech enhancement</a:t>
            </a:r>
            <a:endParaRPr kumimoji="0" lang="en-US" sz="1400" b="1" i="0" u="none" strike="noStrike" kern="0" cap="none" spc="0" normalizeH="0" baseline="0" noProof="0" dirty="0">
              <a:ln>
                <a:noFill/>
              </a:ln>
              <a:solidFill>
                <a:srgbClr val="00B050"/>
              </a:solidFill>
              <a:effectLst/>
              <a:uLnTx/>
              <a:uFillTx/>
              <a:latin typeface="Franklin Gothic Medium"/>
            </a:endParaRPr>
          </a:p>
        </p:txBody>
      </p:sp>
      <p:cxnSp>
        <p:nvCxnSpPr>
          <p:cNvPr id="69" name="Straight Arrow Connector 68">
            <a:extLst>
              <a:ext uri="{FF2B5EF4-FFF2-40B4-BE49-F238E27FC236}">
                <a16:creationId xmlns:a16="http://schemas.microsoft.com/office/drawing/2014/main" id="{E0F7657E-22D3-164D-B6EB-004324462805}"/>
              </a:ext>
            </a:extLst>
          </p:cNvPr>
          <p:cNvCxnSpPr/>
          <p:nvPr/>
        </p:nvCxnSpPr>
        <p:spPr>
          <a:xfrm>
            <a:off x="2702355" y="3094146"/>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78C675EA-A787-9143-90E4-174F2876537A}"/>
                  </a:ext>
                </a:extLst>
              </p:cNvPr>
              <p:cNvSpPr txBox="1"/>
              <p:nvPr/>
            </p:nvSpPr>
            <p:spPr>
              <a:xfrm>
                <a:off x="4957062" y="5466426"/>
                <a:ext cx="9745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oMath>
                  </m:oMathPara>
                </a14:m>
                <a:endParaRPr lang="en-US" sz="2400" dirty="0"/>
              </a:p>
            </p:txBody>
          </p:sp>
        </mc:Choice>
        <mc:Fallback xmlns="">
          <p:sp>
            <p:nvSpPr>
              <p:cNvPr id="70" name="TextBox 69">
                <a:extLst>
                  <a:ext uri="{FF2B5EF4-FFF2-40B4-BE49-F238E27FC236}">
                    <a16:creationId xmlns:a16="http://schemas.microsoft.com/office/drawing/2014/main" id="{78C675EA-A787-9143-90E4-174F2876537A}"/>
                  </a:ext>
                </a:extLst>
              </p:cNvPr>
              <p:cNvSpPr txBox="1">
                <a:spLocks noRot="1" noChangeAspect="1" noMove="1" noResize="1" noEditPoints="1" noAdjustHandles="1" noChangeArrowheads="1" noChangeShapeType="1" noTextEdit="1"/>
              </p:cNvSpPr>
              <p:nvPr/>
            </p:nvSpPr>
            <p:spPr>
              <a:xfrm>
                <a:off x="4957062" y="5466426"/>
                <a:ext cx="974562" cy="369332"/>
              </a:xfrm>
              <a:prstGeom prst="rect">
                <a:avLst/>
              </a:prstGeom>
              <a:blipFill>
                <a:blip r:embed="rId4"/>
                <a:stretch>
                  <a:fillRect l="-6410" r="-10256"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FDD7ED15-792F-F543-BB62-5B51ABEEFC2A}"/>
                  </a:ext>
                </a:extLst>
              </p:cNvPr>
              <p:cNvSpPr txBox="1"/>
              <p:nvPr/>
            </p:nvSpPr>
            <p:spPr>
              <a:xfrm>
                <a:off x="6596552" y="5460096"/>
                <a:ext cx="10720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71" name="TextBox 70">
                <a:extLst>
                  <a:ext uri="{FF2B5EF4-FFF2-40B4-BE49-F238E27FC236}">
                    <a16:creationId xmlns:a16="http://schemas.microsoft.com/office/drawing/2014/main" id="{FDD7ED15-792F-F543-BB62-5B51ABEEFC2A}"/>
                  </a:ext>
                </a:extLst>
              </p:cNvPr>
              <p:cNvSpPr txBox="1">
                <a:spLocks noRot="1" noChangeAspect="1" noMove="1" noResize="1" noEditPoints="1" noAdjustHandles="1" noChangeArrowheads="1" noChangeShapeType="1" noTextEdit="1"/>
              </p:cNvSpPr>
              <p:nvPr/>
            </p:nvSpPr>
            <p:spPr>
              <a:xfrm>
                <a:off x="6596552" y="5460096"/>
                <a:ext cx="1072088" cy="369332"/>
              </a:xfrm>
              <a:prstGeom prst="rect">
                <a:avLst/>
              </a:prstGeom>
              <a:blipFill>
                <a:blip r:embed="rId5"/>
                <a:stretch>
                  <a:fillRect l="-4651" r="-930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E90F34-D3A3-BB46-BC8E-A0BDCBFA7716}"/>
                  </a:ext>
                </a:extLst>
              </p:cNvPr>
              <p:cNvSpPr txBox="1"/>
              <p:nvPr/>
            </p:nvSpPr>
            <p:spPr>
              <a:xfrm>
                <a:off x="8418591" y="5473977"/>
                <a:ext cx="804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72" name="TextBox 71">
                <a:extLst>
                  <a:ext uri="{FF2B5EF4-FFF2-40B4-BE49-F238E27FC236}">
                    <a16:creationId xmlns:a16="http://schemas.microsoft.com/office/drawing/2014/main" id="{4BE90F34-D3A3-BB46-BC8E-A0BDCBFA7716}"/>
                  </a:ext>
                </a:extLst>
              </p:cNvPr>
              <p:cNvSpPr txBox="1">
                <a:spLocks noRot="1" noChangeAspect="1" noMove="1" noResize="1" noEditPoints="1" noAdjustHandles="1" noChangeArrowheads="1" noChangeShapeType="1" noTextEdit="1"/>
              </p:cNvSpPr>
              <p:nvPr/>
            </p:nvSpPr>
            <p:spPr>
              <a:xfrm>
                <a:off x="8418591" y="5473977"/>
                <a:ext cx="804516" cy="369332"/>
              </a:xfrm>
              <a:prstGeom prst="rect">
                <a:avLst/>
              </a:prstGeom>
              <a:blipFill>
                <a:blip r:embed="rId6"/>
                <a:stretch>
                  <a:fillRect l="-7813" r="-12500" b="-33333"/>
                </a:stretch>
              </a:blipFill>
            </p:spPr>
            <p:txBody>
              <a:bodyPr/>
              <a:lstStyle/>
              <a:p>
                <a:r>
                  <a:rPr lang="en-US">
                    <a:noFill/>
                  </a:rPr>
                  <a:t> </a:t>
                </a:r>
              </a:p>
            </p:txBody>
          </p:sp>
        </mc:Fallback>
      </mc:AlternateContent>
    </p:spTree>
    <p:extLst>
      <p:ext uri="{BB962C8B-B14F-4D97-AF65-F5344CB8AC3E}">
        <p14:creationId xmlns:p14="http://schemas.microsoft.com/office/powerpoint/2010/main" val="626604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6DC7-DD92-D942-A3AC-9E9BD3B4BA86}"/>
              </a:ext>
            </a:extLst>
          </p:cNvPr>
          <p:cNvSpPr>
            <a:spLocks noGrp="1"/>
          </p:cNvSpPr>
          <p:nvPr>
            <p:ph type="title"/>
          </p:nvPr>
        </p:nvSpPr>
        <p:spPr/>
        <p:txBody>
          <a:bodyPr/>
          <a:lstStyle/>
          <a:p>
            <a:r>
              <a:rPr lang="en-US" b="1" dirty="0">
                <a:solidFill>
                  <a:srgbClr val="00B050"/>
                </a:solidFill>
              </a:rPr>
              <a:t>Multichannel </a:t>
            </a:r>
            <a:r>
              <a:rPr lang="en-US" dirty="0"/>
              <a:t>speech recognition pipeline</a:t>
            </a:r>
          </a:p>
        </p:txBody>
      </p:sp>
      <p:sp>
        <p:nvSpPr>
          <p:cNvPr id="3" name="Content Placeholder 2">
            <a:extLst>
              <a:ext uri="{FF2B5EF4-FFF2-40B4-BE49-F238E27FC236}">
                <a16:creationId xmlns:a16="http://schemas.microsoft.com/office/drawing/2014/main" id="{55798C0D-CA1B-A743-8FB5-F42B727BF1A9}"/>
              </a:ext>
            </a:extLst>
          </p:cNvPr>
          <p:cNvSpPr>
            <a:spLocks noGrp="1"/>
          </p:cNvSpPr>
          <p:nvPr>
            <p:ph idx="1"/>
          </p:nvPr>
        </p:nvSpPr>
        <p:spPr>
          <a:xfrm>
            <a:off x="609600" y="1600201"/>
            <a:ext cx="10972800" cy="4525963"/>
          </a:xfrm>
        </p:spPr>
        <p:txBody>
          <a:bodyPr/>
          <a:lstStyle/>
          <a:p>
            <a:endParaRPr lang="en-US" dirty="0"/>
          </a:p>
        </p:txBody>
      </p:sp>
      <p:cxnSp>
        <p:nvCxnSpPr>
          <p:cNvPr id="4" name="Straight Arrow Connector 3">
            <a:extLst>
              <a:ext uri="{FF2B5EF4-FFF2-40B4-BE49-F238E27FC236}">
                <a16:creationId xmlns:a16="http://schemas.microsoft.com/office/drawing/2014/main" id="{2CE13F49-4FC0-4A44-9311-A4F2D647A6DB}"/>
              </a:ext>
            </a:extLst>
          </p:cNvPr>
          <p:cNvCxnSpPr/>
          <p:nvPr/>
        </p:nvCxnSpPr>
        <p:spPr>
          <a:xfrm>
            <a:off x="723306" y="2956273"/>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D194B40D-1368-5347-8DC5-9D6ED9B05425}"/>
              </a:ext>
            </a:extLst>
          </p:cNvPr>
          <p:cNvGrpSpPr/>
          <p:nvPr/>
        </p:nvGrpSpPr>
        <p:grpSpPr>
          <a:xfrm rot="16200000">
            <a:off x="627897" y="2898196"/>
            <a:ext cx="91440" cy="91440"/>
            <a:chOff x="2743200" y="685800"/>
            <a:chExt cx="914400" cy="914400"/>
          </a:xfrm>
        </p:grpSpPr>
        <p:sp>
          <p:nvSpPr>
            <p:cNvPr id="6" name="Oval 5">
              <a:extLst>
                <a:ext uri="{FF2B5EF4-FFF2-40B4-BE49-F238E27FC236}">
                  <a16:creationId xmlns:a16="http://schemas.microsoft.com/office/drawing/2014/main" id="{1544B5D6-4678-C742-B677-8B215FFECE06}"/>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7" name="Straight Connector 6">
              <a:extLst>
                <a:ext uri="{FF2B5EF4-FFF2-40B4-BE49-F238E27FC236}">
                  <a16:creationId xmlns:a16="http://schemas.microsoft.com/office/drawing/2014/main" id="{1270113D-4AA1-1E4D-B4E4-D5B061A19B87}"/>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pic>
        <p:nvPicPr>
          <p:cNvPr id="10" name="Picture 9">
            <a:extLst>
              <a:ext uri="{FF2B5EF4-FFF2-40B4-BE49-F238E27FC236}">
                <a16:creationId xmlns:a16="http://schemas.microsoft.com/office/drawing/2014/main" id="{86662AE6-1D58-9147-BE58-1039429792DF}"/>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369442" y="3243475"/>
            <a:ext cx="630155" cy="721796"/>
          </a:xfrm>
          <a:prstGeom prst="rect">
            <a:avLst/>
          </a:prstGeom>
        </p:spPr>
      </p:pic>
      <p:sp>
        <p:nvSpPr>
          <p:cNvPr id="11" name="TextBox 10">
            <a:extLst>
              <a:ext uri="{FF2B5EF4-FFF2-40B4-BE49-F238E27FC236}">
                <a16:creationId xmlns:a16="http://schemas.microsoft.com/office/drawing/2014/main" id="{78E94131-3DCE-8D4A-A9CF-EC1525689F41}"/>
              </a:ext>
            </a:extLst>
          </p:cNvPr>
          <p:cNvSpPr txBox="1"/>
          <p:nvPr/>
        </p:nvSpPr>
        <p:spPr>
          <a:xfrm>
            <a:off x="9693896" y="2380837"/>
            <a:ext cx="23964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want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 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Johns Hopkins campus”</a:t>
            </a:r>
          </a:p>
        </p:txBody>
      </p:sp>
      <p:cxnSp>
        <p:nvCxnSpPr>
          <p:cNvPr id="17" name="Straight Arrow Connector 16">
            <a:extLst>
              <a:ext uri="{FF2B5EF4-FFF2-40B4-BE49-F238E27FC236}">
                <a16:creationId xmlns:a16="http://schemas.microsoft.com/office/drawing/2014/main" id="{74161ECF-81F3-F349-959C-C5CE1B376BC5}"/>
              </a:ext>
            </a:extLst>
          </p:cNvPr>
          <p:cNvCxnSpPr/>
          <p:nvPr/>
        </p:nvCxnSpPr>
        <p:spPr>
          <a:xfrm>
            <a:off x="9411303" y="309463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5C739EBA-A75B-8345-8FF2-7FDC81559152}"/>
              </a:ext>
            </a:extLst>
          </p:cNvPr>
          <p:cNvCxnSpPr/>
          <p:nvPr/>
        </p:nvCxnSpPr>
        <p:spPr>
          <a:xfrm>
            <a:off x="723306" y="3108673"/>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4" name="Group 53">
            <a:extLst>
              <a:ext uri="{FF2B5EF4-FFF2-40B4-BE49-F238E27FC236}">
                <a16:creationId xmlns:a16="http://schemas.microsoft.com/office/drawing/2014/main" id="{15802414-0791-BA41-863C-F1030625DD94}"/>
              </a:ext>
            </a:extLst>
          </p:cNvPr>
          <p:cNvGrpSpPr/>
          <p:nvPr/>
        </p:nvGrpSpPr>
        <p:grpSpPr>
          <a:xfrm rot="16200000">
            <a:off x="627897" y="3050596"/>
            <a:ext cx="91440" cy="91440"/>
            <a:chOff x="2743200" y="685800"/>
            <a:chExt cx="914400" cy="914400"/>
          </a:xfrm>
        </p:grpSpPr>
        <p:sp>
          <p:nvSpPr>
            <p:cNvPr id="55" name="Oval 54">
              <a:extLst>
                <a:ext uri="{FF2B5EF4-FFF2-40B4-BE49-F238E27FC236}">
                  <a16:creationId xmlns:a16="http://schemas.microsoft.com/office/drawing/2014/main" id="{887862D0-3BA9-5048-A240-93D72FC07DDD}"/>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56" name="Straight Connector 55">
              <a:extLst>
                <a:ext uri="{FF2B5EF4-FFF2-40B4-BE49-F238E27FC236}">
                  <a16:creationId xmlns:a16="http://schemas.microsoft.com/office/drawing/2014/main" id="{AEF4FB62-7D50-2346-8689-45E854562906}"/>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pic>
        <p:nvPicPr>
          <p:cNvPr id="57" name="Picture 56">
            <a:extLst>
              <a:ext uri="{FF2B5EF4-FFF2-40B4-BE49-F238E27FC236}">
                <a16:creationId xmlns:a16="http://schemas.microsoft.com/office/drawing/2014/main" id="{46B4850D-FD14-C44F-B9CA-8A01D2C46BC8}"/>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521842" y="3395875"/>
            <a:ext cx="630155" cy="721796"/>
          </a:xfrm>
          <a:prstGeom prst="rect">
            <a:avLst/>
          </a:prstGeom>
        </p:spPr>
      </p:pic>
      <p:cxnSp>
        <p:nvCxnSpPr>
          <p:cNvPr id="58" name="Straight Arrow Connector 57">
            <a:extLst>
              <a:ext uri="{FF2B5EF4-FFF2-40B4-BE49-F238E27FC236}">
                <a16:creationId xmlns:a16="http://schemas.microsoft.com/office/drawing/2014/main" id="{6D949E9A-5395-4C4D-8AE0-D2DDE8963733}"/>
              </a:ext>
            </a:extLst>
          </p:cNvPr>
          <p:cNvCxnSpPr/>
          <p:nvPr/>
        </p:nvCxnSpPr>
        <p:spPr>
          <a:xfrm>
            <a:off x="723306" y="3261073"/>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9" name="Group 58">
            <a:extLst>
              <a:ext uri="{FF2B5EF4-FFF2-40B4-BE49-F238E27FC236}">
                <a16:creationId xmlns:a16="http://schemas.microsoft.com/office/drawing/2014/main" id="{2807F798-D3DB-A84F-990B-D78388A6AA86}"/>
              </a:ext>
            </a:extLst>
          </p:cNvPr>
          <p:cNvGrpSpPr/>
          <p:nvPr/>
        </p:nvGrpSpPr>
        <p:grpSpPr>
          <a:xfrm rot="16200000">
            <a:off x="627897" y="3202996"/>
            <a:ext cx="91440" cy="91440"/>
            <a:chOff x="2743200" y="685800"/>
            <a:chExt cx="914400" cy="914400"/>
          </a:xfrm>
        </p:grpSpPr>
        <p:sp>
          <p:nvSpPr>
            <p:cNvPr id="60" name="Oval 59">
              <a:extLst>
                <a:ext uri="{FF2B5EF4-FFF2-40B4-BE49-F238E27FC236}">
                  <a16:creationId xmlns:a16="http://schemas.microsoft.com/office/drawing/2014/main" id="{4FAE1E34-8AAF-D64D-BF87-96B94E26E6F0}"/>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61" name="Straight Connector 60">
              <a:extLst>
                <a:ext uri="{FF2B5EF4-FFF2-40B4-BE49-F238E27FC236}">
                  <a16:creationId xmlns:a16="http://schemas.microsoft.com/office/drawing/2014/main" id="{3D06CE03-8CDB-8C41-9F7C-0F633E41FBB8}"/>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pic>
        <p:nvPicPr>
          <p:cNvPr id="62" name="Picture 61">
            <a:extLst>
              <a:ext uri="{FF2B5EF4-FFF2-40B4-BE49-F238E27FC236}">
                <a16:creationId xmlns:a16="http://schemas.microsoft.com/office/drawing/2014/main" id="{E18D53F6-0ACD-5943-B2A8-4BDF0B920A15}"/>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674242" y="3548275"/>
            <a:ext cx="630155" cy="721796"/>
          </a:xfrm>
          <a:prstGeom prst="rect">
            <a:avLst/>
          </a:prstGeom>
        </p:spPr>
      </p:pic>
      <p:cxnSp>
        <p:nvCxnSpPr>
          <p:cNvPr id="63" name="Straight Arrow Connector 62">
            <a:extLst>
              <a:ext uri="{FF2B5EF4-FFF2-40B4-BE49-F238E27FC236}">
                <a16:creationId xmlns:a16="http://schemas.microsoft.com/office/drawing/2014/main" id="{247A6503-EA3E-164C-AD99-515F3BF4FB44}"/>
              </a:ext>
            </a:extLst>
          </p:cNvPr>
          <p:cNvCxnSpPr/>
          <p:nvPr/>
        </p:nvCxnSpPr>
        <p:spPr>
          <a:xfrm>
            <a:off x="723306" y="3413473"/>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id="{9A08CCBC-3030-1B42-8217-4A6731870DB9}"/>
              </a:ext>
            </a:extLst>
          </p:cNvPr>
          <p:cNvGrpSpPr/>
          <p:nvPr/>
        </p:nvGrpSpPr>
        <p:grpSpPr>
          <a:xfrm rot="16200000">
            <a:off x="627897" y="3355396"/>
            <a:ext cx="91440" cy="91440"/>
            <a:chOff x="2743200" y="685800"/>
            <a:chExt cx="914400" cy="914400"/>
          </a:xfrm>
        </p:grpSpPr>
        <p:sp>
          <p:nvSpPr>
            <p:cNvPr id="65" name="Oval 64">
              <a:extLst>
                <a:ext uri="{FF2B5EF4-FFF2-40B4-BE49-F238E27FC236}">
                  <a16:creationId xmlns:a16="http://schemas.microsoft.com/office/drawing/2014/main" id="{E1A77223-0CE0-764A-9C94-1375F6202165}"/>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66" name="Straight Connector 65">
              <a:extLst>
                <a:ext uri="{FF2B5EF4-FFF2-40B4-BE49-F238E27FC236}">
                  <a16:creationId xmlns:a16="http://schemas.microsoft.com/office/drawing/2014/main" id="{8C1AF311-D4F1-8D4B-A85F-94B592E7D694}"/>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pic>
        <p:nvPicPr>
          <p:cNvPr id="67" name="Picture 66">
            <a:extLst>
              <a:ext uri="{FF2B5EF4-FFF2-40B4-BE49-F238E27FC236}">
                <a16:creationId xmlns:a16="http://schemas.microsoft.com/office/drawing/2014/main" id="{39D6A194-5AEF-4E40-8481-193E92A67119}"/>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826642" y="3700675"/>
            <a:ext cx="630155" cy="721796"/>
          </a:xfrm>
          <a:prstGeom prst="rect">
            <a:avLst/>
          </a:prstGeom>
        </p:spPr>
      </p:pic>
      <p:sp>
        <p:nvSpPr>
          <p:cNvPr id="70" name="Rounded Rectangle 69">
            <a:extLst>
              <a:ext uri="{FF2B5EF4-FFF2-40B4-BE49-F238E27FC236}">
                <a16:creationId xmlns:a16="http://schemas.microsoft.com/office/drawing/2014/main" id="{B5250835-529B-A845-8A7A-2B5938210F76}"/>
              </a:ext>
            </a:extLst>
          </p:cNvPr>
          <p:cNvSpPr/>
          <p:nvPr/>
        </p:nvSpPr>
        <p:spPr>
          <a:xfrm>
            <a:off x="1310583" y="2812469"/>
            <a:ext cx="8100720" cy="778069"/>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Franklin Gothic Medium"/>
                <a:ea typeface="+mn-ea"/>
                <a:cs typeface="+mn-cs"/>
              </a:rPr>
              <a:t>End-to-end ASR</a:t>
            </a:r>
          </a:p>
        </p:txBody>
      </p:sp>
    </p:spTree>
    <p:extLst>
      <p:ext uri="{BB962C8B-B14F-4D97-AF65-F5344CB8AC3E}">
        <p14:creationId xmlns:p14="http://schemas.microsoft.com/office/powerpoint/2010/main" val="4153320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Jelinek methodology (1970s-)</a:t>
            </a:r>
          </a:p>
        </p:txBody>
      </p:sp>
      <p:sp>
        <p:nvSpPr>
          <p:cNvPr id="3" name="Content Placeholder 2"/>
          <p:cNvSpPr>
            <a:spLocks noGrp="1"/>
          </p:cNvSpPr>
          <p:nvPr>
            <p:ph idx="1"/>
          </p:nvPr>
        </p:nvSpPr>
        <p:spPr/>
        <p:txBody>
          <a:bodyPr/>
          <a:lstStyle/>
          <a:p>
            <a:r>
              <a:rPr lang="en-US" sz="2000" dirty="0"/>
              <a:t>Automatic Speech Recognition: Mapping </a:t>
            </a:r>
            <a:r>
              <a:rPr lang="en-US" sz="2000" b="1" i="1" dirty="0"/>
              <a:t>physical signal sequence</a:t>
            </a:r>
            <a:r>
              <a:rPr lang="en-US" sz="2000" dirty="0"/>
              <a:t> to </a:t>
            </a:r>
            <a:r>
              <a:rPr lang="en-US" sz="2000" b="1" i="1" dirty="0"/>
              <a:t>linguistic symbol sequence</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41" name="Picture 40"/>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2228849" y="3844925"/>
            <a:ext cx="2957774" cy="262984"/>
          </a:xfrm>
          <a:prstGeom prst="rect">
            <a:avLst/>
          </a:prstGeom>
        </p:spPr>
      </p:pic>
      <p:pic>
        <p:nvPicPr>
          <p:cNvPr id="15" name="Picture 14"/>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7038206" y="3844567"/>
            <a:ext cx="3239770" cy="262983"/>
          </a:xfrm>
          <a:prstGeom prst="rect">
            <a:avLst/>
          </a:prstGeom>
        </p:spPr>
      </p:pic>
      <p:sp>
        <p:nvSpPr>
          <p:cNvPr id="20" name="TextBox 19"/>
          <p:cNvSpPr txBox="1"/>
          <p:nvPr/>
        </p:nvSpPr>
        <p:spPr>
          <a:xfrm>
            <a:off x="6629619" y="2814463"/>
            <a:ext cx="4056944" cy="523220"/>
          </a:xfrm>
          <a:prstGeom prst="rect">
            <a:avLst/>
          </a:prstGeom>
          <a:noFill/>
        </p:spPr>
        <p:txBody>
          <a:bodyPr wrap="none" rtlCol="0">
            <a:spAutoFit/>
          </a:bodyPr>
          <a:lstStyle/>
          <a:p>
            <a:r>
              <a:rPr lang="en-US" sz="2800" dirty="0">
                <a:latin typeface="メイリオ" panose="020B0604030504040204" pitchFamily="50" charset="-128"/>
                <a:ea typeface="メイリオ" panose="020B0604030504040204" pitchFamily="50" charset="-128"/>
                <a:cs typeface="メイリオ" panose="020B0604030504040204" pitchFamily="50" charset="-128"/>
              </a:rPr>
              <a:t>“That’s another story”</a:t>
            </a:r>
          </a:p>
        </p:txBody>
      </p:sp>
      <p:sp>
        <p:nvSpPr>
          <p:cNvPr id="22" name="Down Arrow 21"/>
          <p:cNvSpPr/>
          <p:nvPr/>
        </p:nvSpPr>
        <p:spPr>
          <a:xfrm rot="16200000">
            <a:off x="5091042" y="2566393"/>
            <a:ext cx="1524000" cy="990600"/>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12"/>
          <a:stretch>
            <a:fillRect/>
          </a:stretch>
        </p:blipFill>
        <p:spPr>
          <a:xfrm>
            <a:off x="2369816" y="4525211"/>
            <a:ext cx="2708779" cy="1193140"/>
          </a:xfrm>
          <a:prstGeom prst="rect">
            <a:avLst/>
          </a:prstGeom>
        </p:spPr>
      </p:pic>
      <p:pic>
        <p:nvPicPr>
          <p:cNvPr id="68" name="Picture 67"/>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3134074" y="4235823"/>
            <a:ext cx="1166000" cy="185356"/>
          </a:xfrm>
          <a:prstGeom prst="rect">
            <a:avLst/>
          </a:prstGeom>
        </p:spPr>
      </p:pic>
      <p:pic>
        <p:nvPicPr>
          <p:cNvPr id="28" name="Picture 27"/>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8307974" y="4233113"/>
            <a:ext cx="700234" cy="185356"/>
          </a:xfrm>
          <a:prstGeom prst="rect">
            <a:avLst/>
          </a:prstGeom>
        </p:spPr>
      </p:pic>
      <p:pic>
        <p:nvPicPr>
          <p:cNvPr id="67" name="Picture 66"/>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2228850" y="5842000"/>
            <a:ext cx="3206500" cy="299420"/>
          </a:xfrm>
          <a:prstGeom prst="rect">
            <a:avLst/>
          </a:prstGeom>
        </p:spPr>
      </p:pic>
      <p:pic>
        <p:nvPicPr>
          <p:cNvPr id="6" name="Picture 5"/>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3134076" y="6235090"/>
            <a:ext cx="917275" cy="183772"/>
          </a:xfrm>
          <a:prstGeom prst="rect">
            <a:avLst/>
          </a:prstGeom>
        </p:spPr>
      </p:pic>
      <p:pic>
        <p:nvPicPr>
          <p:cNvPr id="34" name="F01_051C0104_CAF">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657557" y="2765221"/>
            <a:ext cx="609600" cy="609600"/>
          </a:xfrm>
          <a:prstGeom prst="rect">
            <a:avLst/>
          </a:prstGeom>
        </p:spPr>
      </p:pic>
      <p:pic>
        <p:nvPicPr>
          <p:cNvPr id="36" name="Picture 35"/>
          <p:cNvPicPr>
            <a:picLocks noChangeAspect="1"/>
          </p:cNvPicPr>
          <p:nvPr/>
        </p:nvPicPr>
        <p:blipFill>
          <a:blip r:embed="rId18"/>
          <a:stretch>
            <a:fillRect/>
          </a:stretch>
        </p:blipFill>
        <p:spPr>
          <a:xfrm>
            <a:off x="2369815" y="2469645"/>
            <a:ext cx="2706650" cy="1200752"/>
          </a:xfrm>
          <a:prstGeom prst="rect">
            <a:avLst/>
          </a:prstGeom>
        </p:spPr>
      </p:pic>
    </p:spTree>
    <p:extLst>
      <p:ext uri="{BB962C8B-B14F-4D97-AF65-F5344CB8AC3E}">
        <p14:creationId xmlns:p14="http://schemas.microsoft.com/office/powerpoint/2010/main" val="3347811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 fill="hold"/>
                                        <p:tgtEl>
                                          <p:spTgt spid="34"/>
                                        </p:tgtEl>
                                      </p:cBhvr>
                                    </p:cmd>
                                  </p:childTnLst>
                                </p:cTn>
                              </p:par>
                            </p:childTnLst>
                          </p:cTn>
                        </p:par>
                      </p:childTnLst>
                    </p:cTn>
                  </p:par>
                </p:childTnLst>
              </p:cTn>
              <p:nextCondLst>
                <p:cond evt="onClick" delay="0">
                  <p:tgtEl>
                    <p:spTgt spid="34"/>
                  </p:tgtEl>
                </p:cond>
              </p:nextCondLst>
            </p:seq>
            <p:audio>
              <p:cMediaNode vol="80000">
                <p:cTn id="7" fill="hold" display="0">
                  <p:stCondLst>
                    <p:cond delay="indefinite"/>
                  </p:stCondLst>
                  <p:endCondLst>
                    <p:cond evt="onStopAudio" delay="0">
                      <p:tgtEl>
                        <p:sldTgt/>
                      </p:tgtEl>
                    </p:cond>
                  </p:endCondLst>
                </p:cTn>
                <p:tgtEl>
                  <p:spTgt spid="3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75520" y="44624"/>
            <a:ext cx="8640960" cy="1143000"/>
          </a:xfrm>
        </p:spPr>
        <p:txBody>
          <a:bodyPr>
            <a:normAutofit/>
          </a:bodyPr>
          <a:lstStyle/>
          <a:p>
            <a:r>
              <a:rPr lang="ja-JP" altLang="ja-JP" sz="3200" dirty="0"/>
              <a:t>M</a:t>
            </a:r>
            <a:r>
              <a:rPr lang="en-US" altLang="ja-JP" sz="3200" dirty="0" err="1"/>
              <a:t>ultichannel</a:t>
            </a:r>
            <a:r>
              <a:rPr lang="en-US" altLang="ja-JP" sz="3200" dirty="0"/>
              <a:t> end-to-end ASR</a:t>
            </a:r>
            <a:r>
              <a:rPr lang="ja-JP" altLang="en-US" sz="3200" dirty="0"/>
              <a:t> </a:t>
            </a:r>
            <a:r>
              <a:rPr lang="en-US" altLang="ja-JP" sz="3200" dirty="0"/>
              <a:t>architecture</a:t>
            </a:r>
            <a:br>
              <a:rPr lang="en-US" altLang="ja-JP" sz="3200" dirty="0"/>
            </a:br>
            <a:r>
              <a:rPr lang="en-US" altLang="ja-JP" sz="2800" dirty="0"/>
              <a:t>[</a:t>
            </a:r>
            <a:r>
              <a:rPr lang="en-US" altLang="ja-JP" sz="2800" dirty="0" err="1"/>
              <a:t>Ochiai</a:t>
            </a:r>
            <a:r>
              <a:rPr lang="en-US" altLang="ja-JP" sz="2800" dirty="0"/>
              <a:t> et al., 2017, ICML]</a:t>
            </a:r>
            <a:endParaRPr kumimoji="1" lang="ja-JP" altLang="en-US" sz="2800" dirty="0"/>
          </a:p>
        </p:txBody>
      </p:sp>
      <p:cxnSp>
        <p:nvCxnSpPr>
          <p:cNvPr id="4" name="直線コネクタ 3"/>
          <p:cNvCxnSpPr/>
          <p:nvPr/>
        </p:nvCxnSpPr>
        <p:spPr>
          <a:xfrm>
            <a:off x="1524000" y="1196752"/>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a:xfrm>
            <a:off x="10252272" y="6490212"/>
            <a:ext cx="380232" cy="323165"/>
          </a:xfrm>
          <a:prstGeom prst="rect">
            <a:avLst/>
          </a:prstGeom>
          <a:noFill/>
        </p:spPr>
        <p:txBody>
          <a:bodyPr wrap="none" rtlCol="0">
            <a:spAutoFit/>
          </a:bodyPr>
          <a:lstStyle/>
          <a:p>
            <a:r>
              <a:rPr lang="en-US" altLang="ja-JP" sz="1500" dirty="0"/>
              <a:t>03</a:t>
            </a:r>
            <a:endParaRPr kumimoji="1" lang="ja-JP" altLang="en-US" sz="1500" dirty="0"/>
          </a:p>
        </p:txBody>
      </p:sp>
      <p:grpSp>
        <p:nvGrpSpPr>
          <p:cNvPr id="29" name="グループ化 28"/>
          <p:cNvGrpSpPr/>
          <p:nvPr/>
        </p:nvGrpSpPr>
        <p:grpSpPr>
          <a:xfrm>
            <a:off x="2135560" y="1412776"/>
            <a:ext cx="7956000" cy="5328592"/>
            <a:chOff x="611560" y="1484784"/>
            <a:chExt cx="7956000" cy="5328592"/>
          </a:xfrm>
        </p:grpSpPr>
        <p:sp>
          <p:nvSpPr>
            <p:cNvPr id="38" name="右矢印 37"/>
            <p:cNvSpPr>
              <a:spLocks/>
            </p:cNvSpPr>
            <p:nvPr/>
          </p:nvSpPr>
          <p:spPr>
            <a:xfrm rot="5400000">
              <a:off x="4355976" y="3933056"/>
              <a:ext cx="360000" cy="360000"/>
            </a:xfrm>
            <a:prstGeom prst="right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nvGrpSpPr>
            <p:cNvPr id="28" name="グループ化 27"/>
            <p:cNvGrpSpPr/>
            <p:nvPr/>
          </p:nvGrpSpPr>
          <p:grpSpPr>
            <a:xfrm>
              <a:off x="971600" y="1484784"/>
              <a:ext cx="7128792" cy="2376264"/>
              <a:chOff x="1043608" y="1412776"/>
              <a:chExt cx="7128792" cy="2376264"/>
            </a:xfrm>
          </p:grpSpPr>
          <p:grpSp>
            <p:nvGrpSpPr>
              <p:cNvPr id="23" name="グループ化 22"/>
              <p:cNvGrpSpPr/>
              <p:nvPr/>
            </p:nvGrpSpPr>
            <p:grpSpPr>
              <a:xfrm>
                <a:off x="1043608" y="1412776"/>
                <a:ext cx="7000825" cy="2263517"/>
                <a:chOff x="683568" y="1484784"/>
                <a:chExt cx="7000825" cy="2263517"/>
              </a:xfrm>
            </p:grpSpPr>
            <p:pic>
              <p:nvPicPr>
                <p:cNvPr id="1028" name="Picture 4"/>
                <p:cNvPicPr>
                  <a:picLocks noChangeAspect="1" noChangeArrowheads="1"/>
                </p:cNvPicPr>
                <p:nvPr/>
              </p:nvPicPr>
              <p:blipFill>
                <a:blip r:embed="rId3" cstate="print"/>
                <a:srcRect/>
                <a:stretch>
                  <a:fillRect/>
                </a:stretch>
              </p:blipFill>
              <p:spPr bwMode="auto">
                <a:xfrm>
                  <a:off x="4283968" y="1772816"/>
                  <a:ext cx="3400425" cy="1975485"/>
                </a:xfrm>
                <a:prstGeom prst="rect">
                  <a:avLst/>
                </a:prstGeom>
                <a:noFill/>
                <a:ln w="9525">
                  <a:noFill/>
                  <a:miter lim="800000"/>
                  <a:headEnd/>
                  <a:tailEnd/>
                </a:ln>
              </p:spPr>
            </p:pic>
            <p:pic>
              <p:nvPicPr>
                <p:cNvPr id="16" name="Picture 2"/>
                <p:cNvPicPr>
                  <a:picLocks noChangeAspect="1" noChangeArrowheads="1"/>
                </p:cNvPicPr>
                <p:nvPr/>
              </p:nvPicPr>
              <p:blipFill>
                <a:blip r:embed="rId4" cstate="print"/>
                <a:srcRect/>
                <a:stretch>
                  <a:fillRect/>
                </a:stretch>
              </p:blipFill>
              <p:spPr bwMode="auto">
                <a:xfrm>
                  <a:off x="1242067" y="1899267"/>
                  <a:ext cx="1745757" cy="1745757"/>
                </a:xfrm>
                <a:prstGeom prst="rect">
                  <a:avLst/>
                </a:prstGeom>
                <a:noFill/>
                <a:ln w="9525">
                  <a:noFill/>
                  <a:miter lim="800000"/>
                  <a:headEnd/>
                  <a:tailEnd/>
                </a:ln>
              </p:spPr>
            </p:pic>
            <p:sp>
              <p:nvSpPr>
                <p:cNvPr id="55" name="テキスト ボックス 54"/>
                <p:cNvSpPr txBox="1"/>
                <p:nvPr/>
              </p:nvSpPr>
              <p:spPr>
                <a:xfrm>
                  <a:off x="683568" y="1484784"/>
                  <a:ext cx="3035319" cy="369332"/>
                </a:xfrm>
                <a:prstGeom prst="rect">
                  <a:avLst/>
                </a:prstGeom>
                <a:noFill/>
              </p:spPr>
              <p:txBody>
                <a:bodyPr wrap="none" rtlCol="0">
                  <a:spAutoFit/>
                </a:bodyPr>
                <a:lstStyle/>
                <a:p>
                  <a:pPr algn="ctr"/>
                  <a:r>
                    <a:rPr kumimoji="1" lang="en-US" altLang="ja-JP" b="1" dirty="0">
                      <a:solidFill>
                        <a:srgbClr val="0070C0"/>
                      </a:solidFill>
                    </a:rPr>
                    <a:t>Single-channel </a:t>
                  </a:r>
                  <a:r>
                    <a:rPr lang="en-US" altLang="ja-JP" b="1" dirty="0">
                      <a:solidFill>
                        <a:srgbClr val="0070C0"/>
                      </a:solidFill>
                    </a:rPr>
                    <a:t>(Conventional)</a:t>
                  </a:r>
                  <a:endParaRPr kumimoji="1" lang="ja-JP" altLang="en-US" b="1" dirty="0">
                    <a:solidFill>
                      <a:srgbClr val="0070C0"/>
                    </a:solidFill>
                  </a:endParaRPr>
                </a:p>
              </p:txBody>
            </p:sp>
          </p:grpSp>
          <p:sp>
            <p:nvSpPr>
              <p:cNvPr id="25" name="正方形/長方形 24"/>
              <p:cNvSpPr/>
              <p:nvPr/>
            </p:nvSpPr>
            <p:spPr>
              <a:xfrm>
                <a:off x="1043608" y="1412776"/>
                <a:ext cx="7128792" cy="237626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p:cNvGrpSpPr/>
            <p:nvPr/>
          </p:nvGrpSpPr>
          <p:grpSpPr>
            <a:xfrm>
              <a:off x="611560" y="4365376"/>
              <a:ext cx="7956000" cy="2448000"/>
              <a:chOff x="611560" y="4365104"/>
              <a:chExt cx="7956000" cy="2448000"/>
            </a:xfrm>
          </p:grpSpPr>
          <p:grpSp>
            <p:nvGrpSpPr>
              <p:cNvPr id="22" name="グループ化 21"/>
              <p:cNvGrpSpPr/>
              <p:nvPr/>
            </p:nvGrpSpPr>
            <p:grpSpPr>
              <a:xfrm>
                <a:off x="611560" y="4437112"/>
                <a:ext cx="7848872" cy="2304256"/>
                <a:chOff x="683568" y="4509120"/>
                <a:chExt cx="7848872" cy="2304256"/>
              </a:xfrm>
            </p:grpSpPr>
            <p:pic>
              <p:nvPicPr>
                <p:cNvPr id="1030" name="Picture 6"/>
                <p:cNvPicPr>
                  <a:picLocks noChangeAspect="1" noChangeArrowheads="1"/>
                </p:cNvPicPr>
                <p:nvPr/>
              </p:nvPicPr>
              <p:blipFill>
                <a:blip r:embed="rId5" cstate="print"/>
                <a:srcRect/>
                <a:stretch>
                  <a:fillRect/>
                </a:stretch>
              </p:blipFill>
              <p:spPr bwMode="auto">
                <a:xfrm>
                  <a:off x="3501970" y="4797152"/>
                  <a:ext cx="5030470" cy="1975485"/>
                </a:xfrm>
                <a:prstGeom prst="rect">
                  <a:avLst/>
                </a:prstGeom>
                <a:noFill/>
                <a:ln w="9525">
                  <a:noFill/>
                  <a:miter lim="800000"/>
                  <a:headEnd/>
                  <a:tailEnd/>
                </a:ln>
              </p:spPr>
            </p:pic>
            <p:pic>
              <p:nvPicPr>
                <p:cNvPr id="15" name="Picture 2"/>
                <p:cNvPicPr>
                  <a:picLocks noChangeAspect="1" noChangeArrowheads="1"/>
                </p:cNvPicPr>
                <p:nvPr/>
              </p:nvPicPr>
              <p:blipFill>
                <a:blip r:embed="rId6" cstate="print"/>
                <a:srcRect/>
                <a:stretch>
                  <a:fillRect/>
                </a:stretch>
              </p:blipFill>
              <p:spPr bwMode="auto">
                <a:xfrm>
                  <a:off x="975568" y="4759786"/>
                  <a:ext cx="2300288" cy="2053590"/>
                </a:xfrm>
                <a:prstGeom prst="rect">
                  <a:avLst/>
                </a:prstGeom>
                <a:noFill/>
                <a:ln w="9525">
                  <a:noFill/>
                  <a:miter lim="800000"/>
                  <a:headEnd/>
                  <a:tailEnd/>
                </a:ln>
              </p:spPr>
            </p:pic>
            <p:sp>
              <p:nvSpPr>
                <p:cNvPr id="60" name="テキスト ボックス 59"/>
                <p:cNvSpPr txBox="1"/>
                <p:nvPr/>
              </p:nvSpPr>
              <p:spPr>
                <a:xfrm>
                  <a:off x="683568" y="4509120"/>
                  <a:ext cx="2554289" cy="369332"/>
                </a:xfrm>
                <a:prstGeom prst="rect">
                  <a:avLst/>
                </a:prstGeom>
                <a:noFill/>
              </p:spPr>
              <p:txBody>
                <a:bodyPr wrap="none" rtlCol="0">
                  <a:spAutoFit/>
                </a:bodyPr>
                <a:lstStyle/>
                <a:p>
                  <a:pPr algn="ctr"/>
                  <a:r>
                    <a:rPr lang="en-US" altLang="ja-JP" b="1" dirty="0">
                      <a:solidFill>
                        <a:srgbClr val="C00000"/>
                      </a:solidFill>
                    </a:rPr>
                    <a:t>M</a:t>
                  </a:r>
                  <a:r>
                    <a:rPr kumimoji="1" lang="en-US" altLang="ja-JP" b="1" dirty="0">
                      <a:solidFill>
                        <a:srgbClr val="C00000"/>
                      </a:solidFill>
                    </a:rPr>
                    <a:t>ultichannel </a:t>
                  </a:r>
                  <a:r>
                    <a:rPr lang="en-US" altLang="ja-JP" b="1" dirty="0">
                      <a:solidFill>
                        <a:srgbClr val="C00000"/>
                      </a:solidFill>
                    </a:rPr>
                    <a:t>(Proposed)</a:t>
                  </a:r>
                  <a:endParaRPr kumimoji="1" lang="ja-JP" altLang="en-US" b="1" dirty="0">
                    <a:solidFill>
                      <a:srgbClr val="C00000"/>
                    </a:solidFill>
                  </a:endParaRPr>
                </a:p>
              </p:txBody>
            </p:sp>
          </p:grpSp>
          <p:sp>
            <p:nvSpPr>
              <p:cNvPr id="26" name="正方形/長方形 25"/>
              <p:cNvSpPr/>
              <p:nvPr/>
            </p:nvSpPr>
            <p:spPr>
              <a:xfrm>
                <a:off x="611560" y="4365104"/>
                <a:ext cx="7956000" cy="2448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1832975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a:bodyPr>
          <a:lstStyle/>
          <a:p>
            <a:r>
              <a:rPr kumimoji="1" lang="en-US" altLang="ja-JP" sz="3600" dirty="0"/>
              <a:t>Overview of entire architecture</a:t>
            </a:r>
            <a:endParaRPr kumimoji="1"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r>
              <a:rPr lang="en-US" altLang="ja-JP" sz="2400" dirty="0"/>
              <a:t>Multichannel end-to-end (ME2E) architecture</a:t>
            </a:r>
          </a:p>
          <a:p>
            <a:pPr>
              <a:buNone/>
            </a:pPr>
            <a:r>
              <a:rPr lang="en-US" altLang="ja-JP" sz="2000" dirty="0"/>
              <a:t>	 −</a:t>
            </a:r>
            <a:r>
              <a:rPr lang="ja-JP" altLang="en-US" sz="2000" dirty="0"/>
              <a:t>  </a:t>
            </a:r>
            <a:r>
              <a:rPr lang="en-US" altLang="ja-JP" sz="2000" dirty="0"/>
              <a:t>models entire process,</a:t>
            </a:r>
            <a:r>
              <a:rPr lang="ja-JP" altLang="en-US" sz="2000" dirty="0"/>
              <a:t> </a:t>
            </a:r>
            <a:r>
              <a:rPr lang="en-US" altLang="ja-JP" sz="2000" dirty="0"/>
              <a:t>from </a:t>
            </a:r>
            <a:r>
              <a:rPr lang="en-US" altLang="ja-JP" sz="2000" b="1" dirty="0">
                <a:solidFill>
                  <a:srgbClr val="0070C0"/>
                </a:solidFill>
              </a:rPr>
              <a:t>speech enhancement (SE)</a:t>
            </a:r>
            <a:r>
              <a:rPr lang="en-US" altLang="ja-JP" sz="2000" dirty="0"/>
              <a:t> to</a:t>
            </a:r>
            <a:br>
              <a:rPr lang="en-US" altLang="ja-JP" sz="2000" dirty="0"/>
            </a:br>
            <a:r>
              <a:rPr lang="en-US" altLang="ja-JP" sz="2000" dirty="0"/>
              <a:t> </a:t>
            </a:r>
            <a:r>
              <a:rPr lang="en-US" altLang="ja-JP" sz="2000" dirty="0">
                <a:solidFill>
                  <a:schemeClr val="bg1"/>
                </a:solidFill>
              </a:rPr>
              <a:t>−</a:t>
            </a:r>
            <a:r>
              <a:rPr lang="ja-JP" altLang="en-US" sz="2000" dirty="0">
                <a:solidFill>
                  <a:schemeClr val="bg1"/>
                </a:solidFill>
              </a:rPr>
              <a:t>  </a:t>
            </a:r>
            <a:r>
              <a:rPr lang="en-US" altLang="ja-JP" sz="2000" b="1" dirty="0">
                <a:solidFill>
                  <a:srgbClr val="C00000"/>
                </a:solidFill>
              </a:rPr>
              <a:t>speech recognition (SR)</a:t>
            </a:r>
            <a:r>
              <a:rPr lang="en-US" altLang="ja-JP" sz="2000" dirty="0"/>
              <a:t>, by single neural-network-based architecture</a:t>
            </a:r>
          </a:p>
          <a:p>
            <a:pPr algn="ctr">
              <a:buNone/>
            </a:pPr>
            <a:r>
              <a:rPr lang="ja-JP" altLang="en-US" sz="2000" b="1" dirty="0"/>
              <a:t>↓</a:t>
            </a:r>
            <a:br>
              <a:rPr lang="en-US" altLang="ja-JP" sz="2000" b="1" dirty="0"/>
            </a:br>
            <a:r>
              <a:rPr lang="en-US" altLang="ja-JP" sz="2000" b="1" dirty="0">
                <a:solidFill>
                  <a:srgbClr val="0070C0"/>
                </a:solidFill>
              </a:rPr>
              <a:t>SE : Mask-based neural </a:t>
            </a:r>
            <a:r>
              <a:rPr lang="en-US" altLang="ja-JP" sz="2000" b="1" dirty="0" err="1">
                <a:solidFill>
                  <a:srgbClr val="0070C0"/>
                </a:solidFill>
              </a:rPr>
              <a:t>beamformer</a:t>
            </a:r>
            <a:r>
              <a:rPr lang="en-US" altLang="ja-JP" sz="2000" b="1" dirty="0">
                <a:solidFill>
                  <a:srgbClr val="0070C0"/>
                </a:solidFill>
              </a:rPr>
              <a:t> </a:t>
            </a:r>
            <a:r>
              <a:rPr lang="en-US" altLang="ja-JP" sz="1800" b="1" dirty="0">
                <a:solidFill>
                  <a:srgbClr val="0070C0"/>
                </a:solidFill>
              </a:rPr>
              <a:t>[</a:t>
            </a:r>
            <a:r>
              <a:rPr lang="en-US" altLang="ja-JP" sz="1800" b="1" dirty="0" err="1">
                <a:solidFill>
                  <a:srgbClr val="0070C0"/>
                </a:solidFill>
              </a:rPr>
              <a:t>Erdogan</a:t>
            </a:r>
            <a:r>
              <a:rPr lang="en-US" altLang="ja-JP" sz="1800" b="1" dirty="0">
                <a:solidFill>
                  <a:srgbClr val="0070C0"/>
                </a:solidFill>
              </a:rPr>
              <a:t> et al., 2016]</a:t>
            </a:r>
            <a:br>
              <a:rPr lang="en-US" altLang="ja-JP" sz="1800" b="1" dirty="0">
                <a:solidFill>
                  <a:srgbClr val="0070C0"/>
                </a:solidFill>
              </a:rPr>
            </a:br>
            <a:r>
              <a:rPr lang="en-US" altLang="ja-JP" sz="2000" b="1" dirty="0">
                <a:solidFill>
                  <a:srgbClr val="C00000"/>
                </a:solidFill>
              </a:rPr>
              <a:t>SR : Attention-based encoder-decoder network </a:t>
            </a:r>
            <a:r>
              <a:rPr lang="en-US" altLang="ja-JP" sz="1800" b="1" dirty="0">
                <a:solidFill>
                  <a:srgbClr val="C00000"/>
                </a:solidFill>
              </a:rPr>
              <a:t>[</a:t>
            </a:r>
            <a:r>
              <a:rPr lang="en-US" altLang="ja-JP" sz="1800" b="1" dirty="0" err="1">
                <a:solidFill>
                  <a:srgbClr val="C00000"/>
                </a:solidFill>
              </a:rPr>
              <a:t>Chorowski</a:t>
            </a:r>
            <a:r>
              <a:rPr lang="en-US" altLang="ja-JP" sz="1800" b="1" dirty="0">
                <a:solidFill>
                  <a:srgbClr val="C00000"/>
                </a:solidFill>
              </a:rPr>
              <a:t> et al., 2014]</a:t>
            </a:r>
            <a:endParaRPr lang="en-US" altLang="ja-JP" sz="2000" b="1" dirty="0">
              <a:solidFill>
                <a:srgbClr val="C00000"/>
              </a:solidFill>
            </a:endParaRPr>
          </a:p>
        </p:txBody>
      </p:sp>
      <p:cxnSp>
        <p:nvCxnSpPr>
          <p:cNvPr id="4" name="直線コネクタ 3"/>
          <p:cNvCxnSpPr/>
          <p:nvPr/>
        </p:nvCxnSpPr>
        <p:spPr>
          <a:xfrm>
            <a:off x="1524000" y="1196752"/>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p:cNvSpPr txBox="1"/>
          <p:nvPr/>
        </p:nvSpPr>
        <p:spPr>
          <a:xfrm>
            <a:off x="10252272" y="6490212"/>
            <a:ext cx="380232" cy="323165"/>
          </a:xfrm>
          <a:prstGeom prst="rect">
            <a:avLst/>
          </a:prstGeom>
          <a:noFill/>
        </p:spPr>
        <p:txBody>
          <a:bodyPr wrap="none" rtlCol="0">
            <a:spAutoFit/>
          </a:bodyPr>
          <a:lstStyle/>
          <a:p>
            <a:r>
              <a:rPr lang="en-US" altLang="ja-JP" sz="1500" dirty="0"/>
              <a:t>04</a:t>
            </a:r>
            <a:endParaRPr kumimoji="1" lang="ja-JP" altLang="en-US" sz="1500" dirty="0"/>
          </a:p>
        </p:txBody>
      </p:sp>
      <p:pic>
        <p:nvPicPr>
          <p:cNvPr id="7" name="Picture 6"/>
          <p:cNvPicPr>
            <a:picLocks noChangeAspect="1" noChangeArrowheads="1"/>
          </p:cNvPicPr>
          <p:nvPr/>
        </p:nvPicPr>
        <p:blipFill>
          <a:blip r:embed="rId3" cstate="print"/>
          <a:srcRect/>
          <a:stretch>
            <a:fillRect/>
          </a:stretch>
        </p:blipFill>
        <p:spPr bwMode="auto">
          <a:xfrm>
            <a:off x="3130128" y="3985220"/>
            <a:ext cx="5918200" cy="2324100"/>
          </a:xfrm>
          <a:prstGeom prst="rect">
            <a:avLst/>
          </a:prstGeom>
          <a:noFill/>
          <a:ln w="9525">
            <a:noFill/>
            <a:miter lim="800000"/>
            <a:headEnd/>
            <a:tailEnd/>
          </a:ln>
        </p:spPr>
      </p:pic>
    </p:spTree>
    <p:extLst>
      <p:ext uri="{BB962C8B-B14F-4D97-AF65-F5344CB8AC3E}">
        <p14:creationId xmlns:p14="http://schemas.microsoft.com/office/powerpoint/2010/main" val="3553140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a:bodyPr>
          <a:lstStyle/>
          <a:p>
            <a:r>
              <a:rPr kumimoji="1" lang="en-US" altLang="ja-JP" sz="3600" dirty="0"/>
              <a:t>Overview of entire architecture</a:t>
            </a:r>
            <a:endParaRPr kumimoji="1"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r>
              <a:rPr lang="en-US" altLang="ja-JP" sz="2400" dirty="0"/>
              <a:t>Multichannel end-to-end (ME2E) architecture</a:t>
            </a:r>
          </a:p>
          <a:p>
            <a:pPr>
              <a:buNone/>
            </a:pPr>
            <a:r>
              <a:rPr lang="en-US" altLang="ja-JP" sz="2000" dirty="0"/>
              <a:t>	 −</a:t>
            </a:r>
            <a:r>
              <a:rPr lang="ja-JP" altLang="en-US" sz="2000" dirty="0"/>
              <a:t>  </a:t>
            </a:r>
            <a:r>
              <a:rPr lang="en-US" altLang="ja-JP" sz="2000" dirty="0"/>
              <a:t>models entire process,</a:t>
            </a:r>
            <a:r>
              <a:rPr lang="ja-JP" altLang="en-US" sz="2000" dirty="0"/>
              <a:t> </a:t>
            </a:r>
            <a:r>
              <a:rPr lang="en-US" altLang="ja-JP" sz="2000" dirty="0"/>
              <a:t>from </a:t>
            </a:r>
            <a:r>
              <a:rPr lang="en-US" altLang="ja-JP" sz="2000" b="1" dirty="0">
                <a:solidFill>
                  <a:srgbClr val="0070C0"/>
                </a:solidFill>
              </a:rPr>
              <a:t>speech enhancement (SE)</a:t>
            </a:r>
            <a:r>
              <a:rPr lang="en-US" altLang="ja-JP" sz="2000" dirty="0"/>
              <a:t> to</a:t>
            </a:r>
            <a:br>
              <a:rPr lang="en-US" altLang="ja-JP" sz="2000" dirty="0"/>
            </a:br>
            <a:r>
              <a:rPr lang="en-US" altLang="ja-JP" sz="2000" dirty="0"/>
              <a:t> </a:t>
            </a:r>
            <a:r>
              <a:rPr lang="en-US" altLang="ja-JP" sz="2000" dirty="0">
                <a:solidFill>
                  <a:schemeClr val="bg1"/>
                </a:solidFill>
              </a:rPr>
              <a:t>−</a:t>
            </a:r>
            <a:r>
              <a:rPr lang="ja-JP" altLang="en-US" sz="2000" dirty="0"/>
              <a:t> </a:t>
            </a:r>
            <a:r>
              <a:rPr lang="ja-JP" altLang="en-US" sz="2000" dirty="0">
                <a:solidFill>
                  <a:schemeClr val="bg1"/>
                </a:solidFill>
              </a:rPr>
              <a:t> </a:t>
            </a:r>
            <a:r>
              <a:rPr lang="en-US" altLang="ja-JP" sz="2000" b="1" dirty="0">
                <a:solidFill>
                  <a:srgbClr val="C00000"/>
                </a:solidFill>
              </a:rPr>
              <a:t>speech recognition (SR)</a:t>
            </a:r>
            <a:r>
              <a:rPr lang="en-US" altLang="ja-JP" sz="2000" dirty="0"/>
              <a:t>, by single neural-network-based architecture</a:t>
            </a:r>
          </a:p>
          <a:p>
            <a:pPr algn="ctr">
              <a:buNone/>
            </a:pPr>
            <a:r>
              <a:rPr lang="ja-JP" altLang="en-US" sz="2000" b="1" dirty="0"/>
              <a:t>↓</a:t>
            </a:r>
            <a:br>
              <a:rPr lang="en-US" altLang="ja-JP" sz="2000" b="1" dirty="0"/>
            </a:br>
            <a:r>
              <a:rPr lang="en-US" altLang="ja-JP" sz="2000" b="1" dirty="0">
                <a:solidFill>
                  <a:srgbClr val="0070C0"/>
                </a:solidFill>
              </a:rPr>
              <a:t>SE : Mask-based neural </a:t>
            </a:r>
            <a:r>
              <a:rPr lang="en-US" altLang="ja-JP" sz="2000" b="1" dirty="0" err="1">
                <a:solidFill>
                  <a:srgbClr val="0070C0"/>
                </a:solidFill>
              </a:rPr>
              <a:t>beamformer</a:t>
            </a:r>
            <a:r>
              <a:rPr lang="en-US" altLang="ja-JP" sz="2000" b="1" dirty="0">
                <a:solidFill>
                  <a:srgbClr val="0070C0"/>
                </a:solidFill>
              </a:rPr>
              <a:t> </a:t>
            </a:r>
            <a:r>
              <a:rPr lang="en-US" altLang="ja-JP" sz="1800" b="1" dirty="0">
                <a:solidFill>
                  <a:srgbClr val="0070C0"/>
                </a:solidFill>
              </a:rPr>
              <a:t>[</a:t>
            </a:r>
            <a:r>
              <a:rPr lang="en-US" altLang="ja-JP" sz="1800" b="1" dirty="0" err="1">
                <a:solidFill>
                  <a:srgbClr val="0070C0"/>
                </a:solidFill>
              </a:rPr>
              <a:t>Erdogan</a:t>
            </a:r>
            <a:r>
              <a:rPr lang="en-US" altLang="ja-JP" sz="1800" b="1" dirty="0">
                <a:solidFill>
                  <a:srgbClr val="0070C0"/>
                </a:solidFill>
              </a:rPr>
              <a:t> et al., 2016]</a:t>
            </a:r>
            <a:br>
              <a:rPr lang="en-US" altLang="ja-JP" sz="1800" b="1" dirty="0">
                <a:solidFill>
                  <a:srgbClr val="0070C0"/>
                </a:solidFill>
              </a:rPr>
            </a:br>
            <a:r>
              <a:rPr lang="en-US" altLang="ja-JP" sz="2000" b="1" dirty="0">
                <a:solidFill>
                  <a:srgbClr val="C00000"/>
                </a:solidFill>
              </a:rPr>
              <a:t>SR : Attention-based encoder-decoder network </a:t>
            </a:r>
            <a:r>
              <a:rPr lang="en-US" altLang="ja-JP" sz="1800" b="1" dirty="0">
                <a:solidFill>
                  <a:srgbClr val="C00000"/>
                </a:solidFill>
              </a:rPr>
              <a:t>[</a:t>
            </a:r>
            <a:r>
              <a:rPr lang="en-US" altLang="ja-JP" sz="1800" b="1" dirty="0" err="1">
                <a:solidFill>
                  <a:srgbClr val="C00000"/>
                </a:solidFill>
              </a:rPr>
              <a:t>Chorowski</a:t>
            </a:r>
            <a:r>
              <a:rPr lang="en-US" altLang="ja-JP" sz="1800" b="1" dirty="0">
                <a:solidFill>
                  <a:srgbClr val="C00000"/>
                </a:solidFill>
              </a:rPr>
              <a:t> et al., 2014]</a:t>
            </a:r>
            <a:endParaRPr lang="en-US" altLang="ja-JP" sz="2000" b="1" dirty="0">
              <a:solidFill>
                <a:srgbClr val="C00000"/>
              </a:solidFill>
            </a:endParaRPr>
          </a:p>
        </p:txBody>
      </p:sp>
      <p:cxnSp>
        <p:nvCxnSpPr>
          <p:cNvPr id="4" name="直線コネクタ 3"/>
          <p:cNvCxnSpPr/>
          <p:nvPr/>
        </p:nvCxnSpPr>
        <p:spPr>
          <a:xfrm>
            <a:off x="1524000" y="1196752"/>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p:cNvSpPr txBox="1"/>
          <p:nvPr/>
        </p:nvSpPr>
        <p:spPr>
          <a:xfrm>
            <a:off x="10252272" y="6490212"/>
            <a:ext cx="380232" cy="323165"/>
          </a:xfrm>
          <a:prstGeom prst="rect">
            <a:avLst/>
          </a:prstGeom>
          <a:noFill/>
        </p:spPr>
        <p:txBody>
          <a:bodyPr wrap="none" rtlCol="0">
            <a:spAutoFit/>
          </a:bodyPr>
          <a:lstStyle/>
          <a:p>
            <a:r>
              <a:rPr lang="en-US" altLang="ja-JP" sz="1500" dirty="0"/>
              <a:t>04</a:t>
            </a:r>
            <a:endParaRPr kumimoji="1" lang="ja-JP" altLang="en-US" sz="1500" dirty="0"/>
          </a:p>
        </p:txBody>
      </p:sp>
      <p:pic>
        <p:nvPicPr>
          <p:cNvPr id="7" name="Picture 6"/>
          <p:cNvPicPr>
            <a:picLocks noChangeAspect="1" noChangeArrowheads="1"/>
          </p:cNvPicPr>
          <p:nvPr/>
        </p:nvPicPr>
        <p:blipFill>
          <a:blip r:embed="rId3" cstate="print"/>
          <a:srcRect/>
          <a:stretch>
            <a:fillRect/>
          </a:stretch>
        </p:blipFill>
        <p:spPr bwMode="auto">
          <a:xfrm>
            <a:off x="3130128" y="3985220"/>
            <a:ext cx="5918200" cy="2324100"/>
          </a:xfrm>
          <a:prstGeom prst="rect">
            <a:avLst/>
          </a:prstGeom>
          <a:noFill/>
          <a:ln w="9525">
            <a:noFill/>
            <a:miter lim="800000"/>
            <a:headEnd/>
            <a:tailEnd/>
          </a:ln>
        </p:spPr>
      </p:pic>
      <p:sp>
        <p:nvSpPr>
          <p:cNvPr id="8" name="正方形/長方形 7"/>
          <p:cNvSpPr/>
          <p:nvPr/>
        </p:nvSpPr>
        <p:spPr>
          <a:xfrm>
            <a:off x="3215680" y="2708920"/>
            <a:ext cx="6120680" cy="3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215680" y="4509120"/>
            <a:ext cx="2160000" cy="169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14868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a:bodyPr>
          <a:lstStyle/>
          <a:p>
            <a:r>
              <a:rPr kumimoji="1" lang="en-US" altLang="ja-JP" sz="3600" dirty="0"/>
              <a:t>Overview of entire architecture</a:t>
            </a:r>
            <a:endParaRPr kumimoji="1"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r>
              <a:rPr lang="en-US" altLang="ja-JP" sz="2400" dirty="0"/>
              <a:t>Multichannel end-to-end (ME2E) architecture</a:t>
            </a:r>
          </a:p>
          <a:p>
            <a:pPr>
              <a:buNone/>
            </a:pPr>
            <a:r>
              <a:rPr lang="en-US" altLang="ja-JP" sz="2000" dirty="0"/>
              <a:t>	 −</a:t>
            </a:r>
            <a:r>
              <a:rPr lang="ja-JP" altLang="en-US" sz="2000" dirty="0"/>
              <a:t>  </a:t>
            </a:r>
            <a:r>
              <a:rPr lang="en-US" altLang="ja-JP" sz="2000" dirty="0"/>
              <a:t>models entire process,</a:t>
            </a:r>
            <a:r>
              <a:rPr lang="ja-JP" altLang="en-US" sz="2000" dirty="0"/>
              <a:t> </a:t>
            </a:r>
            <a:r>
              <a:rPr lang="en-US" altLang="ja-JP" sz="2000" dirty="0"/>
              <a:t>from </a:t>
            </a:r>
            <a:r>
              <a:rPr lang="en-US" altLang="ja-JP" sz="2000" b="1" dirty="0">
                <a:solidFill>
                  <a:srgbClr val="0070C0"/>
                </a:solidFill>
              </a:rPr>
              <a:t>speech enhancement (SE)</a:t>
            </a:r>
            <a:r>
              <a:rPr lang="en-US" altLang="ja-JP" sz="2000" dirty="0"/>
              <a:t> to</a:t>
            </a:r>
            <a:br>
              <a:rPr lang="en-US" altLang="ja-JP" sz="2000" dirty="0"/>
            </a:br>
            <a:r>
              <a:rPr lang="en-US" altLang="ja-JP" sz="2000" dirty="0"/>
              <a:t> </a:t>
            </a:r>
            <a:r>
              <a:rPr lang="en-US" altLang="ja-JP" sz="2000" dirty="0">
                <a:solidFill>
                  <a:schemeClr val="bg1"/>
                </a:solidFill>
              </a:rPr>
              <a:t>−</a:t>
            </a:r>
            <a:r>
              <a:rPr lang="ja-JP" altLang="en-US" sz="2000" dirty="0"/>
              <a:t> </a:t>
            </a:r>
            <a:r>
              <a:rPr lang="ja-JP" altLang="en-US" sz="2000" dirty="0">
                <a:solidFill>
                  <a:schemeClr val="bg1"/>
                </a:solidFill>
              </a:rPr>
              <a:t> </a:t>
            </a:r>
            <a:r>
              <a:rPr lang="en-US" altLang="ja-JP" sz="2000" b="1" dirty="0">
                <a:solidFill>
                  <a:srgbClr val="C00000"/>
                </a:solidFill>
              </a:rPr>
              <a:t>speech recognition (SR)</a:t>
            </a:r>
            <a:r>
              <a:rPr lang="en-US" altLang="ja-JP" sz="2000" dirty="0"/>
              <a:t>, by single neural-network-based architecture</a:t>
            </a:r>
          </a:p>
          <a:p>
            <a:pPr algn="ctr">
              <a:buNone/>
            </a:pPr>
            <a:r>
              <a:rPr lang="ja-JP" altLang="en-US" sz="2000" b="1" dirty="0"/>
              <a:t>↓</a:t>
            </a:r>
            <a:br>
              <a:rPr lang="en-US" altLang="ja-JP" sz="2000" b="1" dirty="0"/>
            </a:br>
            <a:r>
              <a:rPr lang="en-US" altLang="ja-JP" sz="2000" b="1" dirty="0">
                <a:solidFill>
                  <a:srgbClr val="0070C0"/>
                </a:solidFill>
              </a:rPr>
              <a:t>SE : Mask-based neural </a:t>
            </a:r>
            <a:r>
              <a:rPr lang="en-US" altLang="ja-JP" sz="2000" b="1" dirty="0" err="1">
                <a:solidFill>
                  <a:srgbClr val="0070C0"/>
                </a:solidFill>
              </a:rPr>
              <a:t>beamformer</a:t>
            </a:r>
            <a:r>
              <a:rPr lang="en-US" altLang="ja-JP" sz="2000" b="1" dirty="0">
                <a:solidFill>
                  <a:srgbClr val="0070C0"/>
                </a:solidFill>
              </a:rPr>
              <a:t> </a:t>
            </a:r>
            <a:r>
              <a:rPr lang="en-US" altLang="ja-JP" sz="1800" b="1" dirty="0">
                <a:solidFill>
                  <a:srgbClr val="0070C0"/>
                </a:solidFill>
              </a:rPr>
              <a:t>[</a:t>
            </a:r>
            <a:r>
              <a:rPr lang="en-US" altLang="ja-JP" sz="1800" b="1" dirty="0" err="1">
                <a:solidFill>
                  <a:srgbClr val="0070C0"/>
                </a:solidFill>
              </a:rPr>
              <a:t>Erdogan</a:t>
            </a:r>
            <a:r>
              <a:rPr lang="en-US" altLang="ja-JP" sz="1800" b="1" dirty="0">
                <a:solidFill>
                  <a:srgbClr val="0070C0"/>
                </a:solidFill>
              </a:rPr>
              <a:t> et al., 2016]</a:t>
            </a:r>
            <a:br>
              <a:rPr lang="en-US" altLang="ja-JP" sz="1800" b="1" dirty="0">
                <a:solidFill>
                  <a:srgbClr val="0070C0"/>
                </a:solidFill>
              </a:rPr>
            </a:br>
            <a:r>
              <a:rPr lang="en-US" altLang="ja-JP" sz="2000" b="1" dirty="0">
                <a:solidFill>
                  <a:srgbClr val="C00000"/>
                </a:solidFill>
              </a:rPr>
              <a:t>SR : Attention-based encoder-decoder network </a:t>
            </a:r>
            <a:r>
              <a:rPr lang="en-US" altLang="ja-JP" sz="1800" b="1" dirty="0">
                <a:solidFill>
                  <a:srgbClr val="C00000"/>
                </a:solidFill>
              </a:rPr>
              <a:t>[</a:t>
            </a:r>
            <a:r>
              <a:rPr lang="en-US" altLang="ja-JP" sz="1800" b="1" dirty="0" err="1">
                <a:solidFill>
                  <a:srgbClr val="C00000"/>
                </a:solidFill>
              </a:rPr>
              <a:t>Chorowski</a:t>
            </a:r>
            <a:r>
              <a:rPr lang="en-US" altLang="ja-JP" sz="1800" b="1" dirty="0">
                <a:solidFill>
                  <a:srgbClr val="C00000"/>
                </a:solidFill>
              </a:rPr>
              <a:t> et al., 2014]</a:t>
            </a:r>
            <a:endParaRPr lang="en-US" altLang="ja-JP" sz="2000" b="1" dirty="0">
              <a:solidFill>
                <a:srgbClr val="C00000"/>
              </a:solidFill>
            </a:endParaRPr>
          </a:p>
        </p:txBody>
      </p:sp>
      <p:cxnSp>
        <p:nvCxnSpPr>
          <p:cNvPr id="4" name="直線コネクタ 3"/>
          <p:cNvCxnSpPr/>
          <p:nvPr/>
        </p:nvCxnSpPr>
        <p:spPr>
          <a:xfrm>
            <a:off x="1524000" y="1196752"/>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p:cNvSpPr txBox="1"/>
          <p:nvPr/>
        </p:nvSpPr>
        <p:spPr>
          <a:xfrm>
            <a:off x="10252272" y="6490212"/>
            <a:ext cx="380232" cy="323165"/>
          </a:xfrm>
          <a:prstGeom prst="rect">
            <a:avLst/>
          </a:prstGeom>
          <a:noFill/>
        </p:spPr>
        <p:txBody>
          <a:bodyPr wrap="none" rtlCol="0">
            <a:spAutoFit/>
          </a:bodyPr>
          <a:lstStyle/>
          <a:p>
            <a:r>
              <a:rPr lang="en-US" altLang="ja-JP" sz="1500" dirty="0"/>
              <a:t>04</a:t>
            </a:r>
            <a:endParaRPr kumimoji="1" lang="ja-JP" altLang="en-US" sz="1500" dirty="0"/>
          </a:p>
        </p:txBody>
      </p:sp>
      <p:pic>
        <p:nvPicPr>
          <p:cNvPr id="7" name="Picture 6"/>
          <p:cNvPicPr>
            <a:picLocks noChangeAspect="1" noChangeArrowheads="1"/>
          </p:cNvPicPr>
          <p:nvPr/>
        </p:nvPicPr>
        <p:blipFill>
          <a:blip r:embed="rId3" cstate="print"/>
          <a:srcRect/>
          <a:stretch>
            <a:fillRect/>
          </a:stretch>
        </p:blipFill>
        <p:spPr bwMode="auto">
          <a:xfrm>
            <a:off x="3130128" y="3985220"/>
            <a:ext cx="5918200" cy="2324100"/>
          </a:xfrm>
          <a:prstGeom prst="rect">
            <a:avLst/>
          </a:prstGeom>
          <a:noFill/>
          <a:ln w="9525">
            <a:noFill/>
            <a:miter lim="800000"/>
            <a:headEnd/>
            <a:tailEnd/>
          </a:ln>
        </p:spPr>
      </p:pic>
      <p:sp>
        <p:nvSpPr>
          <p:cNvPr id="8" name="正方形/長方形 7"/>
          <p:cNvSpPr/>
          <p:nvPr/>
        </p:nvSpPr>
        <p:spPr>
          <a:xfrm>
            <a:off x="2495600" y="2996952"/>
            <a:ext cx="748883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5412160" y="4509120"/>
            <a:ext cx="3528000" cy="169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53891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fontScale="90000"/>
          </a:bodyPr>
          <a:lstStyle/>
          <a:p>
            <a:r>
              <a:rPr lang="en-US" altLang="ja-JP" sz="3600" dirty="0"/>
              <a:t>Proposed framework</a:t>
            </a:r>
            <a:br>
              <a:rPr lang="en-US" altLang="ja-JP" sz="3600" dirty="0"/>
            </a:br>
            <a:r>
              <a:rPr lang="en-US" altLang="ja-JP" sz="3600" dirty="0"/>
              <a:t>Overview of entire architecture</a:t>
            </a:r>
            <a:endParaRPr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r>
              <a:rPr lang="en-US" altLang="ja-JP" sz="2000" dirty="0"/>
              <a:t>Multichannel end-to-end ASR framework</a:t>
            </a:r>
          </a:p>
          <a:p>
            <a:pPr>
              <a:buNone/>
            </a:pPr>
            <a:r>
              <a:rPr lang="en-US" altLang="ja-JP" sz="1600" dirty="0"/>
              <a:t>	</a:t>
            </a:r>
            <a:r>
              <a:rPr lang="ja-JP" altLang="en-US" sz="1600" dirty="0"/>
              <a:t>－ </a:t>
            </a:r>
            <a:r>
              <a:rPr lang="en-US" altLang="ja-JP" sz="1600" dirty="0"/>
              <a:t>models entire process,</a:t>
            </a:r>
            <a:r>
              <a:rPr lang="ja-JP" altLang="en-US" sz="1600" dirty="0"/>
              <a:t> </a:t>
            </a:r>
            <a:r>
              <a:rPr lang="en-US" altLang="ja-JP" sz="1600" dirty="0"/>
              <a:t>from </a:t>
            </a:r>
            <a:r>
              <a:rPr lang="en-US" altLang="ja-JP" sz="1600" b="1" dirty="0">
                <a:solidFill>
                  <a:srgbClr val="0070C0"/>
                </a:solidFill>
              </a:rPr>
              <a:t>speech enhancement (SE)</a:t>
            </a:r>
            <a:r>
              <a:rPr lang="en-US" altLang="ja-JP" sz="1600" dirty="0"/>
              <a:t> to</a:t>
            </a:r>
            <a:br>
              <a:rPr lang="en-US" altLang="ja-JP" sz="1600" dirty="0"/>
            </a:br>
            <a:r>
              <a:rPr lang="ja-JP" altLang="en-US" sz="1600" dirty="0">
                <a:solidFill>
                  <a:schemeClr val="bg1"/>
                </a:solidFill>
              </a:rPr>
              <a:t>－ </a:t>
            </a:r>
            <a:r>
              <a:rPr lang="en-US" altLang="ja-JP" sz="1600" b="1" dirty="0">
                <a:solidFill>
                  <a:srgbClr val="C00000"/>
                </a:solidFill>
              </a:rPr>
              <a:t>speech recognition (SR)</a:t>
            </a:r>
            <a:r>
              <a:rPr lang="en-US" altLang="ja-JP" sz="1600" dirty="0"/>
              <a:t>, by single neural-network-based architecture</a:t>
            </a:r>
          </a:p>
          <a:p>
            <a:pPr algn="ctr">
              <a:buNone/>
            </a:pPr>
            <a:r>
              <a:rPr lang="ja-JP" altLang="en-US" sz="1600" b="1" dirty="0"/>
              <a:t>↓</a:t>
            </a:r>
            <a:br>
              <a:rPr lang="en-US" altLang="ja-JP" sz="1600" b="1" dirty="0"/>
            </a:br>
            <a:r>
              <a:rPr lang="en-US" altLang="ja-JP" sz="1600" b="1" dirty="0">
                <a:solidFill>
                  <a:srgbClr val="0070C0"/>
                </a:solidFill>
              </a:rPr>
              <a:t>SE : Mask-based neural </a:t>
            </a:r>
            <a:r>
              <a:rPr lang="en-US" altLang="ja-JP" sz="1600" b="1" dirty="0" err="1">
                <a:solidFill>
                  <a:srgbClr val="0070C0"/>
                </a:solidFill>
              </a:rPr>
              <a:t>beamformer</a:t>
            </a:r>
            <a:r>
              <a:rPr lang="en-US" altLang="ja-JP" sz="1600" b="1" dirty="0">
                <a:solidFill>
                  <a:srgbClr val="0070C0"/>
                </a:solidFill>
              </a:rPr>
              <a:t> </a:t>
            </a:r>
            <a:r>
              <a:rPr lang="en-US" altLang="ja-JP" sz="1400" b="1" dirty="0">
                <a:solidFill>
                  <a:srgbClr val="0070C0"/>
                </a:solidFill>
              </a:rPr>
              <a:t>[</a:t>
            </a:r>
            <a:r>
              <a:rPr lang="en-US" altLang="ja-JP" sz="1400" b="1" dirty="0" err="1">
                <a:solidFill>
                  <a:srgbClr val="0070C0"/>
                </a:solidFill>
              </a:rPr>
              <a:t>Erdogan</a:t>
            </a:r>
            <a:r>
              <a:rPr lang="en-US" altLang="ja-JP" sz="1400" b="1" dirty="0">
                <a:solidFill>
                  <a:srgbClr val="0070C0"/>
                </a:solidFill>
              </a:rPr>
              <a:t> et al., 2016]</a:t>
            </a:r>
            <a:br>
              <a:rPr lang="en-US" altLang="ja-JP" sz="1400" b="1" dirty="0">
                <a:solidFill>
                  <a:srgbClr val="0070C0"/>
                </a:solidFill>
              </a:rPr>
            </a:br>
            <a:r>
              <a:rPr lang="en-US" altLang="ja-JP" sz="1600" b="1" dirty="0">
                <a:solidFill>
                  <a:srgbClr val="C00000"/>
                </a:solidFill>
              </a:rPr>
              <a:t>SR : Attention-based encoder-decoder network </a:t>
            </a:r>
            <a:r>
              <a:rPr lang="en-US" altLang="ja-JP" sz="1400" b="1" dirty="0">
                <a:solidFill>
                  <a:srgbClr val="C00000"/>
                </a:solidFill>
              </a:rPr>
              <a:t>[</a:t>
            </a:r>
            <a:r>
              <a:rPr lang="en-US" altLang="ja-JP" sz="1400" b="1" dirty="0" err="1">
                <a:solidFill>
                  <a:srgbClr val="C00000"/>
                </a:solidFill>
              </a:rPr>
              <a:t>Chorowski</a:t>
            </a:r>
            <a:r>
              <a:rPr lang="en-US" altLang="ja-JP" sz="1400" b="1" dirty="0">
                <a:solidFill>
                  <a:srgbClr val="C00000"/>
                </a:solidFill>
              </a:rPr>
              <a:t> et al., 2014]</a:t>
            </a:r>
            <a:endParaRPr lang="en-US" altLang="ja-JP" sz="1600" b="1" dirty="0">
              <a:solidFill>
                <a:srgbClr val="C00000"/>
              </a:solidFill>
            </a:endParaRPr>
          </a:p>
        </p:txBody>
      </p:sp>
      <p:cxnSp>
        <p:nvCxnSpPr>
          <p:cNvPr id="4" name="直線コネクタ 3"/>
          <p:cNvCxnSpPr/>
          <p:nvPr/>
        </p:nvCxnSpPr>
        <p:spPr>
          <a:xfrm>
            <a:off x="1524000" y="1196752"/>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4" name="Picture 16"/>
          <p:cNvPicPr>
            <a:picLocks noChangeAspect="1" noChangeArrowheads="1"/>
          </p:cNvPicPr>
          <p:nvPr/>
        </p:nvPicPr>
        <p:blipFill>
          <a:blip r:embed="rId3" cstate="print"/>
          <a:srcRect/>
          <a:stretch>
            <a:fillRect/>
          </a:stretch>
        </p:blipFill>
        <p:spPr bwMode="auto">
          <a:xfrm>
            <a:off x="3791744" y="3080848"/>
            <a:ext cx="4595622" cy="3660521"/>
          </a:xfrm>
          <a:prstGeom prst="rect">
            <a:avLst/>
          </a:prstGeom>
          <a:noFill/>
          <a:ln w="9525">
            <a:noFill/>
            <a:miter lim="800000"/>
            <a:headEnd/>
            <a:tailEnd/>
          </a:ln>
        </p:spPr>
      </p:pic>
    </p:spTree>
    <p:extLst>
      <p:ext uri="{BB962C8B-B14F-4D97-AF65-F5344CB8AC3E}">
        <p14:creationId xmlns:p14="http://schemas.microsoft.com/office/powerpoint/2010/main" val="365305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fontScale="90000"/>
          </a:bodyPr>
          <a:lstStyle/>
          <a:p>
            <a:r>
              <a:rPr lang="en-US" altLang="ja-JP" sz="3600" dirty="0"/>
              <a:t>Proposed framework</a:t>
            </a:r>
            <a:br>
              <a:rPr lang="en-US" altLang="ja-JP" sz="3600" dirty="0"/>
            </a:br>
            <a:r>
              <a:rPr lang="en-US" altLang="ja-JP" sz="3600" dirty="0"/>
              <a:t>Overview of entire architecture</a:t>
            </a:r>
            <a:endParaRPr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r>
              <a:rPr lang="en-US" altLang="ja-JP" sz="2000" dirty="0"/>
              <a:t>Multichannel end-to-end ASR framework</a:t>
            </a:r>
          </a:p>
          <a:p>
            <a:pPr>
              <a:buNone/>
            </a:pPr>
            <a:r>
              <a:rPr lang="en-US" altLang="ja-JP" sz="1600" dirty="0"/>
              <a:t>	</a:t>
            </a:r>
            <a:r>
              <a:rPr lang="ja-JP" altLang="en-US" sz="1600" dirty="0"/>
              <a:t>－ </a:t>
            </a:r>
            <a:r>
              <a:rPr lang="en-US" altLang="ja-JP" sz="1600" dirty="0"/>
              <a:t>models entire process,</a:t>
            </a:r>
            <a:r>
              <a:rPr lang="ja-JP" altLang="en-US" sz="1600" dirty="0"/>
              <a:t> </a:t>
            </a:r>
            <a:r>
              <a:rPr lang="en-US" altLang="ja-JP" sz="1600" dirty="0"/>
              <a:t>from </a:t>
            </a:r>
            <a:r>
              <a:rPr lang="en-US" altLang="ja-JP" sz="1600" b="1" dirty="0">
                <a:solidFill>
                  <a:srgbClr val="0070C0"/>
                </a:solidFill>
              </a:rPr>
              <a:t>speech enhancement (SE)</a:t>
            </a:r>
            <a:r>
              <a:rPr lang="en-US" altLang="ja-JP" sz="1600" dirty="0"/>
              <a:t> to</a:t>
            </a:r>
            <a:br>
              <a:rPr lang="en-US" altLang="ja-JP" sz="1600" dirty="0"/>
            </a:br>
            <a:r>
              <a:rPr lang="ja-JP" altLang="en-US" sz="1600" dirty="0">
                <a:solidFill>
                  <a:schemeClr val="bg1"/>
                </a:solidFill>
              </a:rPr>
              <a:t>－ </a:t>
            </a:r>
            <a:r>
              <a:rPr lang="en-US" altLang="ja-JP" sz="1600" b="1" dirty="0">
                <a:solidFill>
                  <a:srgbClr val="C00000"/>
                </a:solidFill>
              </a:rPr>
              <a:t>speech recognition (SR)</a:t>
            </a:r>
            <a:r>
              <a:rPr lang="en-US" altLang="ja-JP" sz="1600" dirty="0"/>
              <a:t>, by single neural-network-based architecture</a:t>
            </a:r>
          </a:p>
          <a:p>
            <a:pPr algn="ctr">
              <a:buNone/>
            </a:pPr>
            <a:r>
              <a:rPr lang="ja-JP" altLang="en-US" sz="1600" b="1" dirty="0"/>
              <a:t>↓</a:t>
            </a:r>
            <a:br>
              <a:rPr lang="en-US" altLang="ja-JP" sz="1600" b="1" dirty="0"/>
            </a:br>
            <a:r>
              <a:rPr lang="en-US" altLang="ja-JP" sz="1600" b="1" dirty="0">
                <a:solidFill>
                  <a:srgbClr val="0070C0"/>
                </a:solidFill>
              </a:rPr>
              <a:t>SE : Mask-based neural </a:t>
            </a:r>
            <a:r>
              <a:rPr lang="en-US" altLang="ja-JP" sz="1600" b="1" dirty="0" err="1">
                <a:solidFill>
                  <a:srgbClr val="0070C0"/>
                </a:solidFill>
              </a:rPr>
              <a:t>beamformer</a:t>
            </a:r>
            <a:r>
              <a:rPr lang="en-US" altLang="ja-JP" sz="1600" b="1" dirty="0">
                <a:solidFill>
                  <a:srgbClr val="0070C0"/>
                </a:solidFill>
              </a:rPr>
              <a:t> </a:t>
            </a:r>
            <a:r>
              <a:rPr lang="en-US" altLang="ja-JP" sz="1400" b="1" dirty="0">
                <a:solidFill>
                  <a:srgbClr val="0070C0"/>
                </a:solidFill>
              </a:rPr>
              <a:t>[</a:t>
            </a:r>
            <a:r>
              <a:rPr lang="en-US" altLang="ja-JP" sz="1400" b="1" dirty="0" err="1">
                <a:solidFill>
                  <a:srgbClr val="0070C0"/>
                </a:solidFill>
              </a:rPr>
              <a:t>Erdogan</a:t>
            </a:r>
            <a:r>
              <a:rPr lang="en-US" altLang="ja-JP" sz="1400" b="1" dirty="0">
                <a:solidFill>
                  <a:srgbClr val="0070C0"/>
                </a:solidFill>
              </a:rPr>
              <a:t> et al., 2016]</a:t>
            </a:r>
            <a:br>
              <a:rPr lang="en-US" altLang="ja-JP" sz="1400" b="1" dirty="0">
                <a:solidFill>
                  <a:srgbClr val="0070C0"/>
                </a:solidFill>
              </a:rPr>
            </a:br>
            <a:r>
              <a:rPr lang="en-US" altLang="ja-JP" sz="1600" b="1" dirty="0">
                <a:solidFill>
                  <a:srgbClr val="C00000"/>
                </a:solidFill>
              </a:rPr>
              <a:t>SR : Attention-based encoder-decoder network </a:t>
            </a:r>
            <a:r>
              <a:rPr lang="en-US" altLang="ja-JP" sz="1400" b="1" dirty="0">
                <a:solidFill>
                  <a:srgbClr val="C00000"/>
                </a:solidFill>
              </a:rPr>
              <a:t>[</a:t>
            </a:r>
            <a:r>
              <a:rPr lang="en-US" altLang="ja-JP" sz="1400" b="1" dirty="0" err="1">
                <a:solidFill>
                  <a:srgbClr val="C00000"/>
                </a:solidFill>
              </a:rPr>
              <a:t>Chorowski</a:t>
            </a:r>
            <a:r>
              <a:rPr lang="en-US" altLang="ja-JP" sz="1400" b="1" dirty="0">
                <a:solidFill>
                  <a:srgbClr val="C00000"/>
                </a:solidFill>
              </a:rPr>
              <a:t> et al., 2014]</a:t>
            </a:r>
            <a:endParaRPr lang="en-US" altLang="ja-JP" sz="1600" b="1" dirty="0">
              <a:solidFill>
                <a:srgbClr val="C00000"/>
              </a:solidFill>
            </a:endParaRPr>
          </a:p>
        </p:txBody>
      </p:sp>
      <p:cxnSp>
        <p:nvCxnSpPr>
          <p:cNvPr id="4" name="直線コネクタ 3"/>
          <p:cNvCxnSpPr/>
          <p:nvPr/>
        </p:nvCxnSpPr>
        <p:spPr>
          <a:xfrm>
            <a:off x="1524000" y="1196752"/>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4" name="Picture 16"/>
          <p:cNvPicPr>
            <a:picLocks noChangeAspect="1" noChangeArrowheads="1"/>
          </p:cNvPicPr>
          <p:nvPr/>
        </p:nvPicPr>
        <p:blipFill>
          <a:blip r:embed="rId3" cstate="print"/>
          <a:srcRect/>
          <a:stretch>
            <a:fillRect/>
          </a:stretch>
        </p:blipFill>
        <p:spPr bwMode="auto">
          <a:xfrm>
            <a:off x="3791744" y="3080848"/>
            <a:ext cx="4595622" cy="3660521"/>
          </a:xfrm>
          <a:prstGeom prst="rect">
            <a:avLst/>
          </a:prstGeom>
          <a:noFill/>
          <a:ln w="9525">
            <a:noFill/>
            <a:miter lim="800000"/>
            <a:headEnd/>
            <a:tailEnd/>
          </a:ln>
        </p:spPr>
      </p:pic>
      <p:sp>
        <p:nvSpPr>
          <p:cNvPr id="7" name="正方形/長方形 6"/>
          <p:cNvSpPr/>
          <p:nvPr/>
        </p:nvSpPr>
        <p:spPr>
          <a:xfrm>
            <a:off x="3798888" y="3092244"/>
            <a:ext cx="2043926" cy="28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8" name="正方形/長方形 7"/>
          <p:cNvSpPr/>
          <p:nvPr/>
        </p:nvSpPr>
        <p:spPr>
          <a:xfrm>
            <a:off x="3215680" y="2429519"/>
            <a:ext cx="60486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963536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fontScale="90000"/>
          </a:bodyPr>
          <a:lstStyle/>
          <a:p>
            <a:r>
              <a:rPr lang="en-US" altLang="ja-JP" sz="3600" dirty="0"/>
              <a:t>Proposed framework</a:t>
            </a:r>
            <a:br>
              <a:rPr lang="en-US" altLang="ja-JP" sz="3600" dirty="0"/>
            </a:br>
            <a:r>
              <a:rPr lang="en-US" altLang="ja-JP" sz="3600" dirty="0"/>
              <a:t>Overview of entire architecture</a:t>
            </a:r>
            <a:endParaRPr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r>
              <a:rPr lang="en-US" altLang="ja-JP" sz="2000" dirty="0"/>
              <a:t>Multichannel end-to-end ASR framework</a:t>
            </a:r>
          </a:p>
          <a:p>
            <a:pPr>
              <a:buNone/>
            </a:pPr>
            <a:r>
              <a:rPr lang="en-US" altLang="ja-JP" sz="1600" dirty="0"/>
              <a:t>	</a:t>
            </a:r>
            <a:r>
              <a:rPr lang="ja-JP" altLang="en-US" sz="1600" dirty="0"/>
              <a:t>－ </a:t>
            </a:r>
            <a:r>
              <a:rPr lang="en-US" altLang="ja-JP" sz="1600" dirty="0"/>
              <a:t>models entire process,</a:t>
            </a:r>
            <a:r>
              <a:rPr lang="ja-JP" altLang="en-US" sz="1600" dirty="0"/>
              <a:t> </a:t>
            </a:r>
            <a:r>
              <a:rPr lang="en-US" altLang="ja-JP" sz="1600" dirty="0"/>
              <a:t>from </a:t>
            </a:r>
            <a:r>
              <a:rPr lang="en-US" altLang="ja-JP" sz="1600" b="1" dirty="0">
                <a:solidFill>
                  <a:srgbClr val="0070C0"/>
                </a:solidFill>
              </a:rPr>
              <a:t>speech enhancement (SE)</a:t>
            </a:r>
            <a:r>
              <a:rPr lang="en-US" altLang="ja-JP" sz="1600" dirty="0"/>
              <a:t> to</a:t>
            </a:r>
            <a:br>
              <a:rPr lang="en-US" altLang="ja-JP" sz="1600" dirty="0"/>
            </a:br>
            <a:r>
              <a:rPr lang="ja-JP" altLang="en-US" sz="1600" dirty="0">
                <a:solidFill>
                  <a:schemeClr val="bg1"/>
                </a:solidFill>
              </a:rPr>
              <a:t>－ </a:t>
            </a:r>
            <a:r>
              <a:rPr lang="en-US" altLang="ja-JP" sz="1600" b="1" dirty="0">
                <a:solidFill>
                  <a:srgbClr val="C00000"/>
                </a:solidFill>
              </a:rPr>
              <a:t>speech recognition (SR)</a:t>
            </a:r>
            <a:r>
              <a:rPr lang="en-US" altLang="ja-JP" sz="1600" dirty="0"/>
              <a:t>, by single neural-network-based architecture</a:t>
            </a:r>
          </a:p>
          <a:p>
            <a:pPr algn="ctr">
              <a:buNone/>
            </a:pPr>
            <a:r>
              <a:rPr lang="ja-JP" altLang="en-US" sz="1600" b="1" dirty="0"/>
              <a:t>↓</a:t>
            </a:r>
            <a:br>
              <a:rPr lang="en-US" altLang="ja-JP" sz="1600" b="1" dirty="0"/>
            </a:br>
            <a:r>
              <a:rPr lang="en-US" altLang="ja-JP" sz="1600" b="1" dirty="0">
                <a:solidFill>
                  <a:srgbClr val="0070C0"/>
                </a:solidFill>
              </a:rPr>
              <a:t>SE : Mask-based neural </a:t>
            </a:r>
            <a:r>
              <a:rPr lang="en-US" altLang="ja-JP" sz="1600" b="1" dirty="0" err="1">
                <a:solidFill>
                  <a:srgbClr val="0070C0"/>
                </a:solidFill>
              </a:rPr>
              <a:t>beamformer</a:t>
            </a:r>
            <a:r>
              <a:rPr lang="en-US" altLang="ja-JP" sz="1600" b="1" dirty="0">
                <a:solidFill>
                  <a:srgbClr val="0070C0"/>
                </a:solidFill>
              </a:rPr>
              <a:t> </a:t>
            </a:r>
            <a:r>
              <a:rPr lang="en-US" altLang="ja-JP" sz="1400" b="1" dirty="0">
                <a:solidFill>
                  <a:srgbClr val="0070C0"/>
                </a:solidFill>
              </a:rPr>
              <a:t>[</a:t>
            </a:r>
            <a:r>
              <a:rPr lang="en-US" altLang="ja-JP" sz="1400" b="1" dirty="0" err="1">
                <a:solidFill>
                  <a:srgbClr val="0070C0"/>
                </a:solidFill>
              </a:rPr>
              <a:t>Erdogan</a:t>
            </a:r>
            <a:r>
              <a:rPr lang="en-US" altLang="ja-JP" sz="1400" b="1" dirty="0">
                <a:solidFill>
                  <a:srgbClr val="0070C0"/>
                </a:solidFill>
              </a:rPr>
              <a:t> et al., 2016]</a:t>
            </a:r>
            <a:br>
              <a:rPr lang="en-US" altLang="ja-JP" sz="1400" b="1" dirty="0">
                <a:solidFill>
                  <a:srgbClr val="0070C0"/>
                </a:solidFill>
              </a:rPr>
            </a:br>
            <a:r>
              <a:rPr lang="en-US" altLang="ja-JP" sz="1600" b="1" dirty="0">
                <a:solidFill>
                  <a:srgbClr val="C00000"/>
                </a:solidFill>
              </a:rPr>
              <a:t>SR : Attention-based encoder-decoder network </a:t>
            </a:r>
            <a:r>
              <a:rPr lang="en-US" altLang="ja-JP" sz="1400" b="1" dirty="0">
                <a:solidFill>
                  <a:srgbClr val="C00000"/>
                </a:solidFill>
              </a:rPr>
              <a:t>[</a:t>
            </a:r>
            <a:r>
              <a:rPr lang="en-US" altLang="ja-JP" sz="1400" b="1" dirty="0" err="1">
                <a:solidFill>
                  <a:srgbClr val="C00000"/>
                </a:solidFill>
              </a:rPr>
              <a:t>Chorowski</a:t>
            </a:r>
            <a:r>
              <a:rPr lang="en-US" altLang="ja-JP" sz="1400" b="1" dirty="0">
                <a:solidFill>
                  <a:srgbClr val="C00000"/>
                </a:solidFill>
              </a:rPr>
              <a:t> et al., 2014]</a:t>
            </a:r>
            <a:endParaRPr lang="en-US" altLang="ja-JP" sz="1600" b="1" dirty="0">
              <a:solidFill>
                <a:srgbClr val="C00000"/>
              </a:solidFill>
            </a:endParaRPr>
          </a:p>
        </p:txBody>
      </p:sp>
      <p:cxnSp>
        <p:nvCxnSpPr>
          <p:cNvPr id="4" name="直線コネクタ 3"/>
          <p:cNvCxnSpPr/>
          <p:nvPr/>
        </p:nvCxnSpPr>
        <p:spPr>
          <a:xfrm>
            <a:off x="1524000" y="1196752"/>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4" name="Picture 16"/>
          <p:cNvPicPr>
            <a:picLocks noChangeAspect="1" noChangeArrowheads="1"/>
          </p:cNvPicPr>
          <p:nvPr/>
        </p:nvPicPr>
        <p:blipFill>
          <a:blip r:embed="rId3" cstate="print"/>
          <a:srcRect/>
          <a:stretch>
            <a:fillRect/>
          </a:stretch>
        </p:blipFill>
        <p:spPr bwMode="auto">
          <a:xfrm>
            <a:off x="3791744" y="3080848"/>
            <a:ext cx="4595622" cy="3660521"/>
          </a:xfrm>
          <a:prstGeom prst="rect">
            <a:avLst/>
          </a:prstGeom>
          <a:noFill/>
          <a:ln w="9525">
            <a:noFill/>
            <a:miter lim="800000"/>
            <a:headEnd/>
            <a:tailEnd/>
          </a:ln>
        </p:spPr>
      </p:pic>
      <p:sp>
        <p:nvSpPr>
          <p:cNvPr id="7" name="正方形/長方形 6"/>
          <p:cNvSpPr/>
          <p:nvPr/>
        </p:nvSpPr>
        <p:spPr>
          <a:xfrm>
            <a:off x="3215680" y="2687753"/>
            <a:ext cx="60486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8" name="正方形/長方形 7"/>
          <p:cNvSpPr/>
          <p:nvPr/>
        </p:nvSpPr>
        <p:spPr>
          <a:xfrm>
            <a:off x="6834192" y="3092244"/>
            <a:ext cx="1543046" cy="28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5315559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fontScale="90000"/>
          </a:bodyPr>
          <a:lstStyle/>
          <a:p>
            <a:r>
              <a:rPr lang="en-US" altLang="ja-JP" sz="3600" dirty="0"/>
              <a:t>Proposed framework</a:t>
            </a:r>
            <a:br>
              <a:rPr lang="en-US" altLang="ja-JP" sz="3600" dirty="0"/>
            </a:br>
            <a:r>
              <a:rPr lang="en-US" altLang="ja-JP" sz="3600" dirty="0"/>
              <a:t>Overview of entire architecture</a:t>
            </a:r>
            <a:endParaRPr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r>
              <a:rPr lang="en-US" altLang="ja-JP" sz="2000" dirty="0"/>
              <a:t>Multichannel end-to-end ASR framework</a:t>
            </a:r>
          </a:p>
          <a:p>
            <a:pPr>
              <a:buNone/>
            </a:pPr>
            <a:r>
              <a:rPr lang="en-US" altLang="ja-JP" sz="1600" dirty="0"/>
              <a:t>	</a:t>
            </a:r>
            <a:r>
              <a:rPr lang="ja-JP" altLang="en-US" sz="1600" dirty="0"/>
              <a:t>－ </a:t>
            </a:r>
            <a:r>
              <a:rPr lang="en-US" altLang="ja-JP" sz="1600" dirty="0"/>
              <a:t>models entire process,</a:t>
            </a:r>
            <a:r>
              <a:rPr lang="ja-JP" altLang="en-US" sz="1600" dirty="0"/>
              <a:t> </a:t>
            </a:r>
            <a:r>
              <a:rPr lang="en-US" altLang="ja-JP" sz="1600" dirty="0"/>
              <a:t>from </a:t>
            </a:r>
            <a:r>
              <a:rPr lang="en-US" altLang="ja-JP" sz="1600" b="1" dirty="0">
                <a:solidFill>
                  <a:srgbClr val="0070C0"/>
                </a:solidFill>
              </a:rPr>
              <a:t>speech enhancement (SE)</a:t>
            </a:r>
            <a:r>
              <a:rPr lang="en-US" altLang="ja-JP" sz="1600" dirty="0"/>
              <a:t> to</a:t>
            </a:r>
            <a:br>
              <a:rPr lang="en-US" altLang="ja-JP" sz="1600" dirty="0"/>
            </a:br>
            <a:r>
              <a:rPr lang="ja-JP" altLang="en-US" sz="1600" dirty="0">
                <a:solidFill>
                  <a:schemeClr val="bg1"/>
                </a:solidFill>
              </a:rPr>
              <a:t>－ </a:t>
            </a:r>
            <a:r>
              <a:rPr lang="en-US" altLang="ja-JP" sz="1600" b="1" dirty="0">
                <a:solidFill>
                  <a:srgbClr val="C00000"/>
                </a:solidFill>
              </a:rPr>
              <a:t>speech recognition (SR)</a:t>
            </a:r>
            <a:r>
              <a:rPr lang="en-US" altLang="ja-JP" sz="1600" dirty="0"/>
              <a:t>, by single neural-network-based architecture</a:t>
            </a:r>
          </a:p>
          <a:p>
            <a:pPr algn="ctr">
              <a:buNone/>
            </a:pPr>
            <a:r>
              <a:rPr lang="ja-JP" altLang="en-US" sz="1600" b="1" dirty="0"/>
              <a:t>↓</a:t>
            </a:r>
            <a:br>
              <a:rPr lang="en-US" altLang="ja-JP" sz="1600" b="1" dirty="0"/>
            </a:br>
            <a:r>
              <a:rPr lang="en-US" altLang="ja-JP" sz="1600" b="1" dirty="0">
                <a:solidFill>
                  <a:srgbClr val="0070C0"/>
                </a:solidFill>
              </a:rPr>
              <a:t>SE : Mask-based neural </a:t>
            </a:r>
            <a:r>
              <a:rPr lang="en-US" altLang="ja-JP" sz="1600" b="1" dirty="0" err="1">
                <a:solidFill>
                  <a:srgbClr val="0070C0"/>
                </a:solidFill>
              </a:rPr>
              <a:t>beamformer</a:t>
            </a:r>
            <a:r>
              <a:rPr lang="en-US" altLang="ja-JP" sz="1600" b="1" dirty="0">
                <a:solidFill>
                  <a:srgbClr val="0070C0"/>
                </a:solidFill>
              </a:rPr>
              <a:t> </a:t>
            </a:r>
            <a:r>
              <a:rPr lang="en-US" altLang="ja-JP" sz="1400" b="1" dirty="0">
                <a:solidFill>
                  <a:srgbClr val="0070C0"/>
                </a:solidFill>
              </a:rPr>
              <a:t>[</a:t>
            </a:r>
            <a:r>
              <a:rPr lang="en-US" altLang="ja-JP" sz="1400" b="1" dirty="0" err="1">
                <a:solidFill>
                  <a:srgbClr val="0070C0"/>
                </a:solidFill>
              </a:rPr>
              <a:t>Erdogan</a:t>
            </a:r>
            <a:r>
              <a:rPr lang="en-US" altLang="ja-JP" sz="1400" b="1" dirty="0">
                <a:solidFill>
                  <a:srgbClr val="0070C0"/>
                </a:solidFill>
              </a:rPr>
              <a:t> et al., 2016]</a:t>
            </a:r>
            <a:br>
              <a:rPr lang="en-US" altLang="ja-JP" sz="1400" b="1" dirty="0">
                <a:solidFill>
                  <a:srgbClr val="0070C0"/>
                </a:solidFill>
              </a:rPr>
            </a:br>
            <a:r>
              <a:rPr lang="en-US" altLang="ja-JP" sz="1600" b="1" dirty="0">
                <a:solidFill>
                  <a:srgbClr val="C00000"/>
                </a:solidFill>
              </a:rPr>
              <a:t>SR : Attention-based encoder-decoder network </a:t>
            </a:r>
            <a:r>
              <a:rPr lang="en-US" altLang="ja-JP" sz="1400" b="1" dirty="0">
                <a:solidFill>
                  <a:srgbClr val="C00000"/>
                </a:solidFill>
              </a:rPr>
              <a:t>[</a:t>
            </a:r>
            <a:r>
              <a:rPr lang="en-US" altLang="ja-JP" sz="1400" b="1" dirty="0" err="1">
                <a:solidFill>
                  <a:srgbClr val="C00000"/>
                </a:solidFill>
              </a:rPr>
              <a:t>Chorowski</a:t>
            </a:r>
            <a:r>
              <a:rPr lang="en-US" altLang="ja-JP" sz="1400" b="1" dirty="0">
                <a:solidFill>
                  <a:srgbClr val="C00000"/>
                </a:solidFill>
              </a:rPr>
              <a:t> et al., 2014]</a:t>
            </a:r>
            <a:endParaRPr lang="en-US" altLang="ja-JP" sz="1600" b="1" dirty="0">
              <a:solidFill>
                <a:srgbClr val="C00000"/>
              </a:solidFill>
            </a:endParaRPr>
          </a:p>
        </p:txBody>
      </p:sp>
      <p:cxnSp>
        <p:nvCxnSpPr>
          <p:cNvPr id="4" name="直線コネクタ 3"/>
          <p:cNvCxnSpPr/>
          <p:nvPr/>
        </p:nvCxnSpPr>
        <p:spPr>
          <a:xfrm>
            <a:off x="1524000" y="1196752"/>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4" name="Picture 16"/>
          <p:cNvPicPr>
            <a:picLocks noChangeAspect="1" noChangeArrowheads="1"/>
          </p:cNvPicPr>
          <p:nvPr/>
        </p:nvPicPr>
        <p:blipFill>
          <a:blip r:embed="rId3" cstate="print"/>
          <a:srcRect/>
          <a:stretch>
            <a:fillRect/>
          </a:stretch>
        </p:blipFill>
        <p:spPr bwMode="auto">
          <a:xfrm>
            <a:off x="3791744" y="3080848"/>
            <a:ext cx="4595622" cy="3660521"/>
          </a:xfrm>
          <a:prstGeom prst="rect">
            <a:avLst/>
          </a:prstGeom>
          <a:noFill/>
          <a:ln w="9525">
            <a:noFill/>
            <a:miter lim="800000"/>
            <a:headEnd/>
            <a:tailEnd/>
          </a:ln>
        </p:spPr>
      </p:pic>
      <p:sp>
        <p:nvSpPr>
          <p:cNvPr id="7" name="正方形/長方形 6"/>
          <p:cNvSpPr/>
          <p:nvPr/>
        </p:nvSpPr>
        <p:spPr>
          <a:xfrm>
            <a:off x="5839034" y="3092244"/>
            <a:ext cx="1001168" cy="28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114346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fontScale="90000"/>
          </a:bodyPr>
          <a:lstStyle/>
          <a:p>
            <a:r>
              <a:rPr lang="en-US" altLang="ja-JP" sz="3600" dirty="0"/>
              <a:t>Proposed framework</a:t>
            </a:r>
            <a:br>
              <a:rPr lang="en-US" altLang="ja-JP" sz="3600" dirty="0"/>
            </a:br>
            <a:r>
              <a:rPr lang="en-US" altLang="ja-JP" sz="3600" dirty="0"/>
              <a:t>Overview of entire architecture</a:t>
            </a:r>
            <a:endParaRPr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r>
              <a:rPr lang="en-US" altLang="ja-JP" sz="2000" dirty="0"/>
              <a:t>Multichannel end-to-end ASR framework</a:t>
            </a:r>
          </a:p>
          <a:p>
            <a:pPr>
              <a:buNone/>
            </a:pPr>
            <a:r>
              <a:rPr lang="en-US" altLang="ja-JP" sz="1600" dirty="0"/>
              <a:t>	</a:t>
            </a:r>
            <a:r>
              <a:rPr lang="ja-JP" altLang="en-US" sz="1600" dirty="0"/>
              <a:t>－ </a:t>
            </a:r>
            <a:r>
              <a:rPr lang="en-US" altLang="ja-JP" sz="1600" dirty="0"/>
              <a:t>models entire process,</a:t>
            </a:r>
            <a:r>
              <a:rPr lang="ja-JP" altLang="en-US" sz="1600" dirty="0"/>
              <a:t> </a:t>
            </a:r>
            <a:r>
              <a:rPr lang="en-US" altLang="ja-JP" sz="1600" dirty="0"/>
              <a:t>from </a:t>
            </a:r>
            <a:r>
              <a:rPr lang="en-US" altLang="ja-JP" sz="1600" b="1" dirty="0">
                <a:solidFill>
                  <a:srgbClr val="0070C0"/>
                </a:solidFill>
              </a:rPr>
              <a:t>speech enhancement (SE)</a:t>
            </a:r>
            <a:r>
              <a:rPr lang="en-US" altLang="ja-JP" sz="1600" dirty="0"/>
              <a:t> to</a:t>
            </a:r>
            <a:br>
              <a:rPr lang="en-US" altLang="ja-JP" sz="1600" dirty="0"/>
            </a:br>
            <a:r>
              <a:rPr lang="ja-JP" altLang="en-US" sz="1600" dirty="0">
                <a:solidFill>
                  <a:schemeClr val="bg1"/>
                </a:solidFill>
              </a:rPr>
              <a:t>－ </a:t>
            </a:r>
            <a:r>
              <a:rPr lang="en-US" altLang="ja-JP" sz="1600" b="1" dirty="0">
                <a:solidFill>
                  <a:srgbClr val="C00000"/>
                </a:solidFill>
              </a:rPr>
              <a:t>speech recognition (SR)</a:t>
            </a:r>
            <a:r>
              <a:rPr lang="en-US" altLang="ja-JP" sz="1600" dirty="0"/>
              <a:t>, by single neural-network-based architecture</a:t>
            </a:r>
          </a:p>
          <a:p>
            <a:pPr algn="ctr">
              <a:buNone/>
            </a:pPr>
            <a:r>
              <a:rPr lang="ja-JP" altLang="en-US" sz="1600" b="1" dirty="0"/>
              <a:t>↓</a:t>
            </a:r>
            <a:br>
              <a:rPr lang="en-US" altLang="ja-JP" sz="1600" b="1" dirty="0"/>
            </a:br>
            <a:r>
              <a:rPr lang="en-US" altLang="ja-JP" sz="1600" b="1" dirty="0">
                <a:solidFill>
                  <a:srgbClr val="0070C0"/>
                </a:solidFill>
              </a:rPr>
              <a:t>SE : Mask-based neural </a:t>
            </a:r>
            <a:r>
              <a:rPr lang="en-US" altLang="ja-JP" sz="1600" b="1" dirty="0" err="1">
                <a:solidFill>
                  <a:srgbClr val="0070C0"/>
                </a:solidFill>
              </a:rPr>
              <a:t>beamformer</a:t>
            </a:r>
            <a:r>
              <a:rPr lang="en-US" altLang="ja-JP" sz="1600" b="1" dirty="0">
                <a:solidFill>
                  <a:srgbClr val="0070C0"/>
                </a:solidFill>
              </a:rPr>
              <a:t> </a:t>
            </a:r>
            <a:r>
              <a:rPr lang="en-US" altLang="ja-JP" sz="1400" b="1" dirty="0">
                <a:solidFill>
                  <a:srgbClr val="0070C0"/>
                </a:solidFill>
              </a:rPr>
              <a:t>[</a:t>
            </a:r>
            <a:r>
              <a:rPr lang="en-US" altLang="ja-JP" sz="1400" b="1" dirty="0" err="1">
                <a:solidFill>
                  <a:srgbClr val="0070C0"/>
                </a:solidFill>
              </a:rPr>
              <a:t>Erdogan</a:t>
            </a:r>
            <a:r>
              <a:rPr lang="en-US" altLang="ja-JP" sz="1400" b="1" dirty="0">
                <a:solidFill>
                  <a:srgbClr val="0070C0"/>
                </a:solidFill>
              </a:rPr>
              <a:t> et al., 2016]</a:t>
            </a:r>
            <a:br>
              <a:rPr lang="en-US" altLang="ja-JP" sz="1400" b="1" dirty="0">
                <a:solidFill>
                  <a:srgbClr val="0070C0"/>
                </a:solidFill>
              </a:rPr>
            </a:br>
            <a:r>
              <a:rPr lang="en-US" altLang="ja-JP" sz="1600" b="1" dirty="0">
                <a:solidFill>
                  <a:srgbClr val="C00000"/>
                </a:solidFill>
              </a:rPr>
              <a:t>SR : Attention-based encoder-decoder network </a:t>
            </a:r>
            <a:r>
              <a:rPr lang="en-US" altLang="ja-JP" sz="1400" b="1" dirty="0">
                <a:solidFill>
                  <a:srgbClr val="C00000"/>
                </a:solidFill>
              </a:rPr>
              <a:t>[</a:t>
            </a:r>
            <a:r>
              <a:rPr lang="en-US" altLang="ja-JP" sz="1400" b="1" dirty="0" err="1">
                <a:solidFill>
                  <a:srgbClr val="C00000"/>
                </a:solidFill>
              </a:rPr>
              <a:t>Chorowski</a:t>
            </a:r>
            <a:r>
              <a:rPr lang="en-US" altLang="ja-JP" sz="1400" b="1" dirty="0">
                <a:solidFill>
                  <a:srgbClr val="C00000"/>
                </a:solidFill>
              </a:rPr>
              <a:t> et al., 2014]</a:t>
            </a:r>
            <a:endParaRPr lang="en-US" altLang="ja-JP" sz="1600" b="1" dirty="0">
              <a:solidFill>
                <a:srgbClr val="C00000"/>
              </a:solidFill>
            </a:endParaRPr>
          </a:p>
        </p:txBody>
      </p:sp>
      <p:cxnSp>
        <p:nvCxnSpPr>
          <p:cNvPr id="4" name="直線コネクタ 3"/>
          <p:cNvCxnSpPr/>
          <p:nvPr/>
        </p:nvCxnSpPr>
        <p:spPr>
          <a:xfrm>
            <a:off x="1524000" y="1196752"/>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4" name="Picture 16"/>
          <p:cNvPicPr>
            <a:picLocks noChangeAspect="1" noChangeArrowheads="1"/>
          </p:cNvPicPr>
          <p:nvPr/>
        </p:nvPicPr>
        <p:blipFill>
          <a:blip r:embed="rId3" cstate="print"/>
          <a:srcRect/>
          <a:stretch>
            <a:fillRect/>
          </a:stretch>
        </p:blipFill>
        <p:spPr bwMode="auto">
          <a:xfrm>
            <a:off x="3791744" y="3080848"/>
            <a:ext cx="4595622" cy="3660521"/>
          </a:xfrm>
          <a:prstGeom prst="rect">
            <a:avLst/>
          </a:prstGeom>
          <a:noFill/>
          <a:ln w="9525">
            <a:noFill/>
            <a:miter lim="800000"/>
            <a:headEnd/>
            <a:tailEnd/>
          </a:ln>
        </p:spPr>
      </p:pic>
      <p:sp>
        <p:nvSpPr>
          <p:cNvPr id="8" name="テキスト ボックス 7"/>
          <p:cNvSpPr txBox="1"/>
          <p:nvPr/>
        </p:nvSpPr>
        <p:spPr>
          <a:xfrm>
            <a:off x="2495601" y="5377408"/>
            <a:ext cx="1154483" cy="523220"/>
          </a:xfrm>
          <a:prstGeom prst="rect">
            <a:avLst/>
          </a:prstGeom>
          <a:noFill/>
          <a:ln w="25400">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Multichannel</a:t>
            </a:r>
            <a:b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noisy signals</a:t>
            </a:r>
          </a:p>
        </p:txBody>
      </p:sp>
      <p:cxnSp>
        <p:nvCxnSpPr>
          <p:cNvPr id="9" name="直線コネクタ 8"/>
          <p:cNvCxnSpPr>
            <a:stCxn id="10" idx="1"/>
            <a:endCxn id="8" idx="3"/>
          </p:cNvCxnSpPr>
          <p:nvPr/>
        </p:nvCxnSpPr>
        <p:spPr>
          <a:xfrm flipH="1" flipV="1">
            <a:off x="3650084" y="5639019"/>
            <a:ext cx="897821" cy="1524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a:spLocks/>
          </p:cNvSpPr>
          <p:nvPr/>
        </p:nvSpPr>
        <p:spPr>
          <a:xfrm>
            <a:off x="4547904" y="5683473"/>
            <a:ext cx="684000" cy="216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3" name="正方形/長方形 12"/>
          <p:cNvSpPr>
            <a:spLocks/>
          </p:cNvSpPr>
          <p:nvPr/>
        </p:nvSpPr>
        <p:spPr>
          <a:xfrm>
            <a:off x="4907588" y="3263237"/>
            <a:ext cx="180301" cy="216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4" name="テキスト ボックス 13"/>
          <p:cNvSpPr txBox="1"/>
          <p:nvPr/>
        </p:nvSpPr>
        <p:spPr>
          <a:xfrm>
            <a:off x="2212720" y="3262645"/>
            <a:ext cx="1435008" cy="523220"/>
          </a:xfrm>
          <a:prstGeom prst="rect">
            <a:avLst/>
          </a:prstGeom>
          <a:noFill/>
          <a:ln w="25400">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Single-channel</a:t>
            </a:r>
            <a:b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enhanced signals</a:t>
            </a:r>
          </a:p>
        </p:txBody>
      </p:sp>
      <p:cxnSp>
        <p:nvCxnSpPr>
          <p:cNvPr id="17" name="直線コネクタ 16"/>
          <p:cNvCxnSpPr>
            <a:stCxn id="13" idx="1"/>
            <a:endCxn id="14" idx="3"/>
          </p:cNvCxnSpPr>
          <p:nvPr/>
        </p:nvCxnSpPr>
        <p:spPr>
          <a:xfrm flipH="1">
            <a:off x="3647729" y="3371237"/>
            <a:ext cx="1259859" cy="15301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下矢印 30"/>
          <p:cNvSpPr/>
          <p:nvPr/>
        </p:nvSpPr>
        <p:spPr>
          <a:xfrm rot="-10800000">
            <a:off x="5879976" y="3105150"/>
            <a:ext cx="484632" cy="2807811"/>
          </a:xfrm>
          <a:prstGeom prst="downArrow">
            <a:avLst/>
          </a:prstGeom>
          <a:solidFill>
            <a:schemeClr val="bg1">
              <a:lumMod val="65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2" name="正方形/長方形 31"/>
          <p:cNvSpPr/>
          <p:nvPr/>
        </p:nvSpPr>
        <p:spPr>
          <a:xfrm>
            <a:off x="3798888" y="3092244"/>
            <a:ext cx="2043926" cy="28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226257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6"/>
          <p:cNvPicPr>
            <a:picLocks noChangeAspect="1" noChangeArrowheads="1"/>
          </p:cNvPicPr>
          <p:nvPr/>
        </p:nvPicPr>
        <p:blipFill>
          <a:blip r:embed="rId3" cstate="print"/>
          <a:srcRect/>
          <a:stretch>
            <a:fillRect/>
          </a:stretch>
        </p:blipFill>
        <p:spPr bwMode="auto">
          <a:xfrm>
            <a:off x="3791744" y="3080848"/>
            <a:ext cx="4595622" cy="3660521"/>
          </a:xfrm>
          <a:prstGeom prst="rect">
            <a:avLst/>
          </a:prstGeom>
          <a:noFill/>
          <a:ln w="9525">
            <a:noFill/>
            <a:miter lim="800000"/>
            <a:headEnd/>
            <a:tailEnd/>
          </a:ln>
        </p:spPr>
      </p:pic>
      <p:sp>
        <p:nvSpPr>
          <p:cNvPr id="2" name="タイトル 1"/>
          <p:cNvSpPr>
            <a:spLocks noGrp="1"/>
          </p:cNvSpPr>
          <p:nvPr>
            <p:ph type="title"/>
          </p:nvPr>
        </p:nvSpPr>
        <p:spPr>
          <a:xfrm>
            <a:off x="1981200" y="44624"/>
            <a:ext cx="8229600" cy="1143000"/>
          </a:xfrm>
        </p:spPr>
        <p:txBody>
          <a:bodyPr>
            <a:normAutofit fontScale="90000"/>
          </a:bodyPr>
          <a:lstStyle/>
          <a:p>
            <a:r>
              <a:rPr lang="en-US" altLang="ja-JP" sz="3600" dirty="0"/>
              <a:t>Proposed framework</a:t>
            </a:r>
            <a:br>
              <a:rPr lang="en-US" altLang="ja-JP" sz="3600" dirty="0"/>
            </a:br>
            <a:r>
              <a:rPr lang="en-US" altLang="ja-JP" sz="3600" dirty="0"/>
              <a:t>Overview of entire architecture</a:t>
            </a:r>
            <a:endParaRPr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r>
              <a:rPr lang="en-US" altLang="ja-JP" sz="2000" dirty="0"/>
              <a:t>Multichannel end-to-end ASR framework</a:t>
            </a:r>
          </a:p>
          <a:p>
            <a:pPr>
              <a:buNone/>
            </a:pPr>
            <a:r>
              <a:rPr lang="en-US" altLang="ja-JP" sz="1600" dirty="0"/>
              <a:t>	</a:t>
            </a:r>
            <a:r>
              <a:rPr lang="ja-JP" altLang="en-US" sz="1600" dirty="0"/>
              <a:t>－ </a:t>
            </a:r>
            <a:r>
              <a:rPr lang="en-US" altLang="ja-JP" sz="1600" dirty="0"/>
              <a:t>models entire process,</a:t>
            </a:r>
            <a:r>
              <a:rPr lang="ja-JP" altLang="en-US" sz="1600" dirty="0"/>
              <a:t> </a:t>
            </a:r>
            <a:r>
              <a:rPr lang="en-US" altLang="ja-JP" sz="1600" dirty="0"/>
              <a:t>from </a:t>
            </a:r>
            <a:r>
              <a:rPr lang="en-US" altLang="ja-JP" sz="1600" b="1" dirty="0">
                <a:solidFill>
                  <a:srgbClr val="0070C0"/>
                </a:solidFill>
              </a:rPr>
              <a:t>speech enhancement (SE)</a:t>
            </a:r>
            <a:r>
              <a:rPr lang="en-US" altLang="ja-JP" sz="1600" dirty="0"/>
              <a:t> to</a:t>
            </a:r>
            <a:br>
              <a:rPr lang="en-US" altLang="ja-JP" sz="1600" dirty="0"/>
            </a:br>
            <a:r>
              <a:rPr lang="ja-JP" altLang="en-US" sz="1600" dirty="0">
                <a:solidFill>
                  <a:schemeClr val="bg1"/>
                </a:solidFill>
              </a:rPr>
              <a:t>－ </a:t>
            </a:r>
            <a:r>
              <a:rPr lang="en-US" altLang="ja-JP" sz="1600" b="1" dirty="0">
                <a:solidFill>
                  <a:srgbClr val="C00000"/>
                </a:solidFill>
              </a:rPr>
              <a:t>speech recognition (SR)</a:t>
            </a:r>
            <a:r>
              <a:rPr lang="en-US" altLang="ja-JP" sz="1600" dirty="0"/>
              <a:t>, by single neural-network-based architecture</a:t>
            </a:r>
          </a:p>
          <a:p>
            <a:pPr algn="ctr">
              <a:buNone/>
            </a:pPr>
            <a:r>
              <a:rPr lang="ja-JP" altLang="en-US" sz="1600" b="1" dirty="0"/>
              <a:t>↓</a:t>
            </a:r>
            <a:br>
              <a:rPr lang="en-US" altLang="ja-JP" sz="1600" b="1" dirty="0"/>
            </a:br>
            <a:r>
              <a:rPr lang="en-US" altLang="ja-JP" sz="1600" b="1" dirty="0">
                <a:solidFill>
                  <a:srgbClr val="0070C0"/>
                </a:solidFill>
              </a:rPr>
              <a:t>SE : Mask-based neural </a:t>
            </a:r>
            <a:r>
              <a:rPr lang="en-US" altLang="ja-JP" sz="1600" b="1" dirty="0" err="1">
                <a:solidFill>
                  <a:srgbClr val="0070C0"/>
                </a:solidFill>
              </a:rPr>
              <a:t>beamformer</a:t>
            </a:r>
            <a:r>
              <a:rPr lang="en-US" altLang="ja-JP" sz="1600" b="1" dirty="0">
                <a:solidFill>
                  <a:srgbClr val="0070C0"/>
                </a:solidFill>
              </a:rPr>
              <a:t> </a:t>
            </a:r>
            <a:r>
              <a:rPr lang="en-US" altLang="ja-JP" sz="1400" b="1" dirty="0">
                <a:solidFill>
                  <a:srgbClr val="0070C0"/>
                </a:solidFill>
              </a:rPr>
              <a:t>[</a:t>
            </a:r>
            <a:r>
              <a:rPr lang="en-US" altLang="ja-JP" sz="1400" b="1" dirty="0" err="1">
                <a:solidFill>
                  <a:srgbClr val="0070C0"/>
                </a:solidFill>
              </a:rPr>
              <a:t>Erdogan</a:t>
            </a:r>
            <a:r>
              <a:rPr lang="en-US" altLang="ja-JP" sz="1400" b="1" dirty="0">
                <a:solidFill>
                  <a:srgbClr val="0070C0"/>
                </a:solidFill>
              </a:rPr>
              <a:t> et al., 2016]</a:t>
            </a:r>
            <a:br>
              <a:rPr lang="en-US" altLang="ja-JP" sz="1400" b="1" dirty="0">
                <a:solidFill>
                  <a:srgbClr val="0070C0"/>
                </a:solidFill>
              </a:rPr>
            </a:br>
            <a:r>
              <a:rPr lang="en-US" altLang="ja-JP" sz="1600" b="1" dirty="0">
                <a:solidFill>
                  <a:srgbClr val="C00000"/>
                </a:solidFill>
              </a:rPr>
              <a:t>SR : Attention-based encoder-decoder network </a:t>
            </a:r>
            <a:r>
              <a:rPr lang="en-US" altLang="ja-JP" sz="1400" b="1" dirty="0">
                <a:solidFill>
                  <a:srgbClr val="C00000"/>
                </a:solidFill>
              </a:rPr>
              <a:t>[</a:t>
            </a:r>
            <a:r>
              <a:rPr lang="en-US" altLang="ja-JP" sz="1400" b="1" dirty="0" err="1">
                <a:solidFill>
                  <a:srgbClr val="C00000"/>
                </a:solidFill>
              </a:rPr>
              <a:t>Chorowski</a:t>
            </a:r>
            <a:r>
              <a:rPr lang="en-US" altLang="ja-JP" sz="1400" b="1" dirty="0">
                <a:solidFill>
                  <a:srgbClr val="C00000"/>
                </a:solidFill>
              </a:rPr>
              <a:t> et al., 2014]</a:t>
            </a:r>
            <a:endParaRPr lang="en-US" altLang="ja-JP" sz="1600" b="1" dirty="0">
              <a:solidFill>
                <a:srgbClr val="C00000"/>
              </a:solidFill>
            </a:endParaRPr>
          </a:p>
        </p:txBody>
      </p:sp>
      <p:cxnSp>
        <p:nvCxnSpPr>
          <p:cNvPr id="4" name="直線コネクタ 3"/>
          <p:cNvCxnSpPr/>
          <p:nvPr/>
        </p:nvCxnSpPr>
        <p:spPr>
          <a:xfrm>
            <a:off x="1524000" y="1196752"/>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5850740" y="3092244"/>
            <a:ext cx="990000" cy="28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8" name="テキスト ボックス 7"/>
          <p:cNvSpPr txBox="1"/>
          <p:nvPr/>
        </p:nvSpPr>
        <p:spPr>
          <a:xfrm>
            <a:off x="2112438" y="4556745"/>
            <a:ext cx="1607298" cy="738664"/>
          </a:xfrm>
          <a:prstGeom prst="rect">
            <a:avLst/>
          </a:prstGeom>
          <a:noFill/>
          <a:ln w="25400">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Normalized log Mel</a:t>
            </a:r>
            <a:b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filterbank</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feature</a:t>
            </a:r>
            <a:b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sequence</a:t>
            </a:r>
          </a:p>
        </p:txBody>
      </p:sp>
      <p:cxnSp>
        <p:nvCxnSpPr>
          <p:cNvPr id="9" name="直線コネクタ 8"/>
          <p:cNvCxnSpPr>
            <a:stCxn id="15" idx="1"/>
            <a:endCxn id="8" idx="3"/>
          </p:cNvCxnSpPr>
          <p:nvPr/>
        </p:nvCxnSpPr>
        <p:spPr>
          <a:xfrm flipH="1">
            <a:off x="3719737" y="4663753"/>
            <a:ext cx="2640901" cy="2623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279576" y="3486150"/>
            <a:ext cx="1435008" cy="523220"/>
          </a:xfrm>
          <a:prstGeom prst="rect">
            <a:avLst/>
          </a:prstGeom>
          <a:noFill/>
          <a:ln w="25400">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Single-channel</a:t>
            </a:r>
            <a:b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enhanced signals</a:t>
            </a:r>
          </a:p>
        </p:txBody>
      </p:sp>
      <p:cxnSp>
        <p:nvCxnSpPr>
          <p:cNvPr id="17" name="直線コネクタ 16"/>
          <p:cNvCxnSpPr>
            <a:stCxn id="16" idx="1"/>
            <a:endCxn id="14" idx="3"/>
          </p:cNvCxnSpPr>
          <p:nvPr/>
        </p:nvCxnSpPr>
        <p:spPr>
          <a:xfrm flipH="1" flipV="1">
            <a:off x="3714585" y="3747760"/>
            <a:ext cx="2647413" cy="15563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a:spLocks/>
          </p:cNvSpPr>
          <p:nvPr/>
        </p:nvSpPr>
        <p:spPr>
          <a:xfrm>
            <a:off x="6360638" y="4555752"/>
            <a:ext cx="180301" cy="216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6" name="正方形/長方形 15"/>
          <p:cNvSpPr>
            <a:spLocks/>
          </p:cNvSpPr>
          <p:nvPr/>
        </p:nvSpPr>
        <p:spPr>
          <a:xfrm>
            <a:off x="6361998" y="3795390"/>
            <a:ext cx="180301" cy="216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8" name="下矢印 27"/>
          <p:cNvSpPr/>
          <p:nvPr/>
        </p:nvSpPr>
        <p:spPr>
          <a:xfrm>
            <a:off x="6880198" y="3100387"/>
            <a:ext cx="484632" cy="2808000"/>
          </a:xfrm>
          <a:prstGeom prst="downArrow">
            <a:avLst/>
          </a:prstGeom>
          <a:solidFill>
            <a:schemeClr val="bg1">
              <a:lumMod val="65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143667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endParaRPr lang="en-US" dirty="0"/>
              </a:p>
              <a:p>
                <a:pPr marL="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arg</m:t>
                          </m:r>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m:rPr>
                                      <m:sty m:val="p"/>
                                    </m:rPr>
                                    <a:rPr lang="en-US">
                                      <a:latin typeface="Cambria Math" panose="02040503050406030204" pitchFamily="18" charset="0"/>
                                    </a:rPr>
                                    <m:t>W</m:t>
                                  </m:r>
                                </m:lim>
                              </m:limLow>
                            </m:fName>
                            <m:e>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r>
                                <a:rPr lang="en-US" i="1">
                                  <a:latin typeface="Cambria Math" panose="02040503050406030204" pitchFamily="18" charset="0"/>
                                </a:rPr>
                                <m:t>𝑋</m:t>
                              </m:r>
                              <m:r>
                                <a:rPr lang="en-US" i="1">
                                  <a:latin typeface="Cambria Math" panose="02040503050406030204" pitchFamily="18" charset="0"/>
                                </a:rPr>
                                <m:t>)</m:t>
                              </m:r>
                            </m:e>
                          </m:func>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arg</m:t>
                          </m:r>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m:rPr>
                                      <m:sty m:val="p"/>
                                    </m:rPr>
                                    <a:rPr lang="en-US">
                                      <a:latin typeface="Cambria Math" panose="02040503050406030204" pitchFamily="18" charset="0"/>
                                    </a:rPr>
                                    <m:t>W</m:t>
                                  </m:r>
                                </m:lim>
                              </m:limLow>
                            </m:fName>
                            <m:e>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𝑋</m:t>
                                  </m:r>
                                </m:e>
                                <m:e>
                                  <m:r>
                                    <a:rPr lang="en-US" i="1">
                                      <a:latin typeface="Cambria Math" panose="02040503050406030204" pitchFamily="18" charset="0"/>
                                    </a:rPr>
                                    <m:t>𝑊</m:t>
                                  </m:r>
                                </m:e>
                              </m:d>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e>
                          </m:func>
                        </m:e>
                      </m:func>
                    </m:oMath>
                  </m:oMathPara>
                </a14:m>
                <a:endParaRPr lang="en-US" dirty="0"/>
              </a:p>
              <a:p>
                <a:pPr marL="0" indent="0">
                  <a:buNone/>
                </a:pPr>
                <a:endParaRPr lang="en-US" dirty="0"/>
              </a:p>
              <a:p>
                <a:pPr marL="0" indent="0">
                  <a:buNone/>
                </a:pPr>
                <a:endParaRPr lang="en-US" dirty="0"/>
              </a:p>
              <a:p>
                <a:endParaRPr lang="en-US" dirty="0"/>
              </a:p>
              <a:p>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err="1"/>
              <a:t>Jelinek</a:t>
            </a:r>
            <a:r>
              <a:rPr lang="en-US" dirty="0"/>
              <a:t> methodology (1970s-)</a:t>
            </a:r>
          </a:p>
        </p:txBody>
      </p:sp>
    </p:spTree>
    <p:extLst>
      <p:ext uri="{BB962C8B-B14F-4D97-AF65-F5344CB8AC3E}">
        <p14:creationId xmlns:p14="http://schemas.microsoft.com/office/powerpoint/2010/main" val="263091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fontScale="90000"/>
          </a:bodyPr>
          <a:lstStyle/>
          <a:p>
            <a:r>
              <a:rPr lang="en-US" altLang="ja-JP" sz="3600" dirty="0"/>
              <a:t>Proposed framework</a:t>
            </a:r>
            <a:br>
              <a:rPr lang="en-US" altLang="ja-JP" sz="3600" dirty="0"/>
            </a:br>
            <a:r>
              <a:rPr lang="en-US" altLang="ja-JP" sz="3600" dirty="0"/>
              <a:t>Overview of entire architecture</a:t>
            </a:r>
            <a:endParaRPr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r>
              <a:rPr lang="en-US" altLang="ja-JP" sz="2000" dirty="0"/>
              <a:t>Multichannel end-to-end ASR framework</a:t>
            </a:r>
          </a:p>
          <a:p>
            <a:pPr>
              <a:buNone/>
            </a:pPr>
            <a:r>
              <a:rPr lang="en-US" altLang="ja-JP" sz="1600" dirty="0"/>
              <a:t>	</a:t>
            </a:r>
            <a:r>
              <a:rPr lang="ja-JP" altLang="en-US" sz="1600" dirty="0"/>
              <a:t>－ </a:t>
            </a:r>
            <a:r>
              <a:rPr lang="en-US" altLang="ja-JP" sz="1600" dirty="0"/>
              <a:t>models entire process,</a:t>
            </a:r>
            <a:r>
              <a:rPr lang="ja-JP" altLang="en-US" sz="1600" dirty="0"/>
              <a:t> </a:t>
            </a:r>
            <a:r>
              <a:rPr lang="en-US" altLang="ja-JP" sz="1600" dirty="0"/>
              <a:t>from </a:t>
            </a:r>
            <a:r>
              <a:rPr lang="en-US" altLang="ja-JP" sz="1600" b="1" dirty="0">
                <a:solidFill>
                  <a:srgbClr val="0070C0"/>
                </a:solidFill>
              </a:rPr>
              <a:t>speech enhancement (SE)</a:t>
            </a:r>
            <a:r>
              <a:rPr lang="en-US" altLang="ja-JP" sz="1600" dirty="0"/>
              <a:t> to</a:t>
            </a:r>
            <a:br>
              <a:rPr lang="en-US" altLang="ja-JP" sz="1600" dirty="0"/>
            </a:br>
            <a:r>
              <a:rPr lang="ja-JP" altLang="en-US" sz="1600" dirty="0">
                <a:solidFill>
                  <a:schemeClr val="bg1"/>
                </a:solidFill>
              </a:rPr>
              <a:t>－ </a:t>
            </a:r>
            <a:r>
              <a:rPr lang="en-US" altLang="ja-JP" sz="1600" b="1" dirty="0">
                <a:solidFill>
                  <a:srgbClr val="C00000"/>
                </a:solidFill>
              </a:rPr>
              <a:t>speech recognition (SR)</a:t>
            </a:r>
            <a:r>
              <a:rPr lang="en-US" altLang="ja-JP" sz="1600" dirty="0"/>
              <a:t>, by single neural-network-based architecture</a:t>
            </a:r>
          </a:p>
          <a:p>
            <a:pPr algn="ctr">
              <a:buNone/>
            </a:pPr>
            <a:r>
              <a:rPr lang="ja-JP" altLang="en-US" sz="1600" b="1" dirty="0"/>
              <a:t>↓</a:t>
            </a:r>
            <a:br>
              <a:rPr lang="en-US" altLang="ja-JP" sz="1600" b="1" dirty="0"/>
            </a:br>
            <a:r>
              <a:rPr lang="en-US" altLang="ja-JP" sz="1600" b="1" dirty="0">
                <a:solidFill>
                  <a:srgbClr val="0070C0"/>
                </a:solidFill>
              </a:rPr>
              <a:t>SE : Mask-based neural </a:t>
            </a:r>
            <a:r>
              <a:rPr lang="en-US" altLang="ja-JP" sz="1600" b="1" dirty="0" err="1">
                <a:solidFill>
                  <a:srgbClr val="0070C0"/>
                </a:solidFill>
              </a:rPr>
              <a:t>beamformer</a:t>
            </a:r>
            <a:r>
              <a:rPr lang="en-US" altLang="ja-JP" sz="1600" b="1" dirty="0">
                <a:solidFill>
                  <a:srgbClr val="0070C0"/>
                </a:solidFill>
              </a:rPr>
              <a:t> </a:t>
            </a:r>
            <a:r>
              <a:rPr lang="en-US" altLang="ja-JP" sz="1400" b="1" dirty="0">
                <a:solidFill>
                  <a:srgbClr val="0070C0"/>
                </a:solidFill>
              </a:rPr>
              <a:t>[</a:t>
            </a:r>
            <a:r>
              <a:rPr lang="en-US" altLang="ja-JP" sz="1400" b="1" dirty="0" err="1">
                <a:solidFill>
                  <a:srgbClr val="0070C0"/>
                </a:solidFill>
              </a:rPr>
              <a:t>Erdogan</a:t>
            </a:r>
            <a:r>
              <a:rPr lang="en-US" altLang="ja-JP" sz="1400" b="1" dirty="0">
                <a:solidFill>
                  <a:srgbClr val="0070C0"/>
                </a:solidFill>
              </a:rPr>
              <a:t> et al., 2016]</a:t>
            </a:r>
            <a:br>
              <a:rPr lang="en-US" altLang="ja-JP" sz="1400" b="1" dirty="0">
                <a:solidFill>
                  <a:srgbClr val="0070C0"/>
                </a:solidFill>
              </a:rPr>
            </a:br>
            <a:r>
              <a:rPr lang="en-US" altLang="ja-JP" sz="1600" b="1" dirty="0">
                <a:solidFill>
                  <a:srgbClr val="C00000"/>
                </a:solidFill>
              </a:rPr>
              <a:t>SR : Attention-based encoder-decoder network </a:t>
            </a:r>
            <a:r>
              <a:rPr lang="en-US" altLang="ja-JP" sz="1400" b="1" dirty="0">
                <a:solidFill>
                  <a:srgbClr val="C00000"/>
                </a:solidFill>
              </a:rPr>
              <a:t>[</a:t>
            </a:r>
            <a:r>
              <a:rPr lang="en-US" altLang="ja-JP" sz="1400" b="1" dirty="0" err="1">
                <a:solidFill>
                  <a:srgbClr val="C00000"/>
                </a:solidFill>
              </a:rPr>
              <a:t>Chorowski</a:t>
            </a:r>
            <a:r>
              <a:rPr lang="en-US" altLang="ja-JP" sz="1400" b="1" dirty="0">
                <a:solidFill>
                  <a:srgbClr val="C00000"/>
                </a:solidFill>
              </a:rPr>
              <a:t> et al., 2014]</a:t>
            </a:r>
            <a:endParaRPr lang="en-US" altLang="ja-JP" sz="1600" b="1" dirty="0">
              <a:solidFill>
                <a:srgbClr val="C00000"/>
              </a:solidFill>
            </a:endParaRPr>
          </a:p>
        </p:txBody>
      </p:sp>
      <p:cxnSp>
        <p:nvCxnSpPr>
          <p:cNvPr id="4" name="直線コネクタ 3"/>
          <p:cNvCxnSpPr/>
          <p:nvPr/>
        </p:nvCxnSpPr>
        <p:spPr>
          <a:xfrm>
            <a:off x="1524000" y="1196752"/>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4" name="Picture 16"/>
          <p:cNvPicPr>
            <a:picLocks noChangeAspect="1" noChangeArrowheads="1"/>
          </p:cNvPicPr>
          <p:nvPr/>
        </p:nvPicPr>
        <p:blipFill>
          <a:blip r:embed="rId3" cstate="print"/>
          <a:srcRect/>
          <a:stretch>
            <a:fillRect/>
          </a:stretch>
        </p:blipFill>
        <p:spPr bwMode="auto">
          <a:xfrm>
            <a:off x="3791744" y="3080848"/>
            <a:ext cx="4595622" cy="3660521"/>
          </a:xfrm>
          <a:prstGeom prst="rect">
            <a:avLst/>
          </a:prstGeom>
          <a:noFill/>
          <a:ln w="9525">
            <a:noFill/>
            <a:miter lim="800000"/>
            <a:headEnd/>
            <a:tailEnd/>
          </a:ln>
        </p:spPr>
      </p:pic>
      <p:sp>
        <p:nvSpPr>
          <p:cNvPr id="8" name="テキスト ボックス 7"/>
          <p:cNvSpPr txBox="1"/>
          <p:nvPr/>
        </p:nvSpPr>
        <p:spPr>
          <a:xfrm>
            <a:off x="8472264" y="4778568"/>
            <a:ext cx="1607298" cy="738664"/>
          </a:xfrm>
          <a:prstGeom prst="rect">
            <a:avLst/>
          </a:prstGeom>
          <a:noFill/>
          <a:ln w="25400">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Normalized log Mel</a:t>
            </a:r>
            <a:b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filterbank</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feature</a:t>
            </a:r>
            <a:b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sequence</a:t>
            </a:r>
          </a:p>
        </p:txBody>
      </p:sp>
      <p:cxnSp>
        <p:nvCxnSpPr>
          <p:cNvPr id="9" name="直線コネクタ 8"/>
          <p:cNvCxnSpPr>
            <a:stCxn id="15" idx="3"/>
            <a:endCxn id="8" idx="1"/>
          </p:cNvCxnSpPr>
          <p:nvPr/>
        </p:nvCxnSpPr>
        <p:spPr>
          <a:xfrm flipV="1">
            <a:off x="7500438" y="5147900"/>
            <a:ext cx="971827" cy="2613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8465661" y="3212976"/>
            <a:ext cx="2066015" cy="523220"/>
          </a:xfrm>
          <a:prstGeom prst="rect">
            <a:avLst/>
          </a:prstGeom>
          <a:noFill/>
          <a:ln w="25400">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Posterior probabilities</a:t>
            </a:r>
            <a:b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for output label sequence</a:t>
            </a:r>
          </a:p>
        </p:txBody>
      </p:sp>
      <p:cxnSp>
        <p:nvCxnSpPr>
          <p:cNvPr id="17" name="直線コネクタ 16"/>
          <p:cNvCxnSpPr>
            <a:stCxn id="18" idx="3"/>
            <a:endCxn id="14" idx="1"/>
          </p:cNvCxnSpPr>
          <p:nvPr/>
        </p:nvCxnSpPr>
        <p:spPr>
          <a:xfrm>
            <a:off x="8328248" y="3338976"/>
            <a:ext cx="137412" cy="1356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a:spLocks/>
          </p:cNvSpPr>
          <p:nvPr/>
        </p:nvSpPr>
        <p:spPr>
          <a:xfrm>
            <a:off x="7320137" y="5301232"/>
            <a:ext cx="180301" cy="216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8" name="正方形/長方形 17"/>
          <p:cNvSpPr>
            <a:spLocks/>
          </p:cNvSpPr>
          <p:nvPr/>
        </p:nvSpPr>
        <p:spPr>
          <a:xfrm>
            <a:off x="7320136" y="3212976"/>
            <a:ext cx="1008112" cy="252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9" name="正方形/長方形 28"/>
          <p:cNvSpPr/>
          <p:nvPr/>
        </p:nvSpPr>
        <p:spPr>
          <a:xfrm>
            <a:off x="6834192" y="3092244"/>
            <a:ext cx="1543046" cy="28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8" name="下矢印 27"/>
          <p:cNvSpPr/>
          <p:nvPr/>
        </p:nvSpPr>
        <p:spPr>
          <a:xfrm rot="-10800000">
            <a:off x="6309222" y="3105150"/>
            <a:ext cx="484632" cy="2807811"/>
          </a:xfrm>
          <a:prstGeom prst="downArrow">
            <a:avLst/>
          </a:prstGeom>
          <a:solidFill>
            <a:schemeClr val="bg1">
              <a:lumMod val="65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2243807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a:bodyPr>
          <a:lstStyle/>
          <a:p>
            <a:r>
              <a:rPr kumimoji="1" lang="en-US" altLang="ja-JP" sz="3600" dirty="0"/>
              <a:t>Overview of entire architecture</a:t>
            </a:r>
            <a:endParaRPr kumimoji="1"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r>
              <a:rPr lang="en-US" altLang="ja-JP" sz="2400" dirty="0"/>
              <a:t>Multichannel end-to-end (ME2E) architecture</a:t>
            </a:r>
          </a:p>
          <a:p>
            <a:pPr>
              <a:buNone/>
            </a:pPr>
            <a:r>
              <a:rPr lang="en-US" altLang="ja-JP" sz="2000" dirty="0"/>
              <a:t>	 −</a:t>
            </a:r>
            <a:r>
              <a:rPr lang="ja-JP" altLang="en-US" sz="2000" dirty="0"/>
              <a:t>  </a:t>
            </a:r>
            <a:r>
              <a:rPr lang="en-US" altLang="ja-JP" sz="2000" dirty="0"/>
              <a:t>models entire process,</a:t>
            </a:r>
            <a:r>
              <a:rPr lang="ja-JP" altLang="en-US" sz="2000" dirty="0"/>
              <a:t> </a:t>
            </a:r>
            <a:r>
              <a:rPr lang="en-US" altLang="ja-JP" sz="2000" dirty="0"/>
              <a:t>from </a:t>
            </a:r>
            <a:r>
              <a:rPr lang="en-US" altLang="ja-JP" sz="2000" b="1" dirty="0">
                <a:solidFill>
                  <a:srgbClr val="0070C0"/>
                </a:solidFill>
              </a:rPr>
              <a:t>speech enhancement (SE)</a:t>
            </a:r>
            <a:r>
              <a:rPr lang="en-US" altLang="ja-JP" sz="2000" dirty="0"/>
              <a:t> to</a:t>
            </a:r>
            <a:br>
              <a:rPr lang="en-US" altLang="ja-JP" sz="2000" dirty="0"/>
            </a:br>
            <a:r>
              <a:rPr lang="en-US" altLang="ja-JP" sz="2000" dirty="0"/>
              <a:t> </a:t>
            </a:r>
            <a:r>
              <a:rPr lang="en-US" altLang="ja-JP" sz="2000" dirty="0">
                <a:solidFill>
                  <a:schemeClr val="bg1"/>
                </a:solidFill>
              </a:rPr>
              <a:t>−</a:t>
            </a:r>
            <a:r>
              <a:rPr lang="ja-JP" altLang="en-US" sz="2000" dirty="0"/>
              <a:t> </a:t>
            </a:r>
            <a:r>
              <a:rPr lang="ja-JP" altLang="en-US" sz="2000" dirty="0">
                <a:solidFill>
                  <a:schemeClr val="bg1"/>
                </a:solidFill>
              </a:rPr>
              <a:t> </a:t>
            </a:r>
            <a:r>
              <a:rPr lang="en-US" altLang="ja-JP" sz="2000" b="1" dirty="0">
                <a:solidFill>
                  <a:srgbClr val="C00000"/>
                </a:solidFill>
              </a:rPr>
              <a:t>speech recognition (SR)</a:t>
            </a:r>
            <a:r>
              <a:rPr lang="en-US" altLang="ja-JP" sz="2000" dirty="0"/>
              <a:t>, by single neural-network-based architecture</a:t>
            </a:r>
          </a:p>
          <a:p>
            <a:pPr algn="ctr">
              <a:buNone/>
            </a:pPr>
            <a:r>
              <a:rPr lang="ja-JP" altLang="en-US" sz="2000" b="1" dirty="0"/>
              <a:t>↓</a:t>
            </a:r>
            <a:br>
              <a:rPr lang="en-US" altLang="ja-JP" sz="2000" b="1" dirty="0"/>
            </a:br>
            <a:r>
              <a:rPr lang="en-US" altLang="ja-JP" sz="2000" b="1" dirty="0">
                <a:solidFill>
                  <a:srgbClr val="0070C0"/>
                </a:solidFill>
              </a:rPr>
              <a:t>SE : Mask-based neural </a:t>
            </a:r>
            <a:r>
              <a:rPr lang="en-US" altLang="ja-JP" sz="2000" b="1" dirty="0" err="1">
                <a:solidFill>
                  <a:srgbClr val="0070C0"/>
                </a:solidFill>
              </a:rPr>
              <a:t>beamformer</a:t>
            </a:r>
            <a:r>
              <a:rPr lang="en-US" altLang="ja-JP" sz="2000" b="1" dirty="0">
                <a:solidFill>
                  <a:srgbClr val="0070C0"/>
                </a:solidFill>
              </a:rPr>
              <a:t> </a:t>
            </a:r>
            <a:r>
              <a:rPr lang="en-US" altLang="ja-JP" sz="1800" b="1" dirty="0">
                <a:solidFill>
                  <a:srgbClr val="0070C0"/>
                </a:solidFill>
              </a:rPr>
              <a:t>[Erdogan et al., 2016]</a:t>
            </a:r>
            <a:br>
              <a:rPr lang="en-US" altLang="ja-JP" sz="1800" b="1" dirty="0">
                <a:solidFill>
                  <a:srgbClr val="0070C0"/>
                </a:solidFill>
              </a:rPr>
            </a:br>
            <a:r>
              <a:rPr lang="en-US" altLang="ja-JP" sz="2000" b="1" dirty="0">
                <a:solidFill>
                  <a:srgbClr val="C00000"/>
                </a:solidFill>
              </a:rPr>
              <a:t>SR : Attention-based encoder-decoder network </a:t>
            </a:r>
            <a:r>
              <a:rPr lang="en-US" altLang="ja-JP" sz="1800" b="1" dirty="0">
                <a:solidFill>
                  <a:srgbClr val="C00000"/>
                </a:solidFill>
              </a:rPr>
              <a:t>[</a:t>
            </a:r>
            <a:r>
              <a:rPr lang="en-US" altLang="ja-JP" sz="1800" b="1" dirty="0" err="1">
                <a:solidFill>
                  <a:srgbClr val="C00000"/>
                </a:solidFill>
              </a:rPr>
              <a:t>Chorowski</a:t>
            </a:r>
            <a:r>
              <a:rPr lang="en-US" altLang="ja-JP" sz="1800" b="1" dirty="0">
                <a:solidFill>
                  <a:srgbClr val="C00000"/>
                </a:solidFill>
              </a:rPr>
              <a:t> et al., 2014]</a:t>
            </a:r>
          </a:p>
        </p:txBody>
      </p:sp>
      <p:cxnSp>
        <p:nvCxnSpPr>
          <p:cNvPr id="4" name="直線コネクタ 3"/>
          <p:cNvCxnSpPr/>
          <p:nvPr/>
        </p:nvCxnSpPr>
        <p:spPr>
          <a:xfrm>
            <a:off x="1524000" y="1196752"/>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p:cNvSpPr txBox="1"/>
          <p:nvPr/>
        </p:nvSpPr>
        <p:spPr>
          <a:xfrm>
            <a:off x="10252272" y="6490212"/>
            <a:ext cx="380232" cy="323165"/>
          </a:xfrm>
          <a:prstGeom prst="rect">
            <a:avLst/>
          </a:prstGeom>
          <a:noFill/>
        </p:spPr>
        <p:txBody>
          <a:bodyPr wrap="none" rtlCol="0">
            <a:spAutoFit/>
          </a:bodyPr>
          <a:lstStyle/>
          <a:p>
            <a:r>
              <a:rPr lang="en-US" altLang="ja-JP" sz="1500" dirty="0"/>
              <a:t>04</a:t>
            </a:r>
            <a:endParaRPr kumimoji="1" lang="ja-JP" altLang="en-US" sz="1500" dirty="0"/>
          </a:p>
        </p:txBody>
      </p:sp>
      <p:graphicFrame>
        <p:nvGraphicFramePr>
          <p:cNvPr id="10" name="表 9"/>
          <p:cNvGraphicFramePr>
            <a:graphicFrameLocks noGrp="1"/>
          </p:cNvGraphicFramePr>
          <p:nvPr>
            <p:extLst>
              <p:ext uri="{D42A27DB-BD31-4B8C-83A1-F6EECF244321}">
                <p14:modId xmlns:p14="http://schemas.microsoft.com/office/powerpoint/2010/main" val="2486084382"/>
              </p:ext>
            </p:extLst>
          </p:nvPr>
        </p:nvGraphicFramePr>
        <p:xfrm>
          <a:off x="3413722" y="3673832"/>
          <a:ext cx="5418583" cy="1483360"/>
        </p:xfrm>
        <a:graphic>
          <a:graphicData uri="http://schemas.openxmlformats.org/drawingml/2006/table">
            <a:tbl>
              <a:tblPr firstRow="1" bandRow="1">
                <a:tableStyleId>{5C22544A-7EE6-4342-B048-85BDC9FD1C3A}</a:tableStyleId>
              </a:tblPr>
              <a:tblGrid>
                <a:gridCol w="3312478">
                  <a:extLst>
                    <a:ext uri="{9D8B030D-6E8A-4147-A177-3AD203B41FA5}">
                      <a16:colId xmlns:a16="http://schemas.microsoft.com/office/drawing/2014/main" val="20000"/>
                    </a:ext>
                  </a:extLst>
                </a:gridCol>
                <a:gridCol w="2106105">
                  <a:extLst>
                    <a:ext uri="{9D8B030D-6E8A-4147-A177-3AD203B41FA5}">
                      <a16:colId xmlns:a16="http://schemas.microsoft.com/office/drawing/2014/main" val="20001"/>
                    </a:ext>
                  </a:extLst>
                </a:gridCol>
              </a:tblGrid>
              <a:tr h="370840">
                <a:tc>
                  <a:txBody>
                    <a:bodyPr/>
                    <a:lstStyle/>
                    <a:p>
                      <a:r>
                        <a:rPr kumimoji="1" lang="en-US" altLang="ja-JP" dirty="0"/>
                        <a:t>model</a:t>
                      </a:r>
                      <a:endParaRPr kumimoji="1" lang="ja-JP" altLang="en-US" dirty="0"/>
                    </a:p>
                  </a:txBody>
                  <a:tcPr/>
                </a:tc>
                <a:tc>
                  <a:txBody>
                    <a:bodyPr/>
                    <a:lstStyle/>
                    <a:p>
                      <a:r>
                        <a:rPr kumimoji="1" lang="en-US" altLang="ja-JP" dirty="0"/>
                        <a:t>Character</a:t>
                      </a:r>
                      <a:r>
                        <a:rPr kumimoji="1" lang="en-US" altLang="ja-JP" baseline="0" dirty="0"/>
                        <a:t> error rate</a:t>
                      </a:r>
                      <a:endParaRPr kumimoji="1" lang="ja-JP" altLang="en-US" dirty="0"/>
                    </a:p>
                  </a:txBody>
                  <a:tcPr/>
                </a:tc>
                <a:extLst>
                  <a:ext uri="{0D108BD9-81ED-4DB2-BD59-A6C34878D82A}">
                    <a16:rowId xmlns:a16="http://schemas.microsoft.com/office/drawing/2014/main" val="10000"/>
                  </a:ext>
                </a:extLst>
              </a:tr>
              <a:tr h="370840">
                <a:tc>
                  <a:txBody>
                    <a:bodyPr/>
                    <a:lstStyle/>
                    <a:p>
                      <a:r>
                        <a:rPr kumimoji="1" lang="en-US" altLang="ja-JP" dirty="0"/>
                        <a:t>Noisy</a:t>
                      </a:r>
                      <a:endParaRPr kumimoji="1" lang="ja-JP" altLang="en-US" dirty="0"/>
                    </a:p>
                  </a:txBody>
                  <a:tcPr/>
                </a:tc>
                <a:tc>
                  <a:txBody>
                    <a:bodyPr/>
                    <a:lstStyle/>
                    <a:p>
                      <a:r>
                        <a:rPr kumimoji="1" lang="en-US" altLang="ja-JP" dirty="0"/>
                        <a:t>29.6</a:t>
                      </a:r>
                      <a:endParaRPr kumimoji="1" lang="ja-JP" altLang="en-US" dirty="0"/>
                    </a:p>
                  </a:txBody>
                  <a:tcPr/>
                </a:tc>
                <a:extLst>
                  <a:ext uri="{0D108BD9-81ED-4DB2-BD59-A6C34878D82A}">
                    <a16:rowId xmlns:a16="http://schemas.microsoft.com/office/drawing/2014/main" val="10001"/>
                  </a:ext>
                </a:extLst>
              </a:tr>
              <a:tr h="370840">
                <a:tc>
                  <a:txBody>
                    <a:bodyPr/>
                    <a:lstStyle/>
                    <a:p>
                      <a:r>
                        <a:rPr kumimoji="1" lang="en-US" altLang="ja-JP" dirty="0"/>
                        <a:t>Single-channel E2E + </a:t>
                      </a:r>
                      <a:r>
                        <a:rPr kumimoji="1" lang="en-US" altLang="ja-JP" dirty="0" err="1"/>
                        <a:t>BeamformIt</a:t>
                      </a:r>
                      <a:endParaRPr kumimoji="1" lang="ja-JP" altLang="en-US" dirty="0"/>
                    </a:p>
                  </a:txBody>
                  <a:tcPr/>
                </a:tc>
                <a:tc>
                  <a:txBody>
                    <a:bodyPr/>
                    <a:lstStyle/>
                    <a:p>
                      <a:r>
                        <a:rPr kumimoji="1" lang="en-US" altLang="ja-JP" dirty="0"/>
                        <a:t>24.2</a:t>
                      </a:r>
                      <a:endParaRPr kumimoji="1" lang="ja-JP" altLang="en-US" dirty="0"/>
                    </a:p>
                  </a:txBody>
                  <a:tcPr/>
                </a:tc>
                <a:extLst>
                  <a:ext uri="{0D108BD9-81ED-4DB2-BD59-A6C34878D82A}">
                    <a16:rowId xmlns:a16="http://schemas.microsoft.com/office/drawing/2014/main" val="10002"/>
                  </a:ext>
                </a:extLst>
              </a:tr>
              <a:tr h="370840">
                <a:tc>
                  <a:txBody>
                    <a:bodyPr/>
                    <a:lstStyle/>
                    <a:p>
                      <a:r>
                        <a:rPr kumimoji="1" lang="en-US" altLang="ja-JP" dirty="0"/>
                        <a:t>ME2E</a:t>
                      </a:r>
                      <a:endParaRPr kumimoji="1" lang="ja-JP" altLang="en-US" dirty="0"/>
                    </a:p>
                  </a:txBody>
                  <a:tcPr/>
                </a:tc>
                <a:tc>
                  <a:txBody>
                    <a:bodyPr/>
                    <a:lstStyle/>
                    <a:p>
                      <a:r>
                        <a:rPr kumimoji="1" lang="en-US" altLang="ja-JP" b="1" dirty="0">
                          <a:solidFill>
                            <a:srgbClr val="FF0000"/>
                          </a:solidFill>
                        </a:rPr>
                        <a:t>21.5</a:t>
                      </a:r>
                      <a:endParaRPr kumimoji="1" lang="ja-JP" altLang="en-US" b="1" dirty="0">
                        <a:solidFill>
                          <a:srgbClr val="FF0000"/>
                        </a:solidFill>
                      </a:endParaRPr>
                    </a:p>
                  </a:txBody>
                  <a:tcPr/>
                </a:tc>
                <a:extLst>
                  <a:ext uri="{0D108BD9-81ED-4DB2-BD59-A6C34878D82A}">
                    <a16:rowId xmlns:a16="http://schemas.microsoft.com/office/drawing/2014/main" val="10003"/>
                  </a:ext>
                </a:extLst>
              </a:tr>
            </a:tbl>
          </a:graphicData>
        </a:graphic>
      </p:graphicFrame>
      <p:sp>
        <p:nvSpPr>
          <p:cNvPr id="11" name="テキスト ボックス 10"/>
          <p:cNvSpPr txBox="1"/>
          <p:nvPr/>
        </p:nvSpPr>
        <p:spPr>
          <a:xfrm>
            <a:off x="3071664" y="5333146"/>
            <a:ext cx="6070764" cy="400110"/>
          </a:xfrm>
          <a:prstGeom prst="rect">
            <a:avLst/>
          </a:prstGeom>
          <a:noFill/>
        </p:spPr>
        <p:txBody>
          <a:bodyPr wrap="none" rtlCol="0">
            <a:spAutoFit/>
          </a:bodyPr>
          <a:lstStyle/>
          <a:p>
            <a:r>
              <a:rPr kumimoji="1" lang="en-US" altLang="ja-JP" sz="2000" dirty="0"/>
              <a:t>* Obtained noise robustness through end-to-end training</a:t>
            </a:r>
            <a:endParaRPr kumimoji="1" lang="ja-JP" altLang="en-US" sz="2000" dirty="0"/>
          </a:p>
        </p:txBody>
      </p:sp>
    </p:spTree>
    <p:extLst>
      <p:ext uri="{BB962C8B-B14F-4D97-AF65-F5344CB8AC3E}">
        <p14:creationId xmlns:p14="http://schemas.microsoft.com/office/powerpoint/2010/main" val="2153242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テキスト ボックス 108"/>
          <p:cNvSpPr txBox="1"/>
          <p:nvPr/>
        </p:nvSpPr>
        <p:spPr>
          <a:xfrm>
            <a:off x="10252272" y="6490212"/>
            <a:ext cx="380232" cy="323165"/>
          </a:xfrm>
          <a:prstGeom prst="rect">
            <a:avLst/>
          </a:prstGeom>
          <a:noFill/>
        </p:spPr>
        <p:txBody>
          <a:bodyPr wrap="none" rtlCol="0">
            <a:spAutoFit/>
          </a:bodyPr>
          <a:lstStyle/>
          <a:p>
            <a:r>
              <a:rPr lang="en-US" altLang="ja-JP" sz="1500" dirty="0"/>
              <a:t>04</a:t>
            </a:r>
            <a:endParaRPr kumimoji="1" lang="ja-JP" altLang="en-US" sz="1500" dirty="0"/>
          </a:p>
        </p:txBody>
      </p:sp>
      <p:grpSp>
        <p:nvGrpSpPr>
          <p:cNvPr id="24" name="図形グループ 23"/>
          <p:cNvGrpSpPr/>
          <p:nvPr/>
        </p:nvGrpSpPr>
        <p:grpSpPr>
          <a:xfrm>
            <a:off x="1716532" y="3429000"/>
            <a:ext cx="4379468" cy="3312368"/>
            <a:chOff x="264540" y="2996952"/>
            <a:chExt cx="4379468" cy="3312368"/>
          </a:xfrm>
        </p:grpSpPr>
        <p:pic>
          <p:nvPicPr>
            <p:cNvPr id="19" name="Picture 6"/>
            <p:cNvPicPr>
              <a:picLocks noChangeAspect="1" noChangeArrowheads="1"/>
            </p:cNvPicPr>
            <p:nvPr/>
          </p:nvPicPr>
          <p:blipFill>
            <a:blip r:embed="rId7" cstate="print"/>
            <a:srcRect/>
            <a:stretch>
              <a:fillRect/>
            </a:stretch>
          </p:blipFill>
          <p:spPr bwMode="auto">
            <a:xfrm>
              <a:off x="264540" y="2996952"/>
              <a:ext cx="4379468" cy="1719834"/>
            </a:xfrm>
            <a:prstGeom prst="rect">
              <a:avLst/>
            </a:prstGeom>
            <a:noFill/>
            <a:ln w="9525">
              <a:noFill/>
              <a:miter lim="800000"/>
              <a:headEnd/>
              <a:tailEnd/>
            </a:ln>
          </p:spPr>
        </p:pic>
        <p:sp>
          <p:nvSpPr>
            <p:cNvPr id="20" name="テキスト ボックス 19"/>
            <p:cNvSpPr txBox="1"/>
            <p:nvPr/>
          </p:nvSpPr>
          <p:spPr>
            <a:xfrm>
              <a:off x="1494853" y="4932457"/>
              <a:ext cx="1636987" cy="584775"/>
            </a:xfrm>
            <a:prstGeom prst="rect">
              <a:avLst/>
            </a:prstGeom>
            <a:noFill/>
          </p:spPr>
          <p:txBody>
            <a:bodyPr wrap="none" rtlCol="0">
              <a:spAutoFit/>
            </a:bodyPr>
            <a:lstStyle/>
            <a:p>
              <a:r>
                <a:rPr kumimoji="1" lang="en-US" altLang="ja-JP" sz="1600" dirty="0"/>
                <a:t>Extract</a:t>
              </a:r>
              <a:br>
                <a:rPr kumimoji="1" lang="en-US" altLang="ja-JP" sz="1600" dirty="0"/>
              </a:br>
              <a:r>
                <a:rPr kumimoji="1" lang="en-US" altLang="ja-JP" sz="1600" dirty="0"/>
                <a:t>enhanced speech</a:t>
              </a:r>
            </a:p>
          </p:txBody>
        </p:sp>
        <p:pic>
          <p:nvPicPr>
            <p:cNvPr id="21" name="Picture 3" descr="C:\Users\marcd\Desktop\Work\Papers\ArticlesPresentations\Presentations\REVERB 2014\Figure_REVERB_Pres\clean_speech_zoom.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1720" y="5517232"/>
              <a:ext cx="578566" cy="69826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角丸四角形吹き出し 21"/>
            <p:cNvSpPr>
              <a:spLocks noChangeAspect="1"/>
            </p:cNvSpPr>
            <p:nvPr/>
          </p:nvSpPr>
          <p:spPr>
            <a:xfrm flipV="1">
              <a:off x="1475656" y="4898842"/>
              <a:ext cx="1656184" cy="1410478"/>
            </a:xfrm>
            <a:prstGeom prst="wedgeRoundRectCallout">
              <a:avLst>
                <a:gd name="adj1" fmla="val -22433"/>
                <a:gd name="adj2" fmla="val 96784"/>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25" name="図形グループ 24"/>
          <p:cNvGrpSpPr/>
          <p:nvPr/>
        </p:nvGrpSpPr>
        <p:grpSpPr>
          <a:xfrm>
            <a:off x="6456040" y="2852937"/>
            <a:ext cx="3953510" cy="3939913"/>
            <a:chOff x="5092007" y="2348880"/>
            <a:chExt cx="3953510" cy="3939913"/>
          </a:xfrm>
        </p:grpSpPr>
        <p:pic>
          <p:nvPicPr>
            <p:cNvPr id="18" name="Picture 2"/>
            <p:cNvPicPr>
              <a:picLocks noChangeAspect="1" noChangeArrowheads="1"/>
            </p:cNvPicPr>
            <p:nvPr/>
          </p:nvPicPr>
          <p:blipFill>
            <a:blip r:embed="rId9" cstate="print"/>
            <a:srcRect/>
            <a:stretch>
              <a:fillRect/>
            </a:stretch>
          </p:blipFill>
          <p:spPr bwMode="auto">
            <a:xfrm>
              <a:off x="5092007" y="2748990"/>
              <a:ext cx="3547110" cy="3138170"/>
            </a:xfrm>
            <a:prstGeom prst="rect">
              <a:avLst/>
            </a:prstGeom>
            <a:noFill/>
            <a:ln w="9525">
              <a:noFill/>
              <a:miter lim="800000"/>
              <a:headEnd/>
              <a:tailEnd/>
            </a:ln>
          </p:spPr>
        </p:pic>
        <p:sp>
          <p:nvSpPr>
            <p:cNvPr id="6" name="テキスト ボックス 5"/>
            <p:cNvSpPr txBox="1"/>
            <p:nvPr/>
          </p:nvSpPr>
          <p:spPr>
            <a:xfrm>
              <a:off x="6487798" y="2348880"/>
              <a:ext cx="755528" cy="400110"/>
            </a:xfrm>
            <a:prstGeom prst="rect">
              <a:avLst/>
            </a:prstGeom>
            <a:noFill/>
          </p:spPr>
          <p:txBody>
            <a:bodyPr wrap="none" rtlCol="0">
              <a:spAutoFit/>
            </a:bodyPr>
            <a:lstStyle/>
            <a:p>
              <a:r>
                <a:rPr kumimoji="1" lang="en-US" altLang="ja-JP" sz="2000" dirty="0"/>
                <a:t>Noisy</a:t>
              </a:r>
              <a:endParaRPr kumimoji="1" lang="ja-JP" altLang="en-US" sz="2000" dirty="0"/>
            </a:p>
          </p:txBody>
        </p:sp>
        <p:sp>
          <p:nvSpPr>
            <p:cNvPr id="23" name="テキスト ボックス 22"/>
            <p:cNvSpPr txBox="1"/>
            <p:nvPr/>
          </p:nvSpPr>
          <p:spPr>
            <a:xfrm>
              <a:off x="6473467" y="5888683"/>
              <a:ext cx="784189" cy="400110"/>
            </a:xfrm>
            <a:prstGeom prst="rect">
              <a:avLst/>
            </a:prstGeom>
            <a:noFill/>
          </p:spPr>
          <p:txBody>
            <a:bodyPr wrap="none" rtlCol="0">
              <a:spAutoFit/>
            </a:bodyPr>
            <a:lstStyle/>
            <a:p>
              <a:r>
                <a:rPr kumimoji="1" lang="en-US" altLang="ja-JP" sz="2000" dirty="0"/>
                <a:t>ME2E</a:t>
              </a:r>
              <a:endParaRPr kumimoji="1" lang="ja-JP" altLang="en-US" sz="2000" dirty="0"/>
            </a:p>
          </p:txBody>
        </p:sp>
        <p:pic>
          <p:nvPicPr>
            <p:cNvPr id="7" name="noisy.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39117" y="3284984"/>
              <a:ext cx="406400" cy="406400"/>
            </a:xfrm>
            <a:prstGeom prst="rect">
              <a:avLst/>
            </a:prstGeom>
          </p:spPr>
        </p:pic>
        <p:pic>
          <p:nvPicPr>
            <p:cNvPr id="8" name="multi_end2end.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639117" y="4894808"/>
              <a:ext cx="406400" cy="406400"/>
            </a:xfrm>
            <a:prstGeom prst="rect">
              <a:avLst/>
            </a:prstGeom>
          </p:spPr>
        </p:pic>
      </p:grpSp>
      <p:graphicFrame>
        <p:nvGraphicFramePr>
          <p:cNvPr id="27" name="表 26"/>
          <p:cNvGraphicFramePr>
            <a:graphicFrameLocks noGrp="1"/>
          </p:cNvGraphicFramePr>
          <p:nvPr>
            <p:extLst>
              <p:ext uri="{D42A27DB-BD31-4B8C-83A1-F6EECF244321}">
                <p14:modId xmlns:p14="http://schemas.microsoft.com/office/powerpoint/2010/main" val="1031254971"/>
              </p:ext>
            </p:extLst>
          </p:nvPr>
        </p:nvGraphicFramePr>
        <p:xfrm>
          <a:off x="3413722" y="577488"/>
          <a:ext cx="5418583" cy="1483360"/>
        </p:xfrm>
        <a:graphic>
          <a:graphicData uri="http://schemas.openxmlformats.org/drawingml/2006/table">
            <a:tbl>
              <a:tblPr firstRow="1" bandRow="1">
                <a:tableStyleId>{5C22544A-7EE6-4342-B048-85BDC9FD1C3A}</a:tableStyleId>
              </a:tblPr>
              <a:tblGrid>
                <a:gridCol w="3312478">
                  <a:extLst>
                    <a:ext uri="{9D8B030D-6E8A-4147-A177-3AD203B41FA5}">
                      <a16:colId xmlns:a16="http://schemas.microsoft.com/office/drawing/2014/main" val="20000"/>
                    </a:ext>
                  </a:extLst>
                </a:gridCol>
                <a:gridCol w="2106105">
                  <a:extLst>
                    <a:ext uri="{9D8B030D-6E8A-4147-A177-3AD203B41FA5}">
                      <a16:colId xmlns:a16="http://schemas.microsoft.com/office/drawing/2014/main" val="20001"/>
                    </a:ext>
                  </a:extLst>
                </a:gridCol>
              </a:tblGrid>
              <a:tr h="370840">
                <a:tc>
                  <a:txBody>
                    <a:bodyPr/>
                    <a:lstStyle/>
                    <a:p>
                      <a:r>
                        <a:rPr kumimoji="1" lang="en-US" altLang="ja-JP" dirty="0"/>
                        <a:t>model</a:t>
                      </a:r>
                      <a:endParaRPr kumimoji="1" lang="ja-JP" altLang="en-US" dirty="0"/>
                    </a:p>
                  </a:txBody>
                  <a:tcPr/>
                </a:tc>
                <a:tc>
                  <a:txBody>
                    <a:bodyPr/>
                    <a:lstStyle/>
                    <a:p>
                      <a:r>
                        <a:rPr kumimoji="1" lang="en-US" altLang="ja-JP" dirty="0"/>
                        <a:t>Character</a:t>
                      </a:r>
                      <a:r>
                        <a:rPr kumimoji="1" lang="en-US" altLang="ja-JP" baseline="0" dirty="0"/>
                        <a:t> error rate</a:t>
                      </a:r>
                      <a:endParaRPr kumimoji="1" lang="ja-JP" altLang="en-US" dirty="0"/>
                    </a:p>
                  </a:txBody>
                  <a:tcPr/>
                </a:tc>
                <a:extLst>
                  <a:ext uri="{0D108BD9-81ED-4DB2-BD59-A6C34878D82A}">
                    <a16:rowId xmlns:a16="http://schemas.microsoft.com/office/drawing/2014/main" val="10000"/>
                  </a:ext>
                </a:extLst>
              </a:tr>
              <a:tr h="370840">
                <a:tc>
                  <a:txBody>
                    <a:bodyPr/>
                    <a:lstStyle/>
                    <a:p>
                      <a:r>
                        <a:rPr kumimoji="1" lang="en-US" altLang="ja-JP" dirty="0"/>
                        <a:t>Noisy</a:t>
                      </a:r>
                      <a:endParaRPr kumimoji="1" lang="ja-JP" altLang="en-US" dirty="0"/>
                    </a:p>
                  </a:txBody>
                  <a:tcPr/>
                </a:tc>
                <a:tc>
                  <a:txBody>
                    <a:bodyPr/>
                    <a:lstStyle/>
                    <a:p>
                      <a:r>
                        <a:rPr kumimoji="1" lang="en-US" altLang="ja-JP" dirty="0"/>
                        <a:t>29.6</a:t>
                      </a:r>
                      <a:endParaRPr kumimoji="1" lang="ja-JP" altLang="en-US" dirty="0"/>
                    </a:p>
                  </a:txBody>
                  <a:tcPr/>
                </a:tc>
                <a:extLst>
                  <a:ext uri="{0D108BD9-81ED-4DB2-BD59-A6C34878D82A}">
                    <a16:rowId xmlns:a16="http://schemas.microsoft.com/office/drawing/2014/main" val="10001"/>
                  </a:ext>
                </a:extLst>
              </a:tr>
              <a:tr h="370840">
                <a:tc>
                  <a:txBody>
                    <a:bodyPr/>
                    <a:lstStyle/>
                    <a:p>
                      <a:r>
                        <a:rPr kumimoji="1" lang="en-US" altLang="ja-JP" dirty="0"/>
                        <a:t>Single-channel E2E + </a:t>
                      </a:r>
                      <a:r>
                        <a:rPr kumimoji="1" lang="en-US" altLang="ja-JP" dirty="0" err="1"/>
                        <a:t>BeamformIt</a:t>
                      </a:r>
                      <a:endParaRPr kumimoji="1" lang="ja-JP" altLang="en-US" dirty="0"/>
                    </a:p>
                  </a:txBody>
                  <a:tcPr/>
                </a:tc>
                <a:tc>
                  <a:txBody>
                    <a:bodyPr/>
                    <a:lstStyle/>
                    <a:p>
                      <a:r>
                        <a:rPr kumimoji="1" lang="en-US" altLang="ja-JP" dirty="0"/>
                        <a:t>24.2</a:t>
                      </a:r>
                      <a:endParaRPr kumimoji="1" lang="ja-JP" altLang="en-US" dirty="0"/>
                    </a:p>
                  </a:txBody>
                  <a:tcPr/>
                </a:tc>
                <a:extLst>
                  <a:ext uri="{0D108BD9-81ED-4DB2-BD59-A6C34878D82A}">
                    <a16:rowId xmlns:a16="http://schemas.microsoft.com/office/drawing/2014/main" val="10002"/>
                  </a:ext>
                </a:extLst>
              </a:tr>
              <a:tr h="370840">
                <a:tc>
                  <a:txBody>
                    <a:bodyPr/>
                    <a:lstStyle/>
                    <a:p>
                      <a:r>
                        <a:rPr kumimoji="1" lang="en-US" altLang="ja-JP" dirty="0"/>
                        <a:t>ME2E</a:t>
                      </a:r>
                      <a:endParaRPr kumimoji="1" lang="ja-JP" altLang="en-US" dirty="0"/>
                    </a:p>
                  </a:txBody>
                  <a:tcPr/>
                </a:tc>
                <a:tc>
                  <a:txBody>
                    <a:bodyPr/>
                    <a:lstStyle/>
                    <a:p>
                      <a:r>
                        <a:rPr kumimoji="1" lang="en-US" altLang="ja-JP" b="1" dirty="0">
                          <a:solidFill>
                            <a:srgbClr val="FF0000"/>
                          </a:solidFill>
                        </a:rPr>
                        <a:t>21.5</a:t>
                      </a:r>
                      <a:endParaRPr kumimoji="1" lang="ja-JP" altLang="en-US" b="1" dirty="0">
                        <a:solidFill>
                          <a:srgbClr val="FF0000"/>
                        </a:solidFill>
                      </a:endParaRPr>
                    </a:p>
                  </a:txBody>
                  <a:tcPr/>
                </a:tc>
                <a:extLst>
                  <a:ext uri="{0D108BD9-81ED-4DB2-BD59-A6C34878D82A}">
                    <a16:rowId xmlns:a16="http://schemas.microsoft.com/office/drawing/2014/main" val="10003"/>
                  </a:ext>
                </a:extLst>
              </a:tr>
            </a:tbl>
          </a:graphicData>
        </a:graphic>
      </p:graphicFrame>
      <p:sp>
        <p:nvSpPr>
          <p:cNvPr id="28" name="テキスト ボックス 27"/>
          <p:cNvSpPr txBox="1"/>
          <p:nvPr/>
        </p:nvSpPr>
        <p:spPr>
          <a:xfrm>
            <a:off x="3071664" y="2164794"/>
            <a:ext cx="6070764" cy="400110"/>
          </a:xfrm>
          <a:prstGeom prst="rect">
            <a:avLst/>
          </a:prstGeom>
          <a:noFill/>
        </p:spPr>
        <p:txBody>
          <a:bodyPr wrap="none" rtlCol="0">
            <a:spAutoFit/>
          </a:bodyPr>
          <a:lstStyle/>
          <a:p>
            <a:r>
              <a:rPr kumimoji="1" lang="en-US" altLang="ja-JP" sz="2000" dirty="0"/>
              <a:t>* Obtained noise robustness through end-to-end training</a:t>
            </a:r>
            <a:endParaRPr kumimoji="1" lang="ja-JP" altLang="en-US" sz="2000" dirty="0"/>
          </a:p>
        </p:txBody>
      </p:sp>
      <p:cxnSp>
        <p:nvCxnSpPr>
          <p:cNvPr id="31" name="直線コネクタ 30"/>
          <p:cNvCxnSpPr/>
          <p:nvPr/>
        </p:nvCxnSpPr>
        <p:spPr>
          <a:xfrm>
            <a:off x="1524000" y="2780928"/>
            <a:ext cx="9144000" cy="0"/>
          </a:xfrm>
          <a:prstGeom prst="line">
            <a:avLst/>
          </a:prstGeom>
          <a:ln w="254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7" name="テキスト ボックス 96"/>
          <p:cNvSpPr txBox="1"/>
          <p:nvPr/>
        </p:nvSpPr>
        <p:spPr>
          <a:xfrm>
            <a:off x="1636679" y="76562"/>
            <a:ext cx="3221395" cy="400110"/>
          </a:xfrm>
          <a:prstGeom prst="rect">
            <a:avLst/>
          </a:prstGeom>
          <a:noFill/>
        </p:spPr>
        <p:txBody>
          <a:bodyPr wrap="none" rtlCol="0">
            <a:spAutoFit/>
          </a:bodyPr>
          <a:lstStyle/>
          <a:p>
            <a:pPr marL="342900" indent="-342900">
              <a:buFont typeface="Wingdings" charset="2"/>
              <a:buChar char="p"/>
            </a:pPr>
            <a:r>
              <a:rPr kumimoji="1" lang="en-US" altLang="ja-JP" sz="2000" dirty="0"/>
              <a:t>Character error rate (CER)</a:t>
            </a:r>
            <a:endParaRPr kumimoji="1" lang="ja-JP" altLang="en-US" sz="2000" dirty="0"/>
          </a:p>
        </p:txBody>
      </p:sp>
      <p:sp>
        <p:nvSpPr>
          <p:cNvPr id="35" name="テキスト ボックス 34"/>
          <p:cNvSpPr txBox="1"/>
          <p:nvPr/>
        </p:nvSpPr>
        <p:spPr>
          <a:xfrm>
            <a:off x="1631504" y="2884874"/>
            <a:ext cx="2194832" cy="400110"/>
          </a:xfrm>
          <a:prstGeom prst="rect">
            <a:avLst/>
          </a:prstGeom>
          <a:noFill/>
        </p:spPr>
        <p:txBody>
          <a:bodyPr wrap="none" rtlCol="0">
            <a:spAutoFit/>
          </a:bodyPr>
          <a:lstStyle/>
          <a:p>
            <a:pPr marL="342900" indent="-342900">
              <a:buFont typeface="Wingdings" charset="2"/>
              <a:buChar char="p"/>
            </a:pPr>
            <a:r>
              <a:rPr kumimoji="1" lang="en-US" altLang="ja-JP" sz="2000" dirty="0"/>
              <a:t>Speech samples</a:t>
            </a:r>
            <a:endParaRPr kumimoji="1" lang="ja-JP" altLang="en-US" sz="2000" dirty="0"/>
          </a:p>
        </p:txBody>
      </p:sp>
    </p:spTree>
    <p:extLst>
      <p:ext uri="{BB962C8B-B14F-4D97-AF65-F5344CB8AC3E}">
        <p14:creationId xmlns:p14="http://schemas.microsoft.com/office/powerpoint/2010/main" val="46134061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5F55F-05AD-5747-B784-5B10A7472631}"/>
              </a:ext>
            </a:extLst>
          </p:cNvPr>
          <p:cNvSpPr>
            <a:spLocks noGrp="1"/>
          </p:cNvSpPr>
          <p:nvPr>
            <p:ph type="title"/>
          </p:nvPr>
        </p:nvSpPr>
        <p:spPr/>
        <p:txBody>
          <a:bodyPr/>
          <a:lstStyle/>
          <a:p>
            <a:r>
              <a:rPr lang="en-US" dirty="0"/>
              <a:t>Discussions</a:t>
            </a:r>
          </a:p>
        </p:txBody>
      </p:sp>
      <p:sp>
        <p:nvSpPr>
          <p:cNvPr id="3" name="Content Placeholder 2">
            <a:extLst>
              <a:ext uri="{FF2B5EF4-FFF2-40B4-BE49-F238E27FC236}">
                <a16:creationId xmlns:a16="http://schemas.microsoft.com/office/drawing/2014/main" id="{D7B0B6D0-5F97-9E46-8E1E-2AA20B52185F}"/>
              </a:ext>
            </a:extLst>
          </p:cNvPr>
          <p:cNvSpPr>
            <a:spLocks noGrp="1"/>
          </p:cNvSpPr>
          <p:nvPr>
            <p:ph idx="1"/>
          </p:nvPr>
        </p:nvSpPr>
        <p:spPr/>
        <p:txBody>
          <a:bodyPr/>
          <a:lstStyle/>
          <a:p>
            <a:pPr>
              <a:lnSpc>
                <a:spcPct val="120000"/>
              </a:lnSpc>
            </a:pPr>
            <a:r>
              <a:rPr lang="en-US" altLang="ja-JP" dirty="0"/>
              <a:t>Multichannel</a:t>
            </a:r>
            <a:r>
              <a:rPr lang="ja-JP" altLang="en-US"/>
              <a:t> </a:t>
            </a:r>
            <a:r>
              <a:rPr lang="en-US" altLang="ja-JP" dirty="0"/>
              <a:t>end-to-end</a:t>
            </a:r>
            <a:r>
              <a:rPr lang="ja-JP" altLang="en-US"/>
              <a:t> </a:t>
            </a:r>
            <a:r>
              <a:rPr lang="en-US" altLang="ja-JP" dirty="0"/>
              <a:t>speech</a:t>
            </a:r>
            <a:r>
              <a:rPr lang="ja-JP" altLang="en-US"/>
              <a:t> </a:t>
            </a:r>
            <a:r>
              <a:rPr lang="en-US" altLang="ja-JP" dirty="0"/>
              <a:t>recognition</a:t>
            </a:r>
          </a:p>
          <a:p>
            <a:pPr lvl="1">
              <a:lnSpc>
                <a:spcPct val="120000"/>
              </a:lnSpc>
            </a:pPr>
            <a:r>
              <a:rPr lang="en-US" altLang="ja-JP" dirty="0"/>
              <a:t>Unify speech enhancement/beamforming and speech recognition with a single neural network</a:t>
            </a:r>
          </a:p>
          <a:p>
            <a:pPr lvl="1">
              <a:lnSpc>
                <a:spcPct val="120000"/>
              </a:lnSpc>
            </a:pPr>
            <a:r>
              <a:rPr lang="en-US" altLang="ja-JP" dirty="0"/>
              <a:t>ASR objective function (no need for module-wise optimization)</a:t>
            </a:r>
          </a:p>
          <a:p>
            <a:pPr lvl="1">
              <a:lnSpc>
                <a:spcPct val="120000"/>
              </a:lnSpc>
            </a:pPr>
            <a:r>
              <a:rPr lang="en-US" altLang="ja-JP" b="1" dirty="0">
                <a:solidFill>
                  <a:srgbClr val="FF0000"/>
                </a:solidFill>
              </a:rPr>
              <a:t>Perform enhancement and noise robust ASR at the same time</a:t>
            </a:r>
            <a:endParaRPr lang="en-US" b="1" dirty="0">
              <a:solidFill>
                <a:srgbClr val="FF0000"/>
              </a:solidFill>
            </a:endParaRPr>
          </a:p>
        </p:txBody>
      </p:sp>
    </p:spTree>
    <p:extLst>
      <p:ext uri="{BB962C8B-B14F-4D97-AF65-F5344CB8AC3E}">
        <p14:creationId xmlns:p14="http://schemas.microsoft.com/office/powerpoint/2010/main" val="712145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248937" y="1306908"/>
            <a:ext cx="9701561" cy="5170092"/>
          </a:xfrm>
        </p:spPr>
        <p:txBody>
          <a:bodyPr>
            <a:normAutofit fontScale="85000" lnSpcReduction="10000"/>
          </a:bodyPr>
          <a:lstStyle/>
          <a:p>
            <a:pPr>
              <a:lnSpc>
                <a:spcPct val="120000"/>
              </a:lnSpc>
            </a:pPr>
            <a:r>
              <a:rPr lang="en-US" altLang="ja-JP" dirty="0">
                <a:solidFill>
                  <a:schemeClr val="bg1">
                    <a:lumMod val="85000"/>
                  </a:schemeClr>
                </a:solidFill>
              </a:rPr>
              <a:t>End-to-end</a:t>
            </a:r>
            <a:r>
              <a:rPr lang="ja-JP" altLang="en-US" dirty="0">
                <a:solidFill>
                  <a:schemeClr val="bg1">
                    <a:lumMod val="85000"/>
                  </a:schemeClr>
                </a:solidFill>
              </a:rPr>
              <a:t> </a:t>
            </a:r>
            <a:r>
              <a:rPr lang="en-US" altLang="ja-JP" dirty="0">
                <a:solidFill>
                  <a:schemeClr val="bg1">
                    <a:lumMod val="85000"/>
                  </a:schemeClr>
                </a:solidFill>
              </a:rPr>
              <a:t>speech</a:t>
            </a:r>
            <a:r>
              <a:rPr lang="ja-JP" altLang="en-US">
                <a:solidFill>
                  <a:schemeClr val="bg1">
                    <a:lumMod val="85000"/>
                  </a:schemeClr>
                </a:solidFill>
              </a:rPr>
              <a:t> </a:t>
            </a:r>
            <a:r>
              <a:rPr lang="en-US" altLang="ja-JP" dirty="0">
                <a:solidFill>
                  <a:schemeClr val="bg1">
                    <a:lumMod val="85000"/>
                  </a:schemeClr>
                </a:solidFill>
              </a:rPr>
              <a:t>recognition</a:t>
            </a:r>
          </a:p>
          <a:p>
            <a:pPr lvl="1">
              <a:lnSpc>
                <a:spcPct val="120000"/>
              </a:lnSpc>
            </a:pPr>
            <a:r>
              <a:rPr lang="en-US" altLang="ja-JP" dirty="0">
                <a:solidFill>
                  <a:schemeClr val="bg1">
                    <a:lumMod val="85000"/>
                  </a:schemeClr>
                </a:solidFill>
              </a:rPr>
              <a:t>Hybrid</a:t>
            </a:r>
            <a:r>
              <a:rPr lang="ja-JP" altLang="en-US">
                <a:solidFill>
                  <a:schemeClr val="bg1">
                    <a:lumMod val="85000"/>
                  </a:schemeClr>
                </a:solidFill>
              </a:rPr>
              <a:t> </a:t>
            </a:r>
            <a:r>
              <a:rPr lang="en-US" altLang="ja-JP" dirty="0">
                <a:solidFill>
                  <a:schemeClr val="bg1">
                    <a:lumMod val="85000"/>
                  </a:schemeClr>
                </a:solidFill>
              </a:rPr>
              <a:t>CTC/attention-based</a:t>
            </a:r>
            <a:r>
              <a:rPr lang="ja-JP" altLang="en-US" dirty="0">
                <a:solidFill>
                  <a:schemeClr val="bg1">
                    <a:lumMod val="85000"/>
                  </a:schemeClr>
                </a:solidFill>
              </a:rPr>
              <a:t> </a:t>
            </a:r>
            <a:r>
              <a:rPr lang="en-US" altLang="ja-JP" dirty="0">
                <a:solidFill>
                  <a:schemeClr val="bg1">
                    <a:lumMod val="85000"/>
                  </a:schemeClr>
                </a:solidFill>
              </a:rPr>
              <a:t>end-to-end</a:t>
            </a:r>
            <a:r>
              <a:rPr lang="ja-JP" altLang="en-US" dirty="0">
                <a:solidFill>
                  <a:schemeClr val="bg1">
                    <a:lumMod val="85000"/>
                  </a:schemeClr>
                </a:solidFill>
              </a:rPr>
              <a:t> </a:t>
            </a:r>
            <a:r>
              <a:rPr lang="en-US" altLang="ja-JP" dirty="0">
                <a:solidFill>
                  <a:schemeClr val="bg1">
                    <a:lumMod val="85000"/>
                  </a:schemeClr>
                </a:solidFill>
              </a:rPr>
              <a:t>speech</a:t>
            </a:r>
            <a:r>
              <a:rPr lang="ja-JP" altLang="en-US" dirty="0">
                <a:solidFill>
                  <a:schemeClr val="bg1">
                    <a:lumMod val="85000"/>
                  </a:schemeClr>
                </a:solidFill>
              </a:rPr>
              <a:t> </a:t>
            </a:r>
            <a:r>
              <a:rPr lang="en-US" altLang="ja-JP" dirty="0">
                <a:solidFill>
                  <a:schemeClr val="bg1">
                    <a:lumMod val="85000"/>
                  </a:schemeClr>
                </a:solidFill>
              </a:rPr>
              <a:t>recognition</a:t>
            </a:r>
          </a:p>
          <a:p>
            <a:pPr lvl="1">
              <a:lnSpc>
                <a:spcPct val="120000"/>
              </a:lnSpc>
            </a:pPr>
            <a:r>
              <a:rPr lang="en-US" altLang="ja-JP" dirty="0">
                <a:solidFill>
                  <a:schemeClr val="bg1">
                    <a:lumMod val="85000"/>
                  </a:schemeClr>
                </a:solidFill>
              </a:rPr>
              <a:t>Multi-task</a:t>
            </a:r>
            <a:r>
              <a:rPr lang="ja-JP" altLang="en-US" dirty="0">
                <a:solidFill>
                  <a:schemeClr val="bg1">
                    <a:lumMod val="85000"/>
                  </a:schemeClr>
                </a:solidFill>
              </a:rPr>
              <a:t> </a:t>
            </a:r>
            <a:r>
              <a:rPr lang="en-US" altLang="ja-JP" dirty="0">
                <a:solidFill>
                  <a:schemeClr val="bg1">
                    <a:lumMod val="85000"/>
                  </a:schemeClr>
                </a:solidFill>
              </a:rPr>
              <a:t>CTC/attention learning (ICASSP’17)</a:t>
            </a:r>
          </a:p>
          <a:p>
            <a:pPr lvl="1">
              <a:lnSpc>
                <a:spcPct val="120000"/>
              </a:lnSpc>
            </a:pPr>
            <a:r>
              <a:rPr lang="en-US" altLang="ja-JP" dirty="0">
                <a:solidFill>
                  <a:schemeClr val="bg1">
                    <a:lumMod val="85000"/>
                  </a:schemeClr>
                </a:solidFill>
              </a:rPr>
              <a:t>Joint CTC/attention decoding (ACL’17)</a:t>
            </a:r>
          </a:p>
          <a:p>
            <a:pPr>
              <a:lnSpc>
                <a:spcPct val="120000"/>
              </a:lnSpc>
            </a:pPr>
            <a:r>
              <a:rPr lang="en-US" altLang="ja-JP" dirty="0">
                <a:solidFill>
                  <a:schemeClr val="bg1">
                    <a:lumMod val="85000"/>
                  </a:schemeClr>
                </a:solidFill>
              </a:rPr>
              <a:t>Extensions in adverse environments</a:t>
            </a:r>
          </a:p>
          <a:p>
            <a:pPr lvl="1">
              <a:lnSpc>
                <a:spcPct val="120000"/>
              </a:lnSpc>
            </a:pPr>
            <a:r>
              <a:rPr lang="en-US" altLang="ja-JP" dirty="0">
                <a:solidFill>
                  <a:schemeClr val="bg1">
                    <a:lumMod val="85000"/>
                  </a:schemeClr>
                </a:solidFill>
              </a:rPr>
              <a:t>Multichannel end-to-end</a:t>
            </a:r>
            <a:r>
              <a:rPr lang="ja-JP" altLang="en-US">
                <a:solidFill>
                  <a:schemeClr val="bg1">
                    <a:lumMod val="85000"/>
                  </a:schemeClr>
                </a:solidFill>
              </a:rPr>
              <a:t> </a:t>
            </a:r>
            <a:r>
              <a:rPr lang="en-US" altLang="ja-JP" dirty="0">
                <a:solidFill>
                  <a:schemeClr val="bg1">
                    <a:lumMod val="85000"/>
                  </a:schemeClr>
                </a:solidFill>
              </a:rPr>
              <a:t>speech</a:t>
            </a:r>
            <a:r>
              <a:rPr lang="ja-JP" altLang="en-US">
                <a:solidFill>
                  <a:schemeClr val="bg1">
                    <a:lumMod val="85000"/>
                  </a:schemeClr>
                </a:solidFill>
              </a:rPr>
              <a:t> </a:t>
            </a:r>
            <a:r>
              <a:rPr lang="en-US" altLang="ja-JP" dirty="0">
                <a:solidFill>
                  <a:schemeClr val="bg1">
                    <a:lumMod val="85000"/>
                  </a:schemeClr>
                </a:solidFill>
              </a:rPr>
              <a:t>recognition (ICML’17, MLSP’17) </a:t>
            </a:r>
          </a:p>
          <a:p>
            <a:pPr lvl="1">
              <a:lnSpc>
                <a:spcPct val="120000"/>
              </a:lnSpc>
            </a:pPr>
            <a:r>
              <a:rPr lang="en-US" altLang="ja-JP" dirty="0"/>
              <a:t>Multi-lingual</a:t>
            </a:r>
            <a:r>
              <a:rPr lang="ja-JP" altLang="en-US"/>
              <a:t> </a:t>
            </a:r>
            <a:r>
              <a:rPr lang="en-US" altLang="ja-JP" dirty="0"/>
              <a:t>end-to-end</a:t>
            </a:r>
            <a:r>
              <a:rPr lang="ja-JP" altLang="en-US" dirty="0"/>
              <a:t> </a:t>
            </a:r>
            <a:r>
              <a:rPr lang="en-US" altLang="ja-JP" dirty="0"/>
              <a:t>speech</a:t>
            </a:r>
            <a:r>
              <a:rPr lang="ja-JP" altLang="en-US" dirty="0"/>
              <a:t> </a:t>
            </a:r>
            <a:r>
              <a:rPr lang="en-US" altLang="ja-JP" dirty="0"/>
              <a:t>recognition (ASRU’17, ICASSP’18)</a:t>
            </a:r>
          </a:p>
          <a:p>
            <a:pPr lvl="1">
              <a:lnSpc>
                <a:spcPct val="120000"/>
              </a:lnSpc>
            </a:pPr>
            <a:r>
              <a:rPr lang="en-US" altLang="ja-JP" dirty="0">
                <a:solidFill>
                  <a:schemeClr val="bg1">
                    <a:lumMod val="85000"/>
                  </a:schemeClr>
                </a:solidFill>
              </a:rPr>
              <a:t>Multi-speaker end-to-end speech recognition (ICASSP’18</a:t>
            </a:r>
            <a:r>
              <a:rPr lang="ja-JP" altLang="en-US" dirty="0">
                <a:solidFill>
                  <a:schemeClr val="bg1">
                    <a:lumMod val="85000"/>
                  </a:schemeClr>
                </a:solidFill>
              </a:rPr>
              <a:t>, </a:t>
            </a:r>
            <a:r>
              <a:rPr lang="en-US" altLang="ja-JP" dirty="0">
                <a:solidFill>
                  <a:schemeClr val="bg1">
                    <a:lumMod val="85000"/>
                  </a:schemeClr>
                </a:solidFill>
              </a:rPr>
              <a:t>ACL’18)</a:t>
            </a:r>
          </a:p>
          <a:p>
            <a:pPr>
              <a:lnSpc>
                <a:spcPct val="120000"/>
              </a:lnSpc>
            </a:pPr>
            <a:r>
              <a:rPr lang="en-US" altLang="ja-JP" dirty="0">
                <a:solidFill>
                  <a:schemeClr val="bg1">
                    <a:lumMod val="85000"/>
                  </a:schemeClr>
                </a:solidFill>
              </a:rPr>
              <a:t>Open source project</a:t>
            </a:r>
          </a:p>
          <a:p>
            <a:pPr lvl="1">
              <a:lnSpc>
                <a:spcPct val="120000"/>
              </a:lnSpc>
            </a:pPr>
            <a:r>
              <a:rPr lang="en-US" altLang="ja-JP" dirty="0">
                <a:solidFill>
                  <a:schemeClr val="bg1">
                    <a:lumMod val="85000"/>
                  </a:schemeClr>
                </a:solidFill>
              </a:rPr>
              <a:t>ESPnet: End-to-end speech processing toolkit (Interspeech’18)</a:t>
            </a:r>
          </a:p>
          <a:p>
            <a:pPr>
              <a:lnSpc>
                <a:spcPct val="120000"/>
              </a:lnSpc>
            </a:pPr>
            <a:endParaRPr lang="en-US" altLang="ja-JP" dirty="0"/>
          </a:p>
          <a:p>
            <a:pPr>
              <a:lnSpc>
                <a:spcPct val="120000"/>
              </a:lnSpc>
            </a:pPr>
            <a:endParaRPr lang="en-US" altLang="ja-JP" dirty="0"/>
          </a:p>
        </p:txBody>
      </p:sp>
    </p:spTree>
    <p:extLst>
      <p:ext uri="{BB962C8B-B14F-4D97-AF65-F5344CB8AC3E}">
        <p14:creationId xmlns:p14="http://schemas.microsoft.com/office/powerpoint/2010/main" val="127850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6DC7-DD92-D942-A3AC-9E9BD3B4BA86}"/>
              </a:ext>
            </a:extLst>
          </p:cNvPr>
          <p:cNvSpPr>
            <a:spLocks noGrp="1"/>
          </p:cNvSpPr>
          <p:nvPr>
            <p:ph type="title"/>
          </p:nvPr>
        </p:nvSpPr>
        <p:spPr/>
        <p:txBody>
          <a:bodyPr/>
          <a:lstStyle/>
          <a:p>
            <a:r>
              <a:rPr lang="en-US" dirty="0"/>
              <a:t>Speech recognition pipeline</a:t>
            </a:r>
          </a:p>
        </p:txBody>
      </p:sp>
      <p:sp>
        <p:nvSpPr>
          <p:cNvPr id="3" name="Content Placeholder 2">
            <a:extLst>
              <a:ext uri="{FF2B5EF4-FFF2-40B4-BE49-F238E27FC236}">
                <a16:creationId xmlns:a16="http://schemas.microsoft.com/office/drawing/2014/main" id="{55798C0D-CA1B-A743-8FB5-F42B727BF1A9}"/>
              </a:ext>
            </a:extLst>
          </p:cNvPr>
          <p:cNvSpPr>
            <a:spLocks noGrp="1"/>
          </p:cNvSpPr>
          <p:nvPr>
            <p:ph idx="1"/>
          </p:nvPr>
        </p:nvSpPr>
        <p:spPr/>
        <p:txBody>
          <a:bodyPr/>
          <a:lstStyle/>
          <a:p>
            <a:endParaRPr lang="en-US" dirty="0"/>
          </a:p>
        </p:txBody>
      </p:sp>
      <p:cxnSp>
        <p:nvCxnSpPr>
          <p:cNvPr id="4" name="Straight Arrow Connector 3">
            <a:extLst>
              <a:ext uri="{FF2B5EF4-FFF2-40B4-BE49-F238E27FC236}">
                <a16:creationId xmlns:a16="http://schemas.microsoft.com/office/drawing/2014/main" id="{2CE13F49-4FC0-4A44-9311-A4F2D647A6DB}"/>
              </a:ext>
            </a:extLst>
          </p:cNvPr>
          <p:cNvCxnSpPr/>
          <p:nvPr/>
        </p:nvCxnSpPr>
        <p:spPr>
          <a:xfrm>
            <a:off x="1561500" y="3161642"/>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D194B40D-1368-5347-8DC5-9D6ED9B05425}"/>
              </a:ext>
            </a:extLst>
          </p:cNvPr>
          <p:cNvGrpSpPr/>
          <p:nvPr/>
        </p:nvGrpSpPr>
        <p:grpSpPr>
          <a:xfrm rot="16200000">
            <a:off x="1462636" y="3103565"/>
            <a:ext cx="91440" cy="91440"/>
            <a:chOff x="2743200" y="685800"/>
            <a:chExt cx="914400" cy="914400"/>
          </a:xfrm>
        </p:grpSpPr>
        <p:sp>
          <p:nvSpPr>
            <p:cNvPr id="6" name="Oval 5">
              <a:extLst>
                <a:ext uri="{FF2B5EF4-FFF2-40B4-BE49-F238E27FC236}">
                  <a16:creationId xmlns:a16="http://schemas.microsoft.com/office/drawing/2014/main" id="{1544B5D6-4678-C742-B677-8B215FFECE06}"/>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7" name="Straight Connector 6">
              <a:extLst>
                <a:ext uri="{FF2B5EF4-FFF2-40B4-BE49-F238E27FC236}">
                  <a16:creationId xmlns:a16="http://schemas.microsoft.com/office/drawing/2014/main" id="{1270113D-4AA1-1E4D-B4E4-D5B061A19B87}"/>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sp>
        <p:nvSpPr>
          <p:cNvPr id="8" name="Rounded Rectangle 7">
            <a:extLst>
              <a:ext uri="{FF2B5EF4-FFF2-40B4-BE49-F238E27FC236}">
                <a16:creationId xmlns:a16="http://schemas.microsoft.com/office/drawing/2014/main" id="{77FE0C79-10C0-884F-9B4A-E40326F1ECCB}"/>
              </a:ext>
            </a:extLst>
          </p:cNvPr>
          <p:cNvSpPr/>
          <p:nvPr/>
        </p:nvSpPr>
        <p:spPr>
          <a:xfrm>
            <a:off x="2201820"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Feature extraction</a:t>
            </a:r>
          </a:p>
        </p:txBody>
      </p:sp>
      <p:cxnSp>
        <p:nvCxnSpPr>
          <p:cNvPr id="9" name="Straight Arrow Connector 8">
            <a:extLst>
              <a:ext uri="{FF2B5EF4-FFF2-40B4-BE49-F238E27FC236}">
                <a16:creationId xmlns:a16="http://schemas.microsoft.com/office/drawing/2014/main" id="{8D1AD45A-207E-2644-AB37-C9DF7D4ED7EB}"/>
              </a:ext>
            </a:extLst>
          </p:cNvPr>
          <p:cNvCxnSpPr/>
          <p:nvPr/>
        </p:nvCxnSpPr>
        <p:spPr>
          <a:xfrm>
            <a:off x="3535651" y="3103071"/>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86662AE6-1D58-9147-BE58-1039429792DF}"/>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1464816" y="3263104"/>
            <a:ext cx="630155" cy="721796"/>
          </a:xfrm>
          <a:prstGeom prst="rect">
            <a:avLst/>
          </a:prstGeom>
        </p:spPr>
      </p:pic>
      <p:sp>
        <p:nvSpPr>
          <p:cNvPr id="11" name="TextBox 10">
            <a:extLst>
              <a:ext uri="{FF2B5EF4-FFF2-40B4-BE49-F238E27FC236}">
                <a16:creationId xmlns:a16="http://schemas.microsoft.com/office/drawing/2014/main" id="{78E94131-3DCE-8D4A-A9CF-EC1525689F41}"/>
              </a:ext>
            </a:extLst>
          </p:cNvPr>
          <p:cNvSpPr txBox="1"/>
          <p:nvPr/>
        </p:nvSpPr>
        <p:spPr>
          <a:xfrm>
            <a:off x="8865216" y="2380837"/>
            <a:ext cx="23964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want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 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Johns Hopkins campus”</a:t>
            </a:r>
          </a:p>
        </p:txBody>
      </p:sp>
      <p:sp>
        <p:nvSpPr>
          <p:cNvPr id="12" name="Rounded Rectangle 11">
            <a:extLst>
              <a:ext uri="{FF2B5EF4-FFF2-40B4-BE49-F238E27FC236}">
                <a16:creationId xmlns:a16="http://schemas.microsoft.com/office/drawing/2014/main" id="{5C8347F8-52A5-3A4A-A021-59A31E17A95B}"/>
              </a:ext>
            </a:extLst>
          </p:cNvPr>
          <p:cNvSpPr/>
          <p:nvPr/>
        </p:nvSpPr>
        <p:spPr>
          <a:xfrm>
            <a:off x="3882341"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Acoustic modeling</a:t>
            </a:r>
          </a:p>
        </p:txBody>
      </p:sp>
      <p:cxnSp>
        <p:nvCxnSpPr>
          <p:cNvPr id="13" name="Straight Arrow Connector 12">
            <a:extLst>
              <a:ext uri="{FF2B5EF4-FFF2-40B4-BE49-F238E27FC236}">
                <a16:creationId xmlns:a16="http://schemas.microsoft.com/office/drawing/2014/main" id="{477106DF-465D-D44E-BBD7-03616748F043}"/>
              </a:ext>
            </a:extLst>
          </p:cNvPr>
          <p:cNvCxnSpPr/>
          <p:nvPr/>
        </p:nvCxnSpPr>
        <p:spPr>
          <a:xfrm>
            <a:off x="5206117" y="3103070"/>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Rounded Rectangle 13">
            <a:extLst>
              <a:ext uri="{FF2B5EF4-FFF2-40B4-BE49-F238E27FC236}">
                <a16:creationId xmlns:a16="http://schemas.microsoft.com/office/drawing/2014/main" id="{3C8947E6-FCAE-7D40-9E73-DA94A87F484E}"/>
              </a:ext>
            </a:extLst>
          </p:cNvPr>
          <p:cNvSpPr/>
          <p:nvPr/>
        </p:nvSpPr>
        <p:spPr>
          <a:xfrm>
            <a:off x="5570594"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Lexicon</a:t>
            </a:r>
          </a:p>
        </p:txBody>
      </p:sp>
      <p:cxnSp>
        <p:nvCxnSpPr>
          <p:cNvPr id="15" name="Straight Arrow Connector 14">
            <a:extLst>
              <a:ext uri="{FF2B5EF4-FFF2-40B4-BE49-F238E27FC236}">
                <a16:creationId xmlns:a16="http://schemas.microsoft.com/office/drawing/2014/main" id="{0CD2BA44-7950-E44E-8012-191E837ACC85}"/>
              </a:ext>
            </a:extLst>
          </p:cNvPr>
          <p:cNvCxnSpPr/>
          <p:nvPr/>
        </p:nvCxnSpPr>
        <p:spPr>
          <a:xfrm>
            <a:off x="6898847" y="3103069"/>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6" name="Rounded Rectangle 15">
            <a:extLst>
              <a:ext uri="{FF2B5EF4-FFF2-40B4-BE49-F238E27FC236}">
                <a16:creationId xmlns:a16="http://schemas.microsoft.com/office/drawing/2014/main" id="{B06BDE16-7FF8-CF41-9F1E-16ED833F7261}"/>
              </a:ext>
            </a:extLst>
          </p:cNvPr>
          <p:cNvSpPr/>
          <p:nvPr/>
        </p:nvSpPr>
        <p:spPr>
          <a:xfrm>
            <a:off x="7258847"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Language modeling</a:t>
            </a:r>
          </a:p>
        </p:txBody>
      </p:sp>
      <p:cxnSp>
        <p:nvCxnSpPr>
          <p:cNvPr id="17" name="Straight Arrow Connector 16">
            <a:extLst>
              <a:ext uri="{FF2B5EF4-FFF2-40B4-BE49-F238E27FC236}">
                <a16:creationId xmlns:a16="http://schemas.microsoft.com/office/drawing/2014/main" id="{74161ECF-81F3-F349-959C-C5CE1B376BC5}"/>
              </a:ext>
            </a:extLst>
          </p:cNvPr>
          <p:cNvCxnSpPr/>
          <p:nvPr/>
        </p:nvCxnSpPr>
        <p:spPr>
          <a:xfrm>
            <a:off x="8582623" y="309463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18" name="Group 17">
            <a:extLst>
              <a:ext uri="{FF2B5EF4-FFF2-40B4-BE49-F238E27FC236}">
                <a16:creationId xmlns:a16="http://schemas.microsoft.com/office/drawing/2014/main" id="{1AF22247-B498-C846-B84D-3F6A2F168590}"/>
              </a:ext>
            </a:extLst>
          </p:cNvPr>
          <p:cNvGrpSpPr/>
          <p:nvPr/>
        </p:nvGrpSpPr>
        <p:grpSpPr>
          <a:xfrm>
            <a:off x="3443046" y="3881140"/>
            <a:ext cx="165100" cy="1231900"/>
            <a:chOff x="10757831" y="3416300"/>
            <a:chExt cx="165100" cy="1231900"/>
          </a:xfrm>
        </p:grpSpPr>
        <p:sp>
          <p:nvSpPr>
            <p:cNvPr id="19" name="Rectangle 18">
              <a:extLst>
                <a:ext uri="{FF2B5EF4-FFF2-40B4-BE49-F238E27FC236}">
                  <a16:creationId xmlns:a16="http://schemas.microsoft.com/office/drawing/2014/main" id="{FDD2C900-7746-7C4A-B5D0-511A15B30A1C}"/>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9C4C43A-5FC4-3345-AF67-94FEDC3B2AB7}"/>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76F88C-AA53-5349-9637-28FE0EFAFA53}"/>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F88DBA0-593E-A440-9692-75BB381828F6}"/>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6BBAEEB-8776-FE43-A99A-0469FD911690}"/>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28AA29E-427A-B147-B8C9-78D8F93AED9B}"/>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424867B-2712-3149-B286-67FC7A0CB522}"/>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54A3600-5F0B-5142-8B4F-6A92B73B7E9D}"/>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D999E34C-9718-5D4D-A10D-9A6973D9E541}"/>
              </a:ext>
            </a:extLst>
          </p:cNvPr>
          <p:cNvGrpSpPr/>
          <p:nvPr/>
        </p:nvGrpSpPr>
        <p:grpSpPr>
          <a:xfrm>
            <a:off x="3658481" y="3881140"/>
            <a:ext cx="165100" cy="1231900"/>
            <a:chOff x="10757831" y="3416300"/>
            <a:chExt cx="165100" cy="1231900"/>
          </a:xfrm>
        </p:grpSpPr>
        <p:sp>
          <p:nvSpPr>
            <p:cNvPr id="28" name="Rectangle 27">
              <a:extLst>
                <a:ext uri="{FF2B5EF4-FFF2-40B4-BE49-F238E27FC236}">
                  <a16:creationId xmlns:a16="http://schemas.microsoft.com/office/drawing/2014/main" id="{A3B59240-E3A5-DA44-AF63-5774B8B2E2B2}"/>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4CB6F2B-54C3-9A47-8CB8-C4FA16F21974}"/>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20668BB-4D28-134B-8937-E9B33B33C796}"/>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8B87B49-C698-9345-AC94-83964B37664D}"/>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80F82C4-60FE-9646-A89D-F4AA31851F33}"/>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1C6D3EF-502A-A143-BD96-B6BC2257B663}"/>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25517F31-E472-5843-8C9E-C63B6904C49C}"/>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7C30358-4CBA-8D45-B630-27D2F6B601F2}"/>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C190AB8D-1257-1448-ABD7-C26DDE8BFD56}"/>
              </a:ext>
            </a:extLst>
          </p:cNvPr>
          <p:cNvGrpSpPr/>
          <p:nvPr/>
        </p:nvGrpSpPr>
        <p:grpSpPr>
          <a:xfrm>
            <a:off x="3873915" y="3881140"/>
            <a:ext cx="165100" cy="1231900"/>
            <a:chOff x="10757831" y="3416300"/>
            <a:chExt cx="165100" cy="1231900"/>
          </a:xfrm>
        </p:grpSpPr>
        <p:sp>
          <p:nvSpPr>
            <p:cNvPr id="37" name="Rectangle 36">
              <a:extLst>
                <a:ext uri="{FF2B5EF4-FFF2-40B4-BE49-F238E27FC236}">
                  <a16:creationId xmlns:a16="http://schemas.microsoft.com/office/drawing/2014/main" id="{BCE9F466-9CF5-0B4C-9D7E-8EC74315D8B8}"/>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CBEB5EF-2A00-1B45-8EC6-EE6369E84413}"/>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9C44E73-3F51-0C48-88FD-3714954E4BBA}"/>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03F59E6D-6FE3-C34B-91F9-49F4DF0AF531}"/>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039DC33-5BA7-B441-9A48-20C245AAE120}"/>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91AAFB5-20A9-1143-8778-6C54ABB26E23}"/>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781D386-3074-174E-9D08-2F4F8D8B0422}"/>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3602A5EE-61CF-A04B-8D9F-1A3287EB1E4C}"/>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C717723B-74E8-2B48-9B9F-4D5668AD37A7}"/>
              </a:ext>
            </a:extLst>
          </p:cNvPr>
          <p:cNvSpPr txBox="1"/>
          <p:nvPr/>
        </p:nvSpPr>
        <p:spPr>
          <a:xfrm>
            <a:off x="4670610" y="1638946"/>
            <a:ext cx="142539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 OW T UW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A9C706A1-73C1-6245-B868-011D52B6B1B2}"/>
              </a:ext>
            </a:extLst>
          </p:cNvPr>
          <p:cNvSpPr txBox="1"/>
          <p:nvPr/>
        </p:nvSpPr>
        <p:spPr>
          <a:xfrm>
            <a:off x="6366152" y="3654425"/>
            <a:ext cx="2092048" cy="175432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too”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too”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BBBD8BE3-67C6-8940-B490-F44CC0EBBD95}"/>
              </a:ext>
            </a:extLst>
          </p:cNvPr>
          <p:cNvSpPr txBox="1"/>
          <p:nvPr/>
        </p:nvSpPr>
        <p:spPr>
          <a:xfrm>
            <a:off x="4544229" y="2132981"/>
            <a:ext cx="170110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 OW Z T UW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702CD5D-A84A-4B44-9B83-AEC2379C74D8}"/>
                  </a:ext>
                </a:extLst>
              </p:cNvPr>
              <p:cNvSpPr txBox="1"/>
              <p:nvPr/>
            </p:nvSpPr>
            <p:spPr>
              <a:xfrm>
                <a:off x="4056948" y="5466426"/>
                <a:ext cx="9745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oMath>
                  </m:oMathPara>
                </a14:m>
                <a:endParaRPr lang="en-US" sz="2400" dirty="0"/>
              </a:p>
            </p:txBody>
          </p:sp>
        </mc:Choice>
        <mc:Fallback xmlns="">
          <p:sp>
            <p:nvSpPr>
              <p:cNvPr id="51" name="TextBox 50">
                <a:extLst>
                  <a:ext uri="{FF2B5EF4-FFF2-40B4-BE49-F238E27FC236}">
                    <a16:creationId xmlns:a16="http://schemas.microsoft.com/office/drawing/2014/main" id="{B702CD5D-A84A-4B44-9B83-AEC2379C74D8}"/>
                  </a:ext>
                </a:extLst>
              </p:cNvPr>
              <p:cNvSpPr txBox="1">
                <a:spLocks noRot="1" noChangeAspect="1" noMove="1" noResize="1" noEditPoints="1" noAdjustHandles="1" noChangeArrowheads="1" noChangeShapeType="1" noTextEdit="1"/>
              </p:cNvSpPr>
              <p:nvPr/>
            </p:nvSpPr>
            <p:spPr>
              <a:xfrm>
                <a:off x="4056948" y="5466426"/>
                <a:ext cx="974562" cy="369332"/>
              </a:xfrm>
              <a:prstGeom prst="rect">
                <a:avLst/>
              </a:prstGeom>
              <a:blipFill>
                <a:blip r:embed="rId4"/>
                <a:stretch>
                  <a:fillRect l="-5128" r="-10256"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881A2AE-21C1-D44E-A994-CFF6E3A5ED3E}"/>
                  </a:ext>
                </a:extLst>
              </p:cNvPr>
              <p:cNvSpPr txBox="1"/>
              <p:nvPr/>
            </p:nvSpPr>
            <p:spPr>
              <a:xfrm>
                <a:off x="5696438" y="5460096"/>
                <a:ext cx="10720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52" name="TextBox 51">
                <a:extLst>
                  <a:ext uri="{FF2B5EF4-FFF2-40B4-BE49-F238E27FC236}">
                    <a16:creationId xmlns:a16="http://schemas.microsoft.com/office/drawing/2014/main" id="{2881A2AE-21C1-D44E-A994-CFF6E3A5ED3E}"/>
                  </a:ext>
                </a:extLst>
              </p:cNvPr>
              <p:cNvSpPr txBox="1">
                <a:spLocks noRot="1" noChangeAspect="1" noMove="1" noResize="1" noEditPoints="1" noAdjustHandles="1" noChangeArrowheads="1" noChangeShapeType="1" noTextEdit="1"/>
              </p:cNvSpPr>
              <p:nvPr/>
            </p:nvSpPr>
            <p:spPr>
              <a:xfrm>
                <a:off x="5696438" y="5460096"/>
                <a:ext cx="1072088" cy="369332"/>
              </a:xfrm>
              <a:prstGeom prst="rect">
                <a:avLst/>
              </a:prstGeom>
              <a:blipFill>
                <a:blip r:embed="rId5"/>
                <a:stretch>
                  <a:fillRect l="-5882" r="-8235"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E77FD6C-DADB-4C48-AC20-7C0D5A4FD747}"/>
                  </a:ext>
                </a:extLst>
              </p:cNvPr>
              <p:cNvSpPr txBox="1"/>
              <p:nvPr/>
            </p:nvSpPr>
            <p:spPr>
              <a:xfrm>
                <a:off x="7518477" y="5473977"/>
                <a:ext cx="804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53" name="TextBox 52">
                <a:extLst>
                  <a:ext uri="{FF2B5EF4-FFF2-40B4-BE49-F238E27FC236}">
                    <a16:creationId xmlns:a16="http://schemas.microsoft.com/office/drawing/2014/main" id="{4E77FD6C-DADB-4C48-AC20-7C0D5A4FD747}"/>
                  </a:ext>
                </a:extLst>
              </p:cNvPr>
              <p:cNvSpPr txBox="1">
                <a:spLocks noRot="1" noChangeAspect="1" noMove="1" noResize="1" noEditPoints="1" noAdjustHandles="1" noChangeArrowheads="1" noChangeShapeType="1" noTextEdit="1"/>
              </p:cNvSpPr>
              <p:nvPr/>
            </p:nvSpPr>
            <p:spPr>
              <a:xfrm>
                <a:off x="7518477" y="5473977"/>
                <a:ext cx="804516" cy="369332"/>
              </a:xfrm>
              <a:prstGeom prst="rect">
                <a:avLst/>
              </a:prstGeom>
              <a:blipFill>
                <a:blip r:embed="rId6"/>
                <a:stretch>
                  <a:fillRect l="-7813" r="-12500" b="-33333"/>
                </a:stretch>
              </a:blipFill>
            </p:spPr>
            <p:txBody>
              <a:bodyPr/>
              <a:lstStyle/>
              <a:p>
                <a:r>
                  <a:rPr lang="en-US">
                    <a:noFill/>
                  </a:rPr>
                  <a:t> </a:t>
                </a:r>
              </a:p>
            </p:txBody>
          </p:sp>
        </mc:Fallback>
      </mc:AlternateContent>
    </p:spTree>
    <p:extLst>
      <p:ext uri="{BB962C8B-B14F-4D97-AF65-F5344CB8AC3E}">
        <p14:creationId xmlns:p14="http://schemas.microsoft.com/office/powerpoint/2010/main" val="2287852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6DC7-DD92-D942-A3AC-9E9BD3B4BA86}"/>
              </a:ext>
            </a:extLst>
          </p:cNvPr>
          <p:cNvSpPr>
            <a:spLocks noGrp="1"/>
          </p:cNvSpPr>
          <p:nvPr>
            <p:ph type="title"/>
          </p:nvPr>
        </p:nvSpPr>
        <p:spPr/>
        <p:txBody>
          <a:bodyPr/>
          <a:lstStyle/>
          <a:p>
            <a:r>
              <a:rPr lang="en-US" b="1" dirty="0">
                <a:solidFill>
                  <a:srgbClr val="00B050"/>
                </a:solidFill>
              </a:rPr>
              <a:t>Multilingual </a:t>
            </a:r>
            <a:r>
              <a:rPr lang="en-US" dirty="0"/>
              <a:t>speech recognition pipeline</a:t>
            </a:r>
          </a:p>
        </p:txBody>
      </p:sp>
      <p:sp>
        <p:nvSpPr>
          <p:cNvPr id="3" name="Content Placeholder 2">
            <a:extLst>
              <a:ext uri="{FF2B5EF4-FFF2-40B4-BE49-F238E27FC236}">
                <a16:creationId xmlns:a16="http://schemas.microsoft.com/office/drawing/2014/main" id="{55798C0D-CA1B-A743-8FB5-F42B727BF1A9}"/>
              </a:ext>
            </a:extLst>
          </p:cNvPr>
          <p:cNvSpPr>
            <a:spLocks noGrp="1"/>
          </p:cNvSpPr>
          <p:nvPr>
            <p:ph idx="1"/>
          </p:nvPr>
        </p:nvSpPr>
        <p:spPr/>
        <p:txBody>
          <a:bodyPr/>
          <a:lstStyle/>
          <a:p>
            <a:endParaRPr lang="en-US" dirty="0"/>
          </a:p>
        </p:txBody>
      </p:sp>
      <p:sp>
        <p:nvSpPr>
          <p:cNvPr id="8" name="Rounded Rectangle 7">
            <a:extLst>
              <a:ext uri="{FF2B5EF4-FFF2-40B4-BE49-F238E27FC236}">
                <a16:creationId xmlns:a16="http://schemas.microsoft.com/office/drawing/2014/main" id="{77FE0C79-10C0-884F-9B4A-E40326F1ECCB}"/>
              </a:ext>
            </a:extLst>
          </p:cNvPr>
          <p:cNvSpPr/>
          <p:nvPr/>
        </p:nvSpPr>
        <p:spPr>
          <a:xfrm>
            <a:off x="2687600"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Feature extraction</a:t>
            </a:r>
          </a:p>
        </p:txBody>
      </p:sp>
      <p:cxnSp>
        <p:nvCxnSpPr>
          <p:cNvPr id="9" name="Straight Arrow Connector 8">
            <a:extLst>
              <a:ext uri="{FF2B5EF4-FFF2-40B4-BE49-F238E27FC236}">
                <a16:creationId xmlns:a16="http://schemas.microsoft.com/office/drawing/2014/main" id="{8D1AD45A-207E-2644-AB37-C9DF7D4ED7EB}"/>
              </a:ext>
            </a:extLst>
          </p:cNvPr>
          <p:cNvCxnSpPr/>
          <p:nvPr/>
        </p:nvCxnSpPr>
        <p:spPr>
          <a:xfrm>
            <a:off x="4021431" y="3103071"/>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78E94131-3DCE-8D4A-A9CF-EC1525689F41}"/>
              </a:ext>
            </a:extLst>
          </p:cNvPr>
          <p:cNvSpPr txBox="1"/>
          <p:nvPr/>
        </p:nvSpPr>
        <p:spPr>
          <a:xfrm>
            <a:off x="9350996" y="2380837"/>
            <a:ext cx="23964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want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 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Johns Hopkins campus”</a:t>
            </a:r>
          </a:p>
        </p:txBody>
      </p:sp>
      <p:sp>
        <p:nvSpPr>
          <p:cNvPr id="12" name="Rounded Rectangle 11">
            <a:extLst>
              <a:ext uri="{FF2B5EF4-FFF2-40B4-BE49-F238E27FC236}">
                <a16:creationId xmlns:a16="http://schemas.microsoft.com/office/drawing/2014/main" id="{5C8347F8-52A5-3A4A-A021-59A31E17A95B}"/>
              </a:ext>
            </a:extLst>
          </p:cNvPr>
          <p:cNvSpPr/>
          <p:nvPr/>
        </p:nvSpPr>
        <p:spPr>
          <a:xfrm>
            <a:off x="4368121"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Acoustic modeling</a:t>
            </a:r>
          </a:p>
        </p:txBody>
      </p:sp>
      <p:cxnSp>
        <p:nvCxnSpPr>
          <p:cNvPr id="13" name="Straight Arrow Connector 12">
            <a:extLst>
              <a:ext uri="{FF2B5EF4-FFF2-40B4-BE49-F238E27FC236}">
                <a16:creationId xmlns:a16="http://schemas.microsoft.com/office/drawing/2014/main" id="{477106DF-465D-D44E-BBD7-03616748F043}"/>
              </a:ext>
            </a:extLst>
          </p:cNvPr>
          <p:cNvCxnSpPr/>
          <p:nvPr/>
        </p:nvCxnSpPr>
        <p:spPr>
          <a:xfrm>
            <a:off x="5691897" y="3103070"/>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Rounded Rectangle 13">
            <a:extLst>
              <a:ext uri="{FF2B5EF4-FFF2-40B4-BE49-F238E27FC236}">
                <a16:creationId xmlns:a16="http://schemas.microsoft.com/office/drawing/2014/main" id="{3C8947E6-FCAE-7D40-9E73-DA94A87F484E}"/>
              </a:ext>
            </a:extLst>
          </p:cNvPr>
          <p:cNvSpPr/>
          <p:nvPr/>
        </p:nvSpPr>
        <p:spPr>
          <a:xfrm>
            <a:off x="6056374"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Lexicon</a:t>
            </a:r>
          </a:p>
        </p:txBody>
      </p:sp>
      <p:cxnSp>
        <p:nvCxnSpPr>
          <p:cNvPr id="15" name="Straight Arrow Connector 14">
            <a:extLst>
              <a:ext uri="{FF2B5EF4-FFF2-40B4-BE49-F238E27FC236}">
                <a16:creationId xmlns:a16="http://schemas.microsoft.com/office/drawing/2014/main" id="{0CD2BA44-7950-E44E-8012-191E837ACC85}"/>
              </a:ext>
            </a:extLst>
          </p:cNvPr>
          <p:cNvCxnSpPr/>
          <p:nvPr/>
        </p:nvCxnSpPr>
        <p:spPr>
          <a:xfrm>
            <a:off x="7384627" y="3103069"/>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6" name="Rounded Rectangle 15">
            <a:extLst>
              <a:ext uri="{FF2B5EF4-FFF2-40B4-BE49-F238E27FC236}">
                <a16:creationId xmlns:a16="http://schemas.microsoft.com/office/drawing/2014/main" id="{B06BDE16-7FF8-CF41-9F1E-16ED833F7261}"/>
              </a:ext>
            </a:extLst>
          </p:cNvPr>
          <p:cNvSpPr/>
          <p:nvPr/>
        </p:nvSpPr>
        <p:spPr>
          <a:xfrm>
            <a:off x="7744627"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Language modeling</a:t>
            </a:r>
          </a:p>
        </p:txBody>
      </p:sp>
      <p:cxnSp>
        <p:nvCxnSpPr>
          <p:cNvPr id="17" name="Straight Arrow Connector 16">
            <a:extLst>
              <a:ext uri="{FF2B5EF4-FFF2-40B4-BE49-F238E27FC236}">
                <a16:creationId xmlns:a16="http://schemas.microsoft.com/office/drawing/2014/main" id="{74161ECF-81F3-F349-959C-C5CE1B376BC5}"/>
              </a:ext>
            </a:extLst>
          </p:cNvPr>
          <p:cNvCxnSpPr/>
          <p:nvPr/>
        </p:nvCxnSpPr>
        <p:spPr>
          <a:xfrm>
            <a:off x="9068403" y="309463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16F2DCDA-7845-914B-9B77-1D2032C525A3}"/>
              </a:ext>
            </a:extLst>
          </p:cNvPr>
          <p:cNvCxnSpPr/>
          <p:nvPr/>
        </p:nvCxnSpPr>
        <p:spPr>
          <a:xfrm>
            <a:off x="589941" y="4112279"/>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4" name="Group 53">
            <a:extLst>
              <a:ext uri="{FF2B5EF4-FFF2-40B4-BE49-F238E27FC236}">
                <a16:creationId xmlns:a16="http://schemas.microsoft.com/office/drawing/2014/main" id="{EA6F9F0A-19EF-E54E-A697-3EA2004D69F3}"/>
              </a:ext>
            </a:extLst>
          </p:cNvPr>
          <p:cNvGrpSpPr/>
          <p:nvPr/>
        </p:nvGrpSpPr>
        <p:grpSpPr>
          <a:xfrm rot="16200000">
            <a:off x="491077" y="4054202"/>
            <a:ext cx="91440" cy="91440"/>
            <a:chOff x="2743200" y="685800"/>
            <a:chExt cx="914400" cy="914400"/>
          </a:xfrm>
        </p:grpSpPr>
        <p:sp>
          <p:nvSpPr>
            <p:cNvPr id="55" name="Oval 54">
              <a:extLst>
                <a:ext uri="{FF2B5EF4-FFF2-40B4-BE49-F238E27FC236}">
                  <a16:creationId xmlns:a16="http://schemas.microsoft.com/office/drawing/2014/main" id="{D25F9A33-9A2A-7742-AC0F-CC3F19A533AE}"/>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56" name="Straight Connector 55">
              <a:extLst>
                <a:ext uri="{FF2B5EF4-FFF2-40B4-BE49-F238E27FC236}">
                  <a16:creationId xmlns:a16="http://schemas.microsoft.com/office/drawing/2014/main" id="{69787819-7440-0D40-899E-C421B93A95C5}"/>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sp>
        <p:nvSpPr>
          <p:cNvPr id="57" name="Rounded Rectangle 56">
            <a:extLst>
              <a:ext uri="{FF2B5EF4-FFF2-40B4-BE49-F238E27FC236}">
                <a16:creationId xmlns:a16="http://schemas.microsoft.com/office/drawing/2014/main" id="{5887931B-89EA-844A-97E5-DEE972AD7D41}"/>
              </a:ext>
            </a:extLst>
          </p:cNvPr>
          <p:cNvSpPr/>
          <p:nvPr/>
        </p:nvSpPr>
        <p:spPr>
          <a:xfrm>
            <a:off x="2687600" y="3763106"/>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Feature extraction</a:t>
            </a:r>
          </a:p>
        </p:txBody>
      </p:sp>
      <p:cxnSp>
        <p:nvCxnSpPr>
          <p:cNvPr id="58" name="Straight Arrow Connector 57">
            <a:extLst>
              <a:ext uri="{FF2B5EF4-FFF2-40B4-BE49-F238E27FC236}">
                <a16:creationId xmlns:a16="http://schemas.microsoft.com/office/drawing/2014/main" id="{ADB2E524-F3D9-374D-9DFE-E980753285B7}"/>
              </a:ext>
            </a:extLst>
          </p:cNvPr>
          <p:cNvCxnSpPr/>
          <p:nvPr/>
        </p:nvCxnSpPr>
        <p:spPr>
          <a:xfrm>
            <a:off x="4021431" y="4053708"/>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1A741052-F9E0-4840-85CF-6AD62D8BD3F1}"/>
              </a:ext>
            </a:extLst>
          </p:cNvPr>
          <p:cNvSpPr txBox="1"/>
          <p:nvPr/>
        </p:nvSpPr>
        <p:spPr>
          <a:xfrm>
            <a:off x="9350996" y="3331474"/>
            <a:ext cx="28312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ja-JP" altLang="en-US" sz="1800" b="0" i="0" u="none" strike="noStrike" kern="1200" cap="none" spc="0" normalizeH="0" baseline="0" noProof="0">
                <a:ln>
                  <a:noFill/>
                </a:ln>
                <a:solidFill>
                  <a:prstClr val="black"/>
                </a:solidFill>
                <a:effectLst/>
                <a:uLnTx/>
                <a:uFillTx/>
                <a:latin typeface="Calibri" panose="020F0502020204030204"/>
                <a:ea typeface="+mn-ea"/>
                <a:cs typeface="+mn-cs"/>
              </a:rPr>
              <a:t>ジョンズホプキンスの</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Calibri" panose="020F0502020204030204"/>
                <a:ea typeface="+mn-ea"/>
                <a:cs typeface="+mn-cs"/>
              </a:rPr>
              <a:t>キャンパスに行きたいです</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0" name="Rounded Rectangle 59">
            <a:extLst>
              <a:ext uri="{FF2B5EF4-FFF2-40B4-BE49-F238E27FC236}">
                <a16:creationId xmlns:a16="http://schemas.microsoft.com/office/drawing/2014/main" id="{4FA463ED-D693-7547-BD0D-C25739F9CA64}"/>
              </a:ext>
            </a:extLst>
          </p:cNvPr>
          <p:cNvSpPr/>
          <p:nvPr/>
        </p:nvSpPr>
        <p:spPr>
          <a:xfrm>
            <a:off x="4368121" y="3763106"/>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Acoustic modeling</a:t>
            </a:r>
          </a:p>
        </p:txBody>
      </p:sp>
      <p:cxnSp>
        <p:nvCxnSpPr>
          <p:cNvPr id="61" name="Straight Arrow Connector 60">
            <a:extLst>
              <a:ext uri="{FF2B5EF4-FFF2-40B4-BE49-F238E27FC236}">
                <a16:creationId xmlns:a16="http://schemas.microsoft.com/office/drawing/2014/main" id="{D4620EC2-F3A8-9D4C-971D-93FE2E4B7687}"/>
              </a:ext>
            </a:extLst>
          </p:cNvPr>
          <p:cNvCxnSpPr/>
          <p:nvPr/>
        </p:nvCxnSpPr>
        <p:spPr>
          <a:xfrm>
            <a:off x="5691897" y="405370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62" name="Rounded Rectangle 61">
            <a:extLst>
              <a:ext uri="{FF2B5EF4-FFF2-40B4-BE49-F238E27FC236}">
                <a16:creationId xmlns:a16="http://schemas.microsoft.com/office/drawing/2014/main" id="{DBBC14A1-3CDD-6B43-A04C-67DC00C1D7F3}"/>
              </a:ext>
            </a:extLst>
          </p:cNvPr>
          <p:cNvSpPr/>
          <p:nvPr/>
        </p:nvSpPr>
        <p:spPr>
          <a:xfrm>
            <a:off x="6056374" y="3763106"/>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Lexicon</a:t>
            </a:r>
          </a:p>
        </p:txBody>
      </p:sp>
      <p:cxnSp>
        <p:nvCxnSpPr>
          <p:cNvPr id="63" name="Straight Arrow Connector 62">
            <a:extLst>
              <a:ext uri="{FF2B5EF4-FFF2-40B4-BE49-F238E27FC236}">
                <a16:creationId xmlns:a16="http://schemas.microsoft.com/office/drawing/2014/main" id="{65EBD3B1-419B-724C-842B-5B0A20EF9BC2}"/>
              </a:ext>
            </a:extLst>
          </p:cNvPr>
          <p:cNvCxnSpPr/>
          <p:nvPr/>
        </p:nvCxnSpPr>
        <p:spPr>
          <a:xfrm>
            <a:off x="7384627" y="4053706"/>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64" name="Rounded Rectangle 63">
            <a:extLst>
              <a:ext uri="{FF2B5EF4-FFF2-40B4-BE49-F238E27FC236}">
                <a16:creationId xmlns:a16="http://schemas.microsoft.com/office/drawing/2014/main" id="{8DEE2CC5-5B26-054F-B300-9ED90643296C}"/>
              </a:ext>
            </a:extLst>
          </p:cNvPr>
          <p:cNvSpPr/>
          <p:nvPr/>
        </p:nvSpPr>
        <p:spPr>
          <a:xfrm>
            <a:off x="7744627" y="3763106"/>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Language modeling</a:t>
            </a:r>
          </a:p>
        </p:txBody>
      </p:sp>
      <p:cxnSp>
        <p:nvCxnSpPr>
          <p:cNvPr id="65" name="Straight Arrow Connector 64">
            <a:extLst>
              <a:ext uri="{FF2B5EF4-FFF2-40B4-BE49-F238E27FC236}">
                <a16:creationId xmlns:a16="http://schemas.microsoft.com/office/drawing/2014/main" id="{9E34617D-A9B3-0F42-BFFE-72FBD43008B6}"/>
              </a:ext>
            </a:extLst>
          </p:cNvPr>
          <p:cNvCxnSpPr/>
          <p:nvPr/>
        </p:nvCxnSpPr>
        <p:spPr>
          <a:xfrm>
            <a:off x="9068403" y="4045274"/>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70" name="Rounded Rectangle 69">
            <a:extLst>
              <a:ext uri="{FF2B5EF4-FFF2-40B4-BE49-F238E27FC236}">
                <a16:creationId xmlns:a16="http://schemas.microsoft.com/office/drawing/2014/main" id="{8FCD4C5A-B846-0D49-A2A1-8EC41BF0B2D1}"/>
              </a:ext>
            </a:extLst>
          </p:cNvPr>
          <p:cNvSpPr/>
          <p:nvPr/>
        </p:nvSpPr>
        <p:spPr>
          <a:xfrm>
            <a:off x="2687600" y="472191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Feature extraction</a:t>
            </a:r>
          </a:p>
        </p:txBody>
      </p:sp>
      <p:cxnSp>
        <p:nvCxnSpPr>
          <p:cNvPr id="71" name="Straight Arrow Connector 70">
            <a:extLst>
              <a:ext uri="{FF2B5EF4-FFF2-40B4-BE49-F238E27FC236}">
                <a16:creationId xmlns:a16="http://schemas.microsoft.com/office/drawing/2014/main" id="{09862951-E3D5-8D44-871F-FBBF63754D11}"/>
              </a:ext>
            </a:extLst>
          </p:cNvPr>
          <p:cNvCxnSpPr/>
          <p:nvPr/>
        </p:nvCxnSpPr>
        <p:spPr>
          <a:xfrm>
            <a:off x="4021431" y="5012521"/>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15857A0A-7903-7D45-AC2F-18F4100158EA}"/>
              </a:ext>
            </a:extLst>
          </p:cNvPr>
          <p:cNvSpPr txBox="1"/>
          <p:nvPr/>
        </p:nvSpPr>
        <p:spPr>
          <a:xfrm>
            <a:off x="9350996" y="4290287"/>
            <a:ext cx="2424062" cy="646331"/>
          </a:xfrm>
          <a:prstGeom prst="rect">
            <a:avLst/>
          </a:prstGeom>
          <a:noFill/>
        </p:spPr>
        <p:txBody>
          <a:bodyPr wrap="none" rtlCol="0">
            <a:spAutoFit/>
          </a:bodyPr>
          <a:lstStyle/>
          <a:p>
            <a:pPr lvl="0">
              <a:defRPr/>
            </a:pPr>
            <a:r>
              <a:rPr lang="en-US" dirty="0">
                <a:solidFill>
                  <a:prstClr val="black"/>
                </a:solidFill>
              </a:rPr>
              <a:t>“</a:t>
            </a:r>
            <a:r>
              <a:rPr lang="de-DE" dirty="0"/>
              <a:t>Ich möchte gehen </a:t>
            </a:r>
          </a:p>
          <a:p>
            <a:pPr lvl="0">
              <a:defRPr/>
            </a:pPr>
            <a:r>
              <a:rPr lang="de-DE" dirty="0"/>
              <a:t>Johns Hopkins Campus</a:t>
            </a:r>
            <a:r>
              <a:rPr lang="en-US" dirty="0">
                <a:solidFill>
                  <a:prstClr val="black"/>
                </a:solidFill>
              </a:rPr>
              <a:t>”</a:t>
            </a:r>
          </a:p>
        </p:txBody>
      </p:sp>
      <p:sp>
        <p:nvSpPr>
          <p:cNvPr id="73" name="Rounded Rectangle 72">
            <a:extLst>
              <a:ext uri="{FF2B5EF4-FFF2-40B4-BE49-F238E27FC236}">
                <a16:creationId xmlns:a16="http://schemas.microsoft.com/office/drawing/2014/main" id="{5889B5BF-45A6-CB4B-93B5-4F184CD2A757}"/>
              </a:ext>
            </a:extLst>
          </p:cNvPr>
          <p:cNvSpPr/>
          <p:nvPr/>
        </p:nvSpPr>
        <p:spPr>
          <a:xfrm>
            <a:off x="4368121" y="472191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Acoustic modeling</a:t>
            </a:r>
          </a:p>
        </p:txBody>
      </p:sp>
      <p:cxnSp>
        <p:nvCxnSpPr>
          <p:cNvPr id="74" name="Straight Arrow Connector 73">
            <a:extLst>
              <a:ext uri="{FF2B5EF4-FFF2-40B4-BE49-F238E27FC236}">
                <a16:creationId xmlns:a16="http://schemas.microsoft.com/office/drawing/2014/main" id="{A647D14A-E8D4-9C41-905A-0050846766E6}"/>
              </a:ext>
            </a:extLst>
          </p:cNvPr>
          <p:cNvCxnSpPr/>
          <p:nvPr/>
        </p:nvCxnSpPr>
        <p:spPr>
          <a:xfrm>
            <a:off x="5691897" y="5012520"/>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75" name="Rounded Rectangle 74">
            <a:extLst>
              <a:ext uri="{FF2B5EF4-FFF2-40B4-BE49-F238E27FC236}">
                <a16:creationId xmlns:a16="http://schemas.microsoft.com/office/drawing/2014/main" id="{7C363478-94D7-E146-A4BB-01018D92BE1A}"/>
              </a:ext>
            </a:extLst>
          </p:cNvPr>
          <p:cNvSpPr/>
          <p:nvPr/>
        </p:nvSpPr>
        <p:spPr>
          <a:xfrm>
            <a:off x="6056374" y="472191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Lexicon</a:t>
            </a:r>
          </a:p>
        </p:txBody>
      </p:sp>
      <p:cxnSp>
        <p:nvCxnSpPr>
          <p:cNvPr id="76" name="Straight Arrow Connector 75">
            <a:extLst>
              <a:ext uri="{FF2B5EF4-FFF2-40B4-BE49-F238E27FC236}">
                <a16:creationId xmlns:a16="http://schemas.microsoft.com/office/drawing/2014/main" id="{657C84A3-4C76-2046-8FC2-54E45416F308}"/>
              </a:ext>
            </a:extLst>
          </p:cNvPr>
          <p:cNvCxnSpPr/>
          <p:nvPr/>
        </p:nvCxnSpPr>
        <p:spPr>
          <a:xfrm>
            <a:off x="7384627" y="5012519"/>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77" name="Rounded Rectangle 76">
            <a:extLst>
              <a:ext uri="{FF2B5EF4-FFF2-40B4-BE49-F238E27FC236}">
                <a16:creationId xmlns:a16="http://schemas.microsoft.com/office/drawing/2014/main" id="{5AF595C8-05F0-A948-B7E4-CA758823B3B4}"/>
              </a:ext>
            </a:extLst>
          </p:cNvPr>
          <p:cNvSpPr/>
          <p:nvPr/>
        </p:nvSpPr>
        <p:spPr>
          <a:xfrm>
            <a:off x="7744627" y="472191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Language modeling</a:t>
            </a:r>
          </a:p>
        </p:txBody>
      </p:sp>
      <p:cxnSp>
        <p:nvCxnSpPr>
          <p:cNvPr id="78" name="Straight Arrow Connector 77">
            <a:extLst>
              <a:ext uri="{FF2B5EF4-FFF2-40B4-BE49-F238E27FC236}">
                <a16:creationId xmlns:a16="http://schemas.microsoft.com/office/drawing/2014/main" id="{84811ADE-95C3-D440-B130-1D757C56897E}"/>
              </a:ext>
            </a:extLst>
          </p:cNvPr>
          <p:cNvCxnSpPr/>
          <p:nvPr/>
        </p:nvCxnSpPr>
        <p:spPr>
          <a:xfrm>
            <a:off x="9068403" y="500408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79" name="Picture 78">
            <a:extLst>
              <a:ext uri="{FF2B5EF4-FFF2-40B4-BE49-F238E27FC236}">
                <a16:creationId xmlns:a16="http://schemas.microsoft.com/office/drawing/2014/main" id="{53A232D7-2327-ED4A-BCA5-B367F5F47D6B}"/>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493257" y="4243828"/>
            <a:ext cx="630155" cy="721796"/>
          </a:xfrm>
          <a:prstGeom prst="rect">
            <a:avLst/>
          </a:prstGeom>
        </p:spPr>
      </p:pic>
      <p:sp>
        <p:nvSpPr>
          <p:cNvPr id="51" name="Rounded Rectangle 50">
            <a:extLst>
              <a:ext uri="{FF2B5EF4-FFF2-40B4-BE49-F238E27FC236}">
                <a16:creationId xmlns:a16="http://schemas.microsoft.com/office/drawing/2014/main" id="{F25A744A-8185-364E-92E4-B9D4BEE5C906}"/>
              </a:ext>
            </a:extLst>
          </p:cNvPr>
          <p:cNvSpPr/>
          <p:nvPr/>
        </p:nvSpPr>
        <p:spPr>
          <a:xfrm>
            <a:off x="1229587" y="2812470"/>
            <a:ext cx="1093536" cy="2687518"/>
          </a:xfrm>
          <a:prstGeom prst="roundRect">
            <a:avLst/>
          </a:prstGeom>
          <a:noFill/>
          <a:ln w="3810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50"/>
                </a:solidFill>
                <a:effectLst/>
                <a:uLnTx/>
                <a:uFillTx/>
                <a:latin typeface="Franklin Gothic Medium"/>
                <a:ea typeface="+mn-ea"/>
                <a:cs typeface="+mn-cs"/>
              </a:rPr>
              <a:t>Language detector</a:t>
            </a:r>
          </a:p>
        </p:txBody>
      </p:sp>
      <p:cxnSp>
        <p:nvCxnSpPr>
          <p:cNvPr id="81" name="Straight Arrow Connector 80">
            <a:extLst>
              <a:ext uri="{FF2B5EF4-FFF2-40B4-BE49-F238E27FC236}">
                <a16:creationId xmlns:a16="http://schemas.microsoft.com/office/drawing/2014/main" id="{2AEF1FB7-EDE1-9B44-991A-BB2CF328541B}"/>
              </a:ext>
            </a:extLst>
          </p:cNvPr>
          <p:cNvCxnSpPr>
            <a:cxnSpLocks/>
            <a:stCxn id="51" idx="3"/>
          </p:cNvCxnSpPr>
          <p:nvPr/>
        </p:nvCxnSpPr>
        <p:spPr>
          <a:xfrm flipV="1">
            <a:off x="2323123" y="3141169"/>
            <a:ext cx="353328" cy="1015060"/>
          </a:xfrm>
          <a:prstGeom prst="straightConnector1">
            <a:avLst/>
          </a:prstGeom>
          <a:ln>
            <a:headEnd type="oval" w="med" len="med"/>
            <a:tailEnd type="oval" w="med" len="med"/>
          </a:ln>
        </p:spPr>
        <p:style>
          <a:lnRef idx="2">
            <a:schemeClr val="dk1"/>
          </a:lnRef>
          <a:fillRef idx="0">
            <a:schemeClr val="dk1"/>
          </a:fillRef>
          <a:effectRef idx="1">
            <a:schemeClr val="dk1"/>
          </a:effectRef>
          <a:fontRef idx="minor">
            <a:schemeClr val="tx1"/>
          </a:fontRef>
        </p:style>
      </p:cxnSp>
      <p:cxnSp>
        <p:nvCxnSpPr>
          <p:cNvPr id="82" name="Straight Arrow Connector 81">
            <a:extLst>
              <a:ext uri="{FF2B5EF4-FFF2-40B4-BE49-F238E27FC236}">
                <a16:creationId xmlns:a16="http://schemas.microsoft.com/office/drawing/2014/main" id="{D0810290-BBF3-EE46-9CF6-BFC613DBFD5F}"/>
              </a:ext>
            </a:extLst>
          </p:cNvPr>
          <p:cNvCxnSpPr/>
          <p:nvPr/>
        </p:nvCxnSpPr>
        <p:spPr>
          <a:xfrm>
            <a:off x="2316451" y="4091804"/>
            <a:ext cx="360000" cy="1"/>
          </a:xfrm>
          <a:prstGeom prst="straightConnector1">
            <a:avLst/>
          </a:prstGeom>
          <a:ln>
            <a:headEnd type="oval" w="med" len="med"/>
            <a:tailEnd type="oval" w="med" len="med"/>
          </a:ln>
        </p:spPr>
        <p:style>
          <a:lnRef idx="2">
            <a:schemeClr val="dk1"/>
          </a:lnRef>
          <a:fillRef idx="0">
            <a:schemeClr val="dk1"/>
          </a:fillRef>
          <a:effectRef idx="1">
            <a:schemeClr val="dk1"/>
          </a:effectRef>
          <a:fontRef idx="minor">
            <a:schemeClr val="tx1"/>
          </a:fontRef>
        </p:style>
      </p:cxnSp>
      <p:cxnSp>
        <p:nvCxnSpPr>
          <p:cNvPr id="83" name="Straight Arrow Connector 82">
            <a:extLst>
              <a:ext uri="{FF2B5EF4-FFF2-40B4-BE49-F238E27FC236}">
                <a16:creationId xmlns:a16="http://schemas.microsoft.com/office/drawing/2014/main" id="{25668450-C8C3-A44B-8DA2-8AC26A86A042}"/>
              </a:ext>
            </a:extLst>
          </p:cNvPr>
          <p:cNvCxnSpPr>
            <a:cxnSpLocks/>
          </p:cNvCxnSpPr>
          <p:nvPr/>
        </p:nvCxnSpPr>
        <p:spPr>
          <a:xfrm>
            <a:off x="2323123" y="4053706"/>
            <a:ext cx="353328" cy="996912"/>
          </a:xfrm>
          <a:prstGeom prst="straightConnector1">
            <a:avLst/>
          </a:prstGeom>
          <a:ln>
            <a:headEnd type="oval" w="med" len="med"/>
            <a:tailEnd type="oval" w="med" len="med"/>
          </a:ln>
        </p:spPr>
        <p:style>
          <a:lnRef idx="2">
            <a:schemeClr val="dk1"/>
          </a:lnRef>
          <a:fillRef idx="0">
            <a:schemeClr val="dk1"/>
          </a:fillRef>
          <a:effectRef idx="1">
            <a:schemeClr val="dk1"/>
          </a:effectRef>
          <a:fontRef idx="minor">
            <a:schemeClr val="tx1"/>
          </a:fontRef>
        </p:style>
      </p:cxnSp>
      <p:grpSp>
        <p:nvGrpSpPr>
          <p:cNvPr id="84" name="Group 83">
            <a:extLst>
              <a:ext uri="{FF2B5EF4-FFF2-40B4-BE49-F238E27FC236}">
                <a16:creationId xmlns:a16="http://schemas.microsoft.com/office/drawing/2014/main" id="{2AA842EC-49D5-704D-8081-EDD7EE3677F1}"/>
              </a:ext>
            </a:extLst>
          </p:cNvPr>
          <p:cNvGrpSpPr/>
          <p:nvPr/>
        </p:nvGrpSpPr>
        <p:grpSpPr>
          <a:xfrm>
            <a:off x="256408" y="4907246"/>
            <a:ext cx="1956143" cy="1376220"/>
            <a:chOff x="-1847182" y="3153249"/>
            <a:chExt cx="3591957" cy="2527078"/>
          </a:xfrm>
        </p:grpSpPr>
        <p:pic>
          <p:nvPicPr>
            <p:cNvPr id="85" name="Picture 84">
              <a:extLst>
                <a:ext uri="{FF2B5EF4-FFF2-40B4-BE49-F238E27FC236}">
                  <a16:creationId xmlns:a16="http://schemas.microsoft.com/office/drawing/2014/main" id="{AECE7981-EA63-2943-8BB7-B4F977ABFB3F}"/>
                </a:ext>
              </a:extLst>
            </p:cNvPr>
            <p:cNvPicPr>
              <a:picLocks noChangeAspect="1"/>
            </p:cNvPicPr>
            <p:nvPr/>
          </p:nvPicPr>
          <p:blipFill>
            <a:blip r:embed="rId4"/>
            <a:stretch>
              <a:fillRect/>
            </a:stretch>
          </p:blipFill>
          <p:spPr>
            <a:xfrm flipH="1">
              <a:off x="-1847182" y="3386713"/>
              <a:ext cx="974786" cy="671519"/>
            </a:xfrm>
            <a:prstGeom prst="rect">
              <a:avLst/>
            </a:prstGeom>
          </p:spPr>
        </p:pic>
        <p:pic>
          <p:nvPicPr>
            <p:cNvPr id="86" name="Picture 85">
              <a:extLst>
                <a:ext uri="{FF2B5EF4-FFF2-40B4-BE49-F238E27FC236}">
                  <a16:creationId xmlns:a16="http://schemas.microsoft.com/office/drawing/2014/main" id="{3AD86085-8925-824A-9B03-5ABFC0897924}"/>
                </a:ext>
              </a:extLst>
            </p:cNvPr>
            <p:cNvPicPr>
              <a:picLocks noChangeAspect="1"/>
            </p:cNvPicPr>
            <p:nvPr/>
          </p:nvPicPr>
          <p:blipFill>
            <a:blip r:embed="rId5"/>
            <a:stretch>
              <a:fillRect/>
            </a:stretch>
          </p:blipFill>
          <p:spPr>
            <a:xfrm>
              <a:off x="-1789842" y="4074797"/>
              <a:ext cx="707198" cy="1086194"/>
            </a:xfrm>
            <a:prstGeom prst="rect">
              <a:avLst/>
            </a:prstGeom>
          </p:spPr>
        </p:pic>
        <p:pic>
          <p:nvPicPr>
            <p:cNvPr id="87" name="Picture 86">
              <a:extLst>
                <a:ext uri="{FF2B5EF4-FFF2-40B4-BE49-F238E27FC236}">
                  <a16:creationId xmlns:a16="http://schemas.microsoft.com/office/drawing/2014/main" id="{1DC117D4-F5BA-F143-A6A2-704EA6958878}"/>
                </a:ext>
              </a:extLst>
            </p:cNvPr>
            <p:cNvPicPr>
              <a:picLocks noChangeAspect="1"/>
            </p:cNvPicPr>
            <p:nvPr/>
          </p:nvPicPr>
          <p:blipFill>
            <a:blip r:embed="rId6"/>
            <a:stretch>
              <a:fillRect/>
            </a:stretch>
          </p:blipFill>
          <p:spPr>
            <a:xfrm>
              <a:off x="-1331119" y="4877562"/>
              <a:ext cx="802765" cy="802765"/>
            </a:xfrm>
            <a:prstGeom prst="rect">
              <a:avLst/>
            </a:prstGeom>
          </p:spPr>
        </p:pic>
        <p:pic>
          <p:nvPicPr>
            <p:cNvPr id="88" name="Picture 87">
              <a:extLst>
                <a:ext uri="{FF2B5EF4-FFF2-40B4-BE49-F238E27FC236}">
                  <a16:creationId xmlns:a16="http://schemas.microsoft.com/office/drawing/2014/main" id="{04C8F79D-A788-904D-9778-05B512F4B3E5}"/>
                </a:ext>
              </a:extLst>
            </p:cNvPr>
            <p:cNvPicPr>
              <a:picLocks noChangeAspect="1"/>
            </p:cNvPicPr>
            <p:nvPr/>
          </p:nvPicPr>
          <p:blipFill>
            <a:blip r:embed="rId7"/>
            <a:stretch>
              <a:fillRect/>
            </a:stretch>
          </p:blipFill>
          <p:spPr>
            <a:xfrm flipH="1">
              <a:off x="-1101758" y="4092228"/>
              <a:ext cx="955673" cy="751506"/>
            </a:xfrm>
            <a:prstGeom prst="rect">
              <a:avLst/>
            </a:prstGeom>
          </p:spPr>
        </p:pic>
        <p:pic>
          <p:nvPicPr>
            <p:cNvPr id="89" name="Picture 88">
              <a:extLst>
                <a:ext uri="{FF2B5EF4-FFF2-40B4-BE49-F238E27FC236}">
                  <a16:creationId xmlns:a16="http://schemas.microsoft.com/office/drawing/2014/main" id="{DBE846B2-99B7-6D4E-AF03-D9FC99EB8DAC}"/>
                </a:ext>
              </a:extLst>
            </p:cNvPr>
            <p:cNvPicPr>
              <a:picLocks noChangeAspect="1"/>
            </p:cNvPicPr>
            <p:nvPr/>
          </p:nvPicPr>
          <p:blipFill>
            <a:blip r:embed="rId8"/>
            <a:stretch>
              <a:fillRect/>
            </a:stretch>
          </p:blipFill>
          <p:spPr>
            <a:xfrm>
              <a:off x="272326" y="3782514"/>
              <a:ext cx="668971" cy="835380"/>
            </a:xfrm>
            <a:prstGeom prst="rect">
              <a:avLst/>
            </a:prstGeom>
          </p:spPr>
        </p:pic>
        <p:pic>
          <p:nvPicPr>
            <p:cNvPr id="90" name="Picture 89">
              <a:extLst>
                <a:ext uri="{FF2B5EF4-FFF2-40B4-BE49-F238E27FC236}">
                  <a16:creationId xmlns:a16="http://schemas.microsoft.com/office/drawing/2014/main" id="{8A95D965-5F49-3E41-9FAE-E18499C357DF}"/>
                </a:ext>
              </a:extLst>
            </p:cNvPr>
            <p:cNvPicPr>
              <a:picLocks noChangeAspect="1"/>
            </p:cNvPicPr>
            <p:nvPr/>
          </p:nvPicPr>
          <p:blipFill>
            <a:blip r:embed="rId9"/>
            <a:stretch>
              <a:fillRect/>
            </a:stretch>
          </p:blipFill>
          <p:spPr>
            <a:xfrm>
              <a:off x="-126971" y="3845436"/>
              <a:ext cx="554290" cy="683259"/>
            </a:xfrm>
            <a:prstGeom prst="rect">
              <a:avLst/>
            </a:prstGeom>
          </p:spPr>
        </p:pic>
        <p:pic>
          <p:nvPicPr>
            <p:cNvPr id="91" name="Picture 90">
              <a:extLst>
                <a:ext uri="{FF2B5EF4-FFF2-40B4-BE49-F238E27FC236}">
                  <a16:creationId xmlns:a16="http://schemas.microsoft.com/office/drawing/2014/main" id="{E1CA08DC-081A-2B42-98B3-82A91A02A990}"/>
                </a:ext>
              </a:extLst>
            </p:cNvPr>
            <p:cNvPicPr>
              <a:picLocks noChangeAspect="1"/>
            </p:cNvPicPr>
            <p:nvPr/>
          </p:nvPicPr>
          <p:blipFill>
            <a:blip r:embed="rId10"/>
            <a:stretch>
              <a:fillRect/>
            </a:stretch>
          </p:blipFill>
          <p:spPr>
            <a:xfrm>
              <a:off x="846443" y="3460128"/>
              <a:ext cx="898332" cy="898332"/>
            </a:xfrm>
            <a:prstGeom prst="rect">
              <a:avLst/>
            </a:prstGeom>
          </p:spPr>
        </p:pic>
        <p:pic>
          <p:nvPicPr>
            <p:cNvPr id="92" name="Picture 91">
              <a:extLst>
                <a:ext uri="{FF2B5EF4-FFF2-40B4-BE49-F238E27FC236}">
                  <a16:creationId xmlns:a16="http://schemas.microsoft.com/office/drawing/2014/main" id="{41A17ADA-FCE2-3B4A-B157-32B40D78D8C4}"/>
                </a:ext>
              </a:extLst>
            </p:cNvPr>
            <p:cNvPicPr>
              <a:picLocks noChangeAspect="1"/>
            </p:cNvPicPr>
            <p:nvPr/>
          </p:nvPicPr>
          <p:blipFill>
            <a:blip r:embed="rId11"/>
            <a:stretch>
              <a:fillRect/>
            </a:stretch>
          </p:blipFill>
          <p:spPr>
            <a:xfrm>
              <a:off x="-1122370" y="3153249"/>
              <a:ext cx="898332" cy="898333"/>
            </a:xfrm>
            <a:prstGeom prst="rect">
              <a:avLst/>
            </a:prstGeom>
          </p:spPr>
        </p:pic>
        <p:pic>
          <p:nvPicPr>
            <p:cNvPr id="93" name="Picture 92">
              <a:extLst>
                <a:ext uri="{FF2B5EF4-FFF2-40B4-BE49-F238E27FC236}">
                  <a16:creationId xmlns:a16="http://schemas.microsoft.com/office/drawing/2014/main" id="{C1BC1B4F-03CE-0743-AAA7-4944FCB83E7F}"/>
                </a:ext>
              </a:extLst>
            </p:cNvPr>
            <p:cNvPicPr>
              <a:picLocks noChangeAspect="1"/>
            </p:cNvPicPr>
            <p:nvPr/>
          </p:nvPicPr>
          <p:blipFill>
            <a:blip r:embed="rId12"/>
            <a:stretch>
              <a:fillRect/>
            </a:stretch>
          </p:blipFill>
          <p:spPr>
            <a:xfrm>
              <a:off x="-356332" y="3157351"/>
              <a:ext cx="621187" cy="745425"/>
            </a:xfrm>
            <a:prstGeom prst="rect">
              <a:avLst/>
            </a:prstGeom>
          </p:spPr>
        </p:pic>
        <p:pic>
          <p:nvPicPr>
            <p:cNvPr id="94" name="Picture 93">
              <a:extLst>
                <a:ext uri="{FF2B5EF4-FFF2-40B4-BE49-F238E27FC236}">
                  <a16:creationId xmlns:a16="http://schemas.microsoft.com/office/drawing/2014/main" id="{164C7395-4BD1-DA46-9320-8D3A89822B38}"/>
                </a:ext>
              </a:extLst>
            </p:cNvPr>
            <p:cNvPicPr>
              <a:picLocks noChangeAspect="1"/>
            </p:cNvPicPr>
            <p:nvPr/>
          </p:nvPicPr>
          <p:blipFill>
            <a:blip r:embed="rId13"/>
            <a:stretch>
              <a:fillRect/>
            </a:stretch>
          </p:blipFill>
          <p:spPr>
            <a:xfrm>
              <a:off x="-126971" y="4533520"/>
              <a:ext cx="919116" cy="611631"/>
            </a:xfrm>
            <a:prstGeom prst="rect">
              <a:avLst/>
            </a:prstGeom>
          </p:spPr>
        </p:pic>
        <p:pic>
          <p:nvPicPr>
            <p:cNvPr id="95" name="Picture 94">
              <a:extLst>
                <a:ext uri="{FF2B5EF4-FFF2-40B4-BE49-F238E27FC236}">
                  <a16:creationId xmlns:a16="http://schemas.microsoft.com/office/drawing/2014/main" id="{A791F1A3-A7C9-7442-A073-616D9BD31A38}"/>
                </a:ext>
              </a:extLst>
            </p:cNvPr>
            <p:cNvPicPr>
              <a:picLocks noChangeAspect="1"/>
            </p:cNvPicPr>
            <p:nvPr/>
          </p:nvPicPr>
          <p:blipFill>
            <a:blip r:embed="rId14"/>
            <a:stretch>
              <a:fillRect/>
            </a:stretch>
          </p:blipFill>
          <p:spPr>
            <a:xfrm>
              <a:off x="-585694" y="4762881"/>
              <a:ext cx="668971" cy="824622"/>
            </a:xfrm>
            <a:prstGeom prst="rect">
              <a:avLst/>
            </a:prstGeom>
          </p:spPr>
        </p:pic>
        <p:pic>
          <p:nvPicPr>
            <p:cNvPr id="96" name="Picture 95">
              <a:extLst>
                <a:ext uri="{FF2B5EF4-FFF2-40B4-BE49-F238E27FC236}">
                  <a16:creationId xmlns:a16="http://schemas.microsoft.com/office/drawing/2014/main" id="{46CECAE6-4B28-BF41-92B2-1A641EDAB6EF}"/>
                </a:ext>
              </a:extLst>
            </p:cNvPr>
            <p:cNvPicPr>
              <a:picLocks noChangeAspect="1"/>
            </p:cNvPicPr>
            <p:nvPr/>
          </p:nvPicPr>
          <p:blipFill>
            <a:blip r:embed="rId15"/>
            <a:stretch>
              <a:fillRect/>
            </a:stretch>
          </p:blipFill>
          <p:spPr>
            <a:xfrm>
              <a:off x="378713" y="4857771"/>
              <a:ext cx="592518" cy="791041"/>
            </a:xfrm>
            <a:prstGeom prst="rect">
              <a:avLst/>
            </a:prstGeom>
          </p:spPr>
        </p:pic>
        <p:pic>
          <p:nvPicPr>
            <p:cNvPr id="97" name="Picture 96">
              <a:extLst>
                <a:ext uri="{FF2B5EF4-FFF2-40B4-BE49-F238E27FC236}">
                  <a16:creationId xmlns:a16="http://schemas.microsoft.com/office/drawing/2014/main" id="{C9A22BC2-DA85-6F4F-A60C-359707960E88}"/>
                </a:ext>
              </a:extLst>
            </p:cNvPr>
            <p:cNvPicPr>
              <a:picLocks noChangeAspect="1"/>
            </p:cNvPicPr>
            <p:nvPr/>
          </p:nvPicPr>
          <p:blipFill>
            <a:blip r:embed="rId16"/>
            <a:stretch>
              <a:fillRect/>
            </a:stretch>
          </p:blipFill>
          <p:spPr>
            <a:xfrm>
              <a:off x="800379" y="4399725"/>
              <a:ext cx="691038" cy="745426"/>
            </a:xfrm>
            <a:prstGeom prst="rect">
              <a:avLst/>
            </a:prstGeom>
          </p:spPr>
        </p:pic>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8C62C5C-B91B-E54D-8349-35DF98C9CC88}"/>
                  </a:ext>
                </a:extLst>
              </p:cNvPr>
              <p:cNvSpPr txBox="1"/>
              <p:nvPr/>
            </p:nvSpPr>
            <p:spPr>
              <a:xfrm>
                <a:off x="4553821" y="5662128"/>
                <a:ext cx="9745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oMath>
                  </m:oMathPara>
                </a14:m>
                <a:endParaRPr lang="en-US" sz="2400" dirty="0"/>
              </a:p>
            </p:txBody>
          </p:sp>
        </mc:Choice>
        <mc:Fallback xmlns="">
          <p:sp>
            <p:nvSpPr>
              <p:cNvPr id="66" name="TextBox 65">
                <a:extLst>
                  <a:ext uri="{FF2B5EF4-FFF2-40B4-BE49-F238E27FC236}">
                    <a16:creationId xmlns:a16="http://schemas.microsoft.com/office/drawing/2014/main" id="{B8C62C5C-B91B-E54D-8349-35DF98C9CC88}"/>
                  </a:ext>
                </a:extLst>
              </p:cNvPr>
              <p:cNvSpPr txBox="1">
                <a:spLocks noRot="1" noChangeAspect="1" noMove="1" noResize="1" noEditPoints="1" noAdjustHandles="1" noChangeArrowheads="1" noChangeShapeType="1" noTextEdit="1"/>
              </p:cNvSpPr>
              <p:nvPr/>
            </p:nvSpPr>
            <p:spPr>
              <a:xfrm>
                <a:off x="4553821" y="5662128"/>
                <a:ext cx="974562" cy="369332"/>
              </a:xfrm>
              <a:prstGeom prst="rect">
                <a:avLst/>
              </a:prstGeom>
              <a:blipFill>
                <a:blip r:embed="rId17"/>
                <a:stretch>
                  <a:fillRect l="-6494" r="-1039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AAAE3DEF-5AFA-AA43-A692-8395BC8E8E9B}"/>
                  </a:ext>
                </a:extLst>
              </p:cNvPr>
              <p:cNvSpPr txBox="1"/>
              <p:nvPr/>
            </p:nvSpPr>
            <p:spPr>
              <a:xfrm>
                <a:off x="6193311" y="5655798"/>
                <a:ext cx="10720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67" name="TextBox 66">
                <a:extLst>
                  <a:ext uri="{FF2B5EF4-FFF2-40B4-BE49-F238E27FC236}">
                    <a16:creationId xmlns:a16="http://schemas.microsoft.com/office/drawing/2014/main" id="{AAAE3DEF-5AFA-AA43-A692-8395BC8E8E9B}"/>
                  </a:ext>
                </a:extLst>
              </p:cNvPr>
              <p:cNvSpPr txBox="1">
                <a:spLocks noRot="1" noChangeAspect="1" noMove="1" noResize="1" noEditPoints="1" noAdjustHandles="1" noChangeArrowheads="1" noChangeShapeType="1" noTextEdit="1"/>
              </p:cNvSpPr>
              <p:nvPr/>
            </p:nvSpPr>
            <p:spPr>
              <a:xfrm>
                <a:off x="6193311" y="5655798"/>
                <a:ext cx="1072088" cy="369332"/>
              </a:xfrm>
              <a:prstGeom prst="rect">
                <a:avLst/>
              </a:prstGeom>
              <a:blipFill>
                <a:blip r:embed="rId18"/>
                <a:stretch>
                  <a:fillRect l="-5882" r="-941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BDE8D4B5-7E18-DB47-8DA8-4CB75D678B1D}"/>
                  </a:ext>
                </a:extLst>
              </p:cNvPr>
              <p:cNvSpPr txBox="1"/>
              <p:nvPr/>
            </p:nvSpPr>
            <p:spPr>
              <a:xfrm>
                <a:off x="8015350" y="5669679"/>
                <a:ext cx="804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68" name="TextBox 67">
                <a:extLst>
                  <a:ext uri="{FF2B5EF4-FFF2-40B4-BE49-F238E27FC236}">
                    <a16:creationId xmlns:a16="http://schemas.microsoft.com/office/drawing/2014/main" id="{BDE8D4B5-7E18-DB47-8DA8-4CB75D678B1D}"/>
                  </a:ext>
                </a:extLst>
              </p:cNvPr>
              <p:cNvSpPr txBox="1">
                <a:spLocks noRot="1" noChangeAspect="1" noMove="1" noResize="1" noEditPoints="1" noAdjustHandles="1" noChangeArrowheads="1" noChangeShapeType="1" noTextEdit="1"/>
              </p:cNvSpPr>
              <p:nvPr/>
            </p:nvSpPr>
            <p:spPr>
              <a:xfrm>
                <a:off x="8015350" y="5669679"/>
                <a:ext cx="804516" cy="369332"/>
              </a:xfrm>
              <a:prstGeom prst="rect">
                <a:avLst/>
              </a:prstGeom>
              <a:blipFill>
                <a:blip r:embed="rId19"/>
                <a:stretch>
                  <a:fillRect l="-7813" r="-12500" b="-29032"/>
                </a:stretch>
              </a:blipFill>
            </p:spPr>
            <p:txBody>
              <a:bodyPr/>
              <a:lstStyle/>
              <a:p>
                <a:r>
                  <a:rPr lang="en-US">
                    <a:noFill/>
                  </a:rPr>
                  <a:t> </a:t>
                </a:r>
              </a:p>
            </p:txBody>
          </p:sp>
        </mc:Fallback>
      </mc:AlternateContent>
    </p:spTree>
    <p:extLst>
      <p:ext uri="{BB962C8B-B14F-4D97-AF65-F5344CB8AC3E}">
        <p14:creationId xmlns:p14="http://schemas.microsoft.com/office/powerpoint/2010/main" val="395026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6DC7-DD92-D942-A3AC-9E9BD3B4BA86}"/>
              </a:ext>
            </a:extLst>
          </p:cNvPr>
          <p:cNvSpPr>
            <a:spLocks noGrp="1"/>
          </p:cNvSpPr>
          <p:nvPr>
            <p:ph type="title"/>
          </p:nvPr>
        </p:nvSpPr>
        <p:spPr/>
        <p:txBody>
          <a:bodyPr/>
          <a:lstStyle/>
          <a:p>
            <a:r>
              <a:rPr lang="en-US" b="1" dirty="0">
                <a:solidFill>
                  <a:srgbClr val="00B050"/>
                </a:solidFill>
              </a:rPr>
              <a:t>Multilingual </a:t>
            </a:r>
            <a:r>
              <a:rPr lang="en-US" dirty="0"/>
              <a:t>speech recognition pipeline</a:t>
            </a:r>
          </a:p>
        </p:txBody>
      </p:sp>
      <p:sp>
        <p:nvSpPr>
          <p:cNvPr id="3" name="Content Placeholder 2">
            <a:extLst>
              <a:ext uri="{FF2B5EF4-FFF2-40B4-BE49-F238E27FC236}">
                <a16:creationId xmlns:a16="http://schemas.microsoft.com/office/drawing/2014/main" id="{55798C0D-CA1B-A743-8FB5-F42B727BF1A9}"/>
              </a:ext>
            </a:extLst>
          </p:cNvPr>
          <p:cNvSpPr>
            <a:spLocks noGrp="1"/>
          </p:cNvSpPr>
          <p:nvPr>
            <p:ph idx="1"/>
          </p:nvPr>
        </p:nvSpPr>
        <p:spPr/>
        <p:txBody>
          <a:bodyPr/>
          <a:lstStyle/>
          <a:p>
            <a:endParaRPr lang="en-US" dirty="0"/>
          </a:p>
        </p:txBody>
      </p:sp>
      <p:sp>
        <p:nvSpPr>
          <p:cNvPr id="11" name="TextBox 10">
            <a:extLst>
              <a:ext uri="{FF2B5EF4-FFF2-40B4-BE49-F238E27FC236}">
                <a16:creationId xmlns:a16="http://schemas.microsoft.com/office/drawing/2014/main" id="{78E94131-3DCE-8D4A-A9CF-EC1525689F41}"/>
              </a:ext>
            </a:extLst>
          </p:cNvPr>
          <p:cNvSpPr txBox="1"/>
          <p:nvPr/>
        </p:nvSpPr>
        <p:spPr>
          <a:xfrm>
            <a:off x="9350996" y="2380837"/>
            <a:ext cx="23964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want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 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Johns Hopkins campus”</a:t>
            </a:r>
          </a:p>
        </p:txBody>
      </p:sp>
      <p:cxnSp>
        <p:nvCxnSpPr>
          <p:cNvPr id="17" name="Straight Arrow Connector 16">
            <a:extLst>
              <a:ext uri="{FF2B5EF4-FFF2-40B4-BE49-F238E27FC236}">
                <a16:creationId xmlns:a16="http://schemas.microsoft.com/office/drawing/2014/main" id="{74161ECF-81F3-F349-959C-C5CE1B376BC5}"/>
              </a:ext>
            </a:extLst>
          </p:cNvPr>
          <p:cNvCxnSpPr/>
          <p:nvPr/>
        </p:nvCxnSpPr>
        <p:spPr>
          <a:xfrm>
            <a:off x="9068403" y="309463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16F2DCDA-7845-914B-9B77-1D2032C525A3}"/>
              </a:ext>
            </a:extLst>
          </p:cNvPr>
          <p:cNvCxnSpPr/>
          <p:nvPr/>
        </p:nvCxnSpPr>
        <p:spPr>
          <a:xfrm>
            <a:off x="589941" y="4112279"/>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4" name="Group 53">
            <a:extLst>
              <a:ext uri="{FF2B5EF4-FFF2-40B4-BE49-F238E27FC236}">
                <a16:creationId xmlns:a16="http://schemas.microsoft.com/office/drawing/2014/main" id="{EA6F9F0A-19EF-E54E-A697-3EA2004D69F3}"/>
              </a:ext>
            </a:extLst>
          </p:cNvPr>
          <p:cNvGrpSpPr/>
          <p:nvPr/>
        </p:nvGrpSpPr>
        <p:grpSpPr>
          <a:xfrm rot="16200000">
            <a:off x="491077" y="4054202"/>
            <a:ext cx="91440" cy="91440"/>
            <a:chOff x="2743200" y="685800"/>
            <a:chExt cx="914400" cy="914400"/>
          </a:xfrm>
        </p:grpSpPr>
        <p:sp>
          <p:nvSpPr>
            <p:cNvPr id="55" name="Oval 54">
              <a:extLst>
                <a:ext uri="{FF2B5EF4-FFF2-40B4-BE49-F238E27FC236}">
                  <a16:creationId xmlns:a16="http://schemas.microsoft.com/office/drawing/2014/main" id="{D25F9A33-9A2A-7742-AC0F-CC3F19A533AE}"/>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56" name="Straight Connector 55">
              <a:extLst>
                <a:ext uri="{FF2B5EF4-FFF2-40B4-BE49-F238E27FC236}">
                  <a16:creationId xmlns:a16="http://schemas.microsoft.com/office/drawing/2014/main" id="{69787819-7440-0D40-899E-C421B93A95C5}"/>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sp>
        <p:nvSpPr>
          <p:cNvPr id="59" name="TextBox 58">
            <a:extLst>
              <a:ext uri="{FF2B5EF4-FFF2-40B4-BE49-F238E27FC236}">
                <a16:creationId xmlns:a16="http://schemas.microsoft.com/office/drawing/2014/main" id="{1A741052-F9E0-4840-85CF-6AD62D8BD3F1}"/>
              </a:ext>
            </a:extLst>
          </p:cNvPr>
          <p:cNvSpPr txBox="1"/>
          <p:nvPr/>
        </p:nvSpPr>
        <p:spPr>
          <a:xfrm>
            <a:off x="9350996" y="3331474"/>
            <a:ext cx="28312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ja-JP" altLang="en-US" sz="1800" b="0" i="0" u="none" strike="noStrike" kern="1200" cap="none" spc="0" normalizeH="0" baseline="0" noProof="0">
                <a:ln>
                  <a:noFill/>
                </a:ln>
                <a:solidFill>
                  <a:prstClr val="black"/>
                </a:solidFill>
                <a:effectLst/>
                <a:uLnTx/>
                <a:uFillTx/>
                <a:latin typeface="Calibri" panose="020F0502020204030204"/>
                <a:ea typeface="+mn-ea"/>
                <a:cs typeface="+mn-cs"/>
              </a:rPr>
              <a:t>ジョンズホプキンスの</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Calibri" panose="020F0502020204030204"/>
                <a:ea typeface="+mn-ea"/>
                <a:cs typeface="+mn-cs"/>
              </a:rPr>
              <a:t>キャンパスに行きたいです</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65" name="Straight Arrow Connector 64">
            <a:extLst>
              <a:ext uri="{FF2B5EF4-FFF2-40B4-BE49-F238E27FC236}">
                <a16:creationId xmlns:a16="http://schemas.microsoft.com/office/drawing/2014/main" id="{9E34617D-A9B3-0F42-BFFE-72FBD43008B6}"/>
              </a:ext>
            </a:extLst>
          </p:cNvPr>
          <p:cNvCxnSpPr/>
          <p:nvPr/>
        </p:nvCxnSpPr>
        <p:spPr>
          <a:xfrm>
            <a:off x="9068403" y="4045274"/>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15857A0A-7903-7D45-AC2F-18F4100158EA}"/>
              </a:ext>
            </a:extLst>
          </p:cNvPr>
          <p:cNvSpPr txBox="1"/>
          <p:nvPr/>
        </p:nvSpPr>
        <p:spPr>
          <a:xfrm>
            <a:off x="9350996" y="4290287"/>
            <a:ext cx="2424062" cy="646331"/>
          </a:xfrm>
          <a:prstGeom prst="rect">
            <a:avLst/>
          </a:prstGeom>
          <a:noFill/>
        </p:spPr>
        <p:txBody>
          <a:bodyPr wrap="none" rtlCol="0">
            <a:spAutoFit/>
          </a:bodyPr>
          <a:lstStyle/>
          <a:p>
            <a:pPr lvl="0">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de-DE" dirty="0"/>
              <a:t>Ich möchte gehen </a:t>
            </a:r>
          </a:p>
          <a:p>
            <a:pPr lvl="0">
              <a:defRPr/>
            </a:pPr>
            <a:r>
              <a:rPr lang="de-DE" dirty="0"/>
              <a:t>Johns Hopkins Campus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78" name="Straight Arrow Connector 77">
            <a:extLst>
              <a:ext uri="{FF2B5EF4-FFF2-40B4-BE49-F238E27FC236}">
                <a16:creationId xmlns:a16="http://schemas.microsoft.com/office/drawing/2014/main" id="{84811ADE-95C3-D440-B130-1D757C56897E}"/>
              </a:ext>
            </a:extLst>
          </p:cNvPr>
          <p:cNvCxnSpPr/>
          <p:nvPr/>
        </p:nvCxnSpPr>
        <p:spPr>
          <a:xfrm>
            <a:off x="9068403" y="500408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79" name="Picture 78">
            <a:extLst>
              <a:ext uri="{FF2B5EF4-FFF2-40B4-BE49-F238E27FC236}">
                <a16:creationId xmlns:a16="http://schemas.microsoft.com/office/drawing/2014/main" id="{53A232D7-2327-ED4A-BCA5-B367F5F47D6B}"/>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493257" y="4243828"/>
            <a:ext cx="630155" cy="721796"/>
          </a:xfrm>
          <a:prstGeom prst="rect">
            <a:avLst/>
          </a:prstGeom>
        </p:spPr>
      </p:pic>
      <p:sp>
        <p:nvSpPr>
          <p:cNvPr id="84" name="Rounded Rectangle 83">
            <a:extLst>
              <a:ext uri="{FF2B5EF4-FFF2-40B4-BE49-F238E27FC236}">
                <a16:creationId xmlns:a16="http://schemas.microsoft.com/office/drawing/2014/main" id="{395CCC42-C418-0945-B8F4-717E92F1A4F2}"/>
              </a:ext>
            </a:extLst>
          </p:cNvPr>
          <p:cNvSpPr/>
          <p:nvPr/>
        </p:nvSpPr>
        <p:spPr>
          <a:xfrm>
            <a:off x="1214628" y="2812469"/>
            <a:ext cx="7853775" cy="281680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Franklin Gothic Medium"/>
                <a:ea typeface="+mn-ea"/>
                <a:cs typeface="+mn-cs"/>
              </a:rPr>
              <a:t>End-to-end ASR</a:t>
            </a:r>
          </a:p>
        </p:txBody>
      </p:sp>
      <p:grpSp>
        <p:nvGrpSpPr>
          <p:cNvPr id="85" name="Group 84">
            <a:extLst>
              <a:ext uri="{FF2B5EF4-FFF2-40B4-BE49-F238E27FC236}">
                <a16:creationId xmlns:a16="http://schemas.microsoft.com/office/drawing/2014/main" id="{7AF8FFDF-6C5B-194B-B35B-5B6E1C8341F9}"/>
              </a:ext>
            </a:extLst>
          </p:cNvPr>
          <p:cNvGrpSpPr/>
          <p:nvPr/>
        </p:nvGrpSpPr>
        <p:grpSpPr>
          <a:xfrm>
            <a:off x="256408" y="4907246"/>
            <a:ext cx="1956143" cy="1376220"/>
            <a:chOff x="-1847182" y="3153249"/>
            <a:chExt cx="3591957" cy="2527078"/>
          </a:xfrm>
        </p:grpSpPr>
        <p:pic>
          <p:nvPicPr>
            <p:cNvPr id="86" name="Picture 85">
              <a:extLst>
                <a:ext uri="{FF2B5EF4-FFF2-40B4-BE49-F238E27FC236}">
                  <a16:creationId xmlns:a16="http://schemas.microsoft.com/office/drawing/2014/main" id="{A04B0293-FBEB-6149-AB52-58C612203266}"/>
                </a:ext>
              </a:extLst>
            </p:cNvPr>
            <p:cNvPicPr>
              <a:picLocks noChangeAspect="1"/>
            </p:cNvPicPr>
            <p:nvPr/>
          </p:nvPicPr>
          <p:blipFill>
            <a:blip r:embed="rId4"/>
            <a:stretch>
              <a:fillRect/>
            </a:stretch>
          </p:blipFill>
          <p:spPr>
            <a:xfrm flipH="1">
              <a:off x="-1847182" y="3386713"/>
              <a:ext cx="974786" cy="671519"/>
            </a:xfrm>
            <a:prstGeom prst="rect">
              <a:avLst/>
            </a:prstGeom>
          </p:spPr>
        </p:pic>
        <p:pic>
          <p:nvPicPr>
            <p:cNvPr id="87" name="Picture 86">
              <a:extLst>
                <a:ext uri="{FF2B5EF4-FFF2-40B4-BE49-F238E27FC236}">
                  <a16:creationId xmlns:a16="http://schemas.microsoft.com/office/drawing/2014/main" id="{32D54C2A-1CC9-874E-A649-361069FE4790}"/>
                </a:ext>
              </a:extLst>
            </p:cNvPr>
            <p:cNvPicPr>
              <a:picLocks noChangeAspect="1"/>
            </p:cNvPicPr>
            <p:nvPr/>
          </p:nvPicPr>
          <p:blipFill>
            <a:blip r:embed="rId5"/>
            <a:stretch>
              <a:fillRect/>
            </a:stretch>
          </p:blipFill>
          <p:spPr>
            <a:xfrm>
              <a:off x="-1789842" y="4074797"/>
              <a:ext cx="707198" cy="1086194"/>
            </a:xfrm>
            <a:prstGeom prst="rect">
              <a:avLst/>
            </a:prstGeom>
          </p:spPr>
        </p:pic>
        <p:pic>
          <p:nvPicPr>
            <p:cNvPr id="88" name="Picture 87">
              <a:extLst>
                <a:ext uri="{FF2B5EF4-FFF2-40B4-BE49-F238E27FC236}">
                  <a16:creationId xmlns:a16="http://schemas.microsoft.com/office/drawing/2014/main" id="{1B09680E-ACEF-8840-824F-85BB7980D5BD}"/>
                </a:ext>
              </a:extLst>
            </p:cNvPr>
            <p:cNvPicPr>
              <a:picLocks noChangeAspect="1"/>
            </p:cNvPicPr>
            <p:nvPr/>
          </p:nvPicPr>
          <p:blipFill>
            <a:blip r:embed="rId6"/>
            <a:stretch>
              <a:fillRect/>
            </a:stretch>
          </p:blipFill>
          <p:spPr>
            <a:xfrm>
              <a:off x="-1331119" y="4877562"/>
              <a:ext cx="802765" cy="802765"/>
            </a:xfrm>
            <a:prstGeom prst="rect">
              <a:avLst/>
            </a:prstGeom>
          </p:spPr>
        </p:pic>
        <p:pic>
          <p:nvPicPr>
            <p:cNvPr id="89" name="Picture 88">
              <a:extLst>
                <a:ext uri="{FF2B5EF4-FFF2-40B4-BE49-F238E27FC236}">
                  <a16:creationId xmlns:a16="http://schemas.microsoft.com/office/drawing/2014/main" id="{6979885B-CFD5-364B-8ADD-6AF48E16846B}"/>
                </a:ext>
              </a:extLst>
            </p:cNvPr>
            <p:cNvPicPr>
              <a:picLocks noChangeAspect="1"/>
            </p:cNvPicPr>
            <p:nvPr/>
          </p:nvPicPr>
          <p:blipFill>
            <a:blip r:embed="rId7"/>
            <a:stretch>
              <a:fillRect/>
            </a:stretch>
          </p:blipFill>
          <p:spPr>
            <a:xfrm flipH="1">
              <a:off x="-1101758" y="4092228"/>
              <a:ext cx="955673" cy="751506"/>
            </a:xfrm>
            <a:prstGeom prst="rect">
              <a:avLst/>
            </a:prstGeom>
          </p:spPr>
        </p:pic>
        <p:pic>
          <p:nvPicPr>
            <p:cNvPr id="90" name="Picture 89">
              <a:extLst>
                <a:ext uri="{FF2B5EF4-FFF2-40B4-BE49-F238E27FC236}">
                  <a16:creationId xmlns:a16="http://schemas.microsoft.com/office/drawing/2014/main" id="{37187F9D-8228-7D40-A703-E6CDF922D496}"/>
                </a:ext>
              </a:extLst>
            </p:cNvPr>
            <p:cNvPicPr>
              <a:picLocks noChangeAspect="1"/>
            </p:cNvPicPr>
            <p:nvPr/>
          </p:nvPicPr>
          <p:blipFill>
            <a:blip r:embed="rId8"/>
            <a:stretch>
              <a:fillRect/>
            </a:stretch>
          </p:blipFill>
          <p:spPr>
            <a:xfrm>
              <a:off x="272326" y="3782514"/>
              <a:ext cx="668971" cy="835380"/>
            </a:xfrm>
            <a:prstGeom prst="rect">
              <a:avLst/>
            </a:prstGeom>
          </p:spPr>
        </p:pic>
        <p:pic>
          <p:nvPicPr>
            <p:cNvPr id="91" name="Picture 90">
              <a:extLst>
                <a:ext uri="{FF2B5EF4-FFF2-40B4-BE49-F238E27FC236}">
                  <a16:creationId xmlns:a16="http://schemas.microsoft.com/office/drawing/2014/main" id="{530CBA9E-836C-5740-A2EA-58CA466B076F}"/>
                </a:ext>
              </a:extLst>
            </p:cNvPr>
            <p:cNvPicPr>
              <a:picLocks noChangeAspect="1"/>
            </p:cNvPicPr>
            <p:nvPr/>
          </p:nvPicPr>
          <p:blipFill>
            <a:blip r:embed="rId9"/>
            <a:stretch>
              <a:fillRect/>
            </a:stretch>
          </p:blipFill>
          <p:spPr>
            <a:xfrm>
              <a:off x="-126971" y="3845436"/>
              <a:ext cx="554290" cy="683259"/>
            </a:xfrm>
            <a:prstGeom prst="rect">
              <a:avLst/>
            </a:prstGeom>
          </p:spPr>
        </p:pic>
        <p:pic>
          <p:nvPicPr>
            <p:cNvPr id="92" name="Picture 91">
              <a:extLst>
                <a:ext uri="{FF2B5EF4-FFF2-40B4-BE49-F238E27FC236}">
                  <a16:creationId xmlns:a16="http://schemas.microsoft.com/office/drawing/2014/main" id="{D1CB985E-A336-9742-BD1E-6717B86B0003}"/>
                </a:ext>
              </a:extLst>
            </p:cNvPr>
            <p:cNvPicPr>
              <a:picLocks noChangeAspect="1"/>
            </p:cNvPicPr>
            <p:nvPr/>
          </p:nvPicPr>
          <p:blipFill>
            <a:blip r:embed="rId10"/>
            <a:stretch>
              <a:fillRect/>
            </a:stretch>
          </p:blipFill>
          <p:spPr>
            <a:xfrm>
              <a:off x="846443" y="3460128"/>
              <a:ext cx="898332" cy="898332"/>
            </a:xfrm>
            <a:prstGeom prst="rect">
              <a:avLst/>
            </a:prstGeom>
          </p:spPr>
        </p:pic>
        <p:pic>
          <p:nvPicPr>
            <p:cNvPr id="93" name="Picture 92">
              <a:extLst>
                <a:ext uri="{FF2B5EF4-FFF2-40B4-BE49-F238E27FC236}">
                  <a16:creationId xmlns:a16="http://schemas.microsoft.com/office/drawing/2014/main" id="{14C201DA-C259-FD43-BA0A-163D0E774227}"/>
                </a:ext>
              </a:extLst>
            </p:cNvPr>
            <p:cNvPicPr>
              <a:picLocks noChangeAspect="1"/>
            </p:cNvPicPr>
            <p:nvPr/>
          </p:nvPicPr>
          <p:blipFill>
            <a:blip r:embed="rId11"/>
            <a:stretch>
              <a:fillRect/>
            </a:stretch>
          </p:blipFill>
          <p:spPr>
            <a:xfrm>
              <a:off x="-1122370" y="3153249"/>
              <a:ext cx="898332" cy="898333"/>
            </a:xfrm>
            <a:prstGeom prst="rect">
              <a:avLst/>
            </a:prstGeom>
          </p:spPr>
        </p:pic>
        <p:pic>
          <p:nvPicPr>
            <p:cNvPr id="94" name="Picture 93">
              <a:extLst>
                <a:ext uri="{FF2B5EF4-FFF2-40B4-BE49-F238E27FC236}">
                  <a16:creationId xmlns:a16="http://schemas.microsoft.com/office/drawing/2014/main" id="{F6712ABB-8CA6-414E-9163-F201D44426B9}"/>
                </a:ext>
              </a:extLst>
            </p:cNvPr>
            <p:cNvPicPr>
              <a:picLocks noChangeAspect="1"/>
            </p:cNvPicPr>
            <p:nvPr/>
          </p:nvPicPr>
          <p:blipFill>
            <a:blip r:embed="rId12"/>
            <a:stretch>
              <a:fillRect/>
            </a:stretch>
          </p:blipFill>
          <p:spPr>
            <a:xfrm>
              <a:off x="-356332" y="3157351"/>
              <a:ext cx="621187" cy="745425"/>
            </a:xfrm>
            <a:prstGeom prst="rect">
              <a:avLst/>
            </a:prstGeom>
          </p:spPr>
        </p:pic>
        <p:pic>
          <p:nvPicPr>
            <p:cNvPr id="95" name="Picture 94">
              <a:extLst>
                <a:ext uri="{FF2B5EF4-FFF2-40B4-BE49-F238E27FC236}">
                  <a16:creationId xmlns:a16="http://schemas.microsoft.com/office/drawing/2014/main" id="{C0E1A35C-3790-9844-B9C7-1E0DBF64C87D}"/>
                </a:ext>
              </a:extLst>
            </p:cNvPr>
            <p:cNvPicPr>
              <a:picLocks noChangeAspect="1"/>
            </p:cNvPicPr>
            <p:nvPr/>
          </p:nvPicPr>
          <p:blipFill>
            <a:blip r:embed="rId13"/>
            <a:stretch>
              <a:fillRect/>
            </a:stretch>
          </p:blipFill>
          <p:spPr>
            <a:xfrm>
              <a:off x="-126971" y="4533520"/>
              <a:ext cx="919116" cy="611631"/>
            </a:xfrm>
            <a:prstGeom prst="rect">
              <a:avLst/>
            </a:prstGeom>
          </p:spPr>
        </p:pic>
        <p:pic>
          <p:nvPicPr>
            <p:cNvPr id="96" name="Picture 95">
              <a:extLst>
                <a:ext uri="{FF2B5EF4-FFF2-40B4-BE49-F238E27FC236}">
                  <a16:creationId xmlns:a16="http://schemas.microsoft.com/office/drawing/2014/main" id="{14C27B9E-199E-7646-B390-3201E06EFA7E}"/>
                </a:ext>
              </a:extLst>
            </p:cNvPr>
            <p:cNvPicPr>
              <a:picLocks noChangeAspect="1"/>
            </p:cNvPicPr>
            <p:nvPr/>
          </p:nvPicPr>
          <p:blipFill>
            <a:blip r:embed="rId14"/>
            <a:stretch>
              <a:fillRect/>
            </a:stretch>
          </p:blipFill>
          <p:spPr>
            <a:xfrm>
              <a:off x="-585694" y="4762881"/>
              <a:ext cx="668971" cy="824622"/>
            </a:xfrm>
            <a:prstGeom prst="rect">
              <a:avLst/>
            </a:prstGeom>
          </p:spPr>
        </p:pic>
        <p:pic>
          <p:nvPicPr>
            <p:cNvPr id="97" name="Picture 96">
              <a:extLst>
                <a:ext uri="{FF2B5EF4-FFF2-40B4-BE49-F238E27FC236}">
                  <a16:creationId xmlns:a16="http://schemas.microsoft.com/office/drawing/2014/main" id="{04076E0B-840F-4D42-880E-30AC9A31906B}"/>
                </a:ext>
              </a:extLst>
            </p:cNvPr>
            <p:cNvPicPr>
              <a:picLocks noChangeAspect="1"/>
            </p:cNvPicPr>
            <p:nvPr/>
          </p:nvPicPr>
          <p:blipFill>
            <a:blip r:embed="rId15"/>
            <a:stretch>
              <a:fillRect/>
            </a:stretch>
          </p:blipFill>
          <p:spPr>
            <a:xfrm>
              <a:off x="378713" y="4857771"/>
              <a:ext cx="592518" cy="791041"/>
            </a:xfrm>
            <a:prstGeom prst="rect">
              <a:avLst/>
            </a:prstGeom>
          </p:spPr>
        </p:pic>
        <p:pic>
          <p:nvPicPr>
            <p:cNvPr id="98" name="Picture 97">
              <a:extLst>
                <a:ext uri="{FF2B5EF4-FFF2-40B4-BE49-F238E27FC236}">
                  <a16:creationId xmlns:a16="http://schemas.microsoft.com/office/drawing/2014/main" id="{6622246E-8082-4642-BE7A-67CE79C39D5E}"/>
                </a:ext>
              </a:extLst>
            </p:cNvPr>
            <p:cNvPicPr>
              <a:picLocks noChangeAspect="1"/>
            </p:cNvPicPr>
            <p:nvPr/>
          </p:nvPicPr>
          <p:blipFill>
            <a:blip r:embed="rId16"/>
            <a:stretch>
              <a:fillRect/>
            </a:stretch>
          </p:blipFill>
          <p:spPr>
            <a:xfrm>
              <a:off x="800379" y="4399725"/>
              <a:ext cx="691038" cy="745426"/>
            </a:xfrm>
            <a:prstGeom prst="rect">
              <a:avLst/>
            </a:prstGeom>
          </p:spPr>
        </p:pic>
      </p:grpSp>
    </p:spTree>
    <p:extLst>
      <p:ext uri="{BB962C8B-B14F-4D97-AF65-F5344CB8AC3E}">
        <p14:creationId xmlns:p14="http://schemas.microsoft.com/office/powerpoint/2010/main" val="3813567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85801"/>
            <a:ext cx="8675688" cy="736357"/>
          </a:xfrm>
        </p:spPr>
        <p:txBody>
          <a:bodyPr>
            <a:noAutofit/>
          </a:bodyPr>
          <a:lstStyle/>
          <a:p>
            <a:r>
              <a:rPr lang="en-US" altLang="ja-JP" sz="3600" dirty="0"/>
              <a:t>M</a:t>
            </a:r>
            <a:r>
              <a:rPr lang="en-US" sz="3600" dirty="0"/>
              <a:t>ulti-lingual end-to-end speech recognition</a:t>
            </a:r>
            <a:r>
              <a:rPr lang="ja-JP" altLang="en-US" sz="3600" dirty="0"/>
              <a:t> </a:t>
            </a:r>
            <a:r>
              <a:rPr lang="en-US" altLang="ja-JP" sz="1600" dirty="0"/>
              <a:t>[Watanabe+’17,</a:t>
            </a:r>
            <a:r>
              <a:rPr lang="ja-JP" altLang="en-US" sz="1600" dirty="0"/>
              <a:t> </a:t>
            </a:r>
            <a:r>
              <a:rPr lang="en-US" altLang="ja-JP" sz="1600" dirty="0"/>
              <a:t>Seki+’18]</a:t>
            </a:r>
            <a:endParaRPr lang="en-US" sz="1600" dirty="0"/>
          </a:p>
        </p:txBody>
      </p:sp>
      <p:sp>
        <p:nvSpPr>
          <p:cNvPr id="3" name="Content Placeholder 2"/>
          <p:cNvSpPr>
            <a:spLocks noGrp="1"/>
          </p:cNvSpPr>
          <p:nvPr>
            <p:ph idx="1"/>
          </p:nvPr>
        </p:nvSpPr>
        <p:spPr>
          <a:xfrm>
            <a:off x="1752600" y="1447800"/>
            <a:ext cx="8675688" cy="5006678"/>
          </a:xfrm>
        </p:spPr>
        <p:txBody>
          <a:bodyPr/>
          <a:lstStyle/>
          <a:p>
            <a:r>
              <a:rPr lang="en-US" sz="2000" dirty="0"/>
              <a:t>Learn a single model with multi-language data (10 languages)</a:t>
            </a:r>
          </a:p>
          <a:p>
            <a:r>
              <a:rPr lang="en-US" sz="2000" dirty="0"/>
              <a:t>Joint language identification and speech recognition</a:t>
            </a:r>
          </a:p>
          <a:p>
            <a:r>
              <a:rPr lang="en-US" sz="2000" b="1" dirty="0">
                <a:solidFill>
                  <a:srgbClr val="FF0000"/>
                </a:solidFill>
              </a:rPr>
              <a:t>No pronunciation lexicons</a:t>
            </a:r>
          </a:p>
          <a:p>
            <a:endParaRPr lang="en-US" sz="2000" dirty="0"/>
          </a:p>
        </p:txBody>
      </p:sp>
      <p:pic>
        <p:nvPicPr>
          <p:cNvPr id="7" name="Picture 6" descr="li_n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444" y="2576521"/>
            <a:ext cx="7588356" cy="4233721"/>
          </a:xfrm>
          <a:prstGeom prst="rect">
            <a:avLst/>
          </a:prstGeom>
        </p:spPr>
      </p:pic>
    </p:spTree>
    <p:extLst>
      <p:ext uri="{BB962C8B-B14F-4D97-AF65-F5344CB8AC3E}">
        <p14:creationId xmlns:p14="http://schemas.microsoft.com/office/powerpoint/2010/main" val="2947707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338D63-EBF6-A745-9EE8-1F802EB2C161}"/>
              </a:ext>
            </a:extLst>
          </p:cNvPr>
          <p:cNvPicPr>
            <a:picLocks noChangeAspect="1"/>
          </p:cNvPicPr>
          <p:nvPr/>
        </p:nvPicPr>
        <p:blipFill>
          <a:blip r:embed="rId2"/>
          <a:stretch>
            <a:fillRect/>
          </a:stretch>
        </p:blipFill>
        <p:spPr>
          <a:xfrm>
            <a:off x="9407919" y="1278838"/>
            <a:ext cx="2436020" cy="2089883"/>
          </a:xfrm>
          <a:prstGeom prst="rect">
            <a:avLst/>
          </a:prstGeom>
        </p:spPr>
      </p:pic>
      <p:pic>
        <p:nvPicPr>
          <p:cNvPr id="6" name="Picture 5">
            <a:extLst>
              <a:ext uri="{FF2B5EF4-FFF2-40B4-BE49-F238E27FC236}">
                <a16:creationId xmlns:a16="http://schemas.microsoft.com/office/drawing/2014/main" id="{D959CFC9-F2F8-D849-A208-E05B0CCE023A}"/>
              </a:ext>
            </a:extLst>
          </p:cNvPr>
          <p:cNvPicPr>
            <a:picLocks noChangeAspect="1"/>
          </p:cNvPicPr>
          <p:nvPr/>
        </p:nvPicPr>
        <p:blipFill>
          <a:blip r:embed="rId3"/>
          <a:stretch>
            <a:fillRect/>
          </a:stretch>
        </p:blipFill>
        <p:spPr>
          <a:xfrm>
            <a:off x="3775468" y="1802595"/>
            <a:ext cx="4989513" cy="4465614"/>
          </a:xfrm>
          <a:prstGeom prst="rect">
            <a:avLst/>
          </a:prstGeom>
        </p:spPr>
      </p:pic>
      <p:pic>
        <p:nvPicPr>
          <p:cNvPr id="8" name="Picture 7">
            <a:extLst>
              <a:ext uri="{FF2B5EF4-FFF2-40B4-BE49-F238E27FC236}">
                <a16:creationId xmlns:a16="http://schemas.microsoft.com/office/drawing/2014/main" id="{5DFEF318-7BC4-EE42-966D-7B1F2E85656F}"/>
              </a:ext>
            </a:extLst>
          </p:cNvPr>
          <p:cNvPicPr>
            <a:picLocks noChangeAspect="1"/>
          </p:cNvPicPr>
          <p:nvPr/>
        </p:nvPicPr>
        <p:blipFill>
          <a:blip r:embed="rId4"/>
          <a:stretch>
            <a:fillRect/>
          </a:stretch>
        </p:blipFill>
        <p:spPr>
          <a:xfrm>
            <a:off x="1982390" y="1687559"/>
            <a:ext cx="1270000" cy="1219200"/>
          </a:xfrm>
          <a:prstGeom prst="rect">
            <a:avLst/>
          </a:prstGeom>
        </p:spPr>
      </p:pic>
      <p:pic>
        <p:nvPicPr>
          <p:cNvPr id="9" name="Picture 8">
            <a:extLst>
              <a:ext uri="{FF2B5EF4-FFF2-40B4-BE49-F238E27FC236}">
                <a16:creationId xmlns:a16="http://schemas.microsoft.com/office/drawing/2014/main" id="{1486B627-A668-0D4D-828E-A260CA834170}"/>
              </a:ext>
            </a:extLst>
          </p:cNvPr>
          <p:cNvPicPr>
            <a:picLocks noChangeAspect="1"/>
          </p:cNvPicPr>
          <p:nvPr/>
        </p:nvPicPr>
        <p:blipFill>
          <a:blip r:embed="rId5"/>
          <a:stretch>
            <a:fillRect/>
          </a:stretch>
        </p:blipFill>
        <p:spPr>
          <a:xfrm>
            <a:off x="810612" y="2759121"/>
            <a:ext cx="1270000" cy="1219200"/>
          </a:xfrm>
          <a:prstGeom prst="rect">
            <a:avLst/>
          </a:prstGeom>
        </p:spPr>
      </p:pic>
      <p:sp>
        <p:nvSpPr>
          <p:cNvPr id="11" name="Title 10">
            <a:extLst>
              <a:ext uri="{FF2B5EF4-FFF2-40B4-BE49-F238E27FC236}">
                <a16:creationId xmlns:a16="http://schemas.microsoft.com/office/drawing/2014/main" id="{0F56FD80-682F-1E41-B765-C9173CED80FC}"/>
              </a:ext>
            </a:extLst>
          </p:cNvPr>
          <p:cNvSpPr>
            <a:spLocks noGrp="1"/>
          </p:cNvSpPr>
          <p:nvPr>
            <p:ph type="title"/>
          </p:nvPr>
        </p:nvSpPr>
        <p:spPr/>
        <p:txBody>
          <a:bodyPr/>
          <a:lstStyle/>
          <a:p>
            <a:endParaRPr lang="en-US"/>
          </a:p>
        </p:txBody>
      </p:sp>
      <p:sp>
        <p:nvSpPr>
          <p:cNvPr id="13" name="Content Placeholder 12">
            <a:extLst>
              <a:ext uri="{FF2B5EF4-FFF2-40B4-BE49-F238E27FC236}">
                <a16:creationId xmlns:a16="http://schemas.microsoft.com/office/drawing/2014/main" id="{13152514-42F1-094C-92C4-3523F03D720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775907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endParaRPr lang="en-US" dirty="0"/>
              </a:p>
              <a:p>
                <a:pPr marL="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arg</m:t>
                          </m:r>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m:rPr>
                                      <m:sty m:val="p"/>
                                    </m:rPr>
                                    <a:rPr lang="en-US">
                                      <a:latin typeface="Cambria Math" panose="02040503050406030204" pitchFamily="18" charset="0"/>
                                    </a:rPr>
                                    <m:t>W</m:t>
                                  </m:r>
                                </m:lim>
                              </m:limLow>
                            </m:fName>
                            <m:e>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r>
                                <a:rPr lang="en-US" i="1">
                                  <a:latin typeface="Cambria Math" panose="02040503050406030204" pitchFamily="18" charset="0"/>
                                </a:rPr>
                                <m:t>𝑋</m:t>
                              </m:r>
                              <m:r>
                                <a:rPr lang="en-US" i="1">
                                  <a:latin typeface="Cambria Math" panose="02040503050406030204" pitchFamily="18" charset="0"/>
                                </a:rPr>
                                <m:t>)</m:t>
                              </m:r>
                            </m:e>
                          </m:func>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arg</m:t>
                          </m:r>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m:rPr>
                                      <m:sty m:val="p"/>
                                    </m:rPr>
                                    <a:rPr lang="en-US">
                                      <a:latin typeface="Cambria Math" panose="02040503050406030204" pitchFamily="18" charset="0"/>
                                    </a:rPr>
                                    <m:t>W</m:t>
                                  </m:r>
                                </m:lim>
                              </m:limLow>
                            </m:fName>
                            <m:e>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𝑋</m:t>
                                  </m:r>
                                </m:e>
                                <m:e>
                                  <m:r>
                                    <a:rPr lang="en-US" i="1">
                                      <a:latin typeface="Cambria Math" panose="02040503050406030204" pitchFamily="18" charset="0"/>
                                    </a:rPr>
                                    <m:t>𝑊</m:t>
                                  </m:r>
                                </m:e>
                              </m:d>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e>
                          </m:func>
                        </m:e>
                      </m:func>
                    </m:oMath>
                  </m:oMathPara>
                </a14:m>
                <a:endParaRPr lang="en-US" dirty="0"/>
              </a:p>
              <a:p>
                <a:endParaRPr lang="en-US" dirty="0"/>
              </a:p>
              <a:p>
                <a:r>
                  <a:rPr lang="en-US" dirty="0"/>
                  <a:t>Speech recognition</a:t>
                </a:r>
              </a:p>
              <a:p>
                <a:pPr lvl="1"/>
                <a:r>
                  <a:rPr lang="en-US" dirty="0"/>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𝑋</m:t>
                        </m:r>
                      </m:e>
                      <m:e>
                        <m:r>
                          <a:rPr lang="en-US" i="1">
                            <a:latin typeface="Cambria Math" panose="02040503050406030204" pitchFamily="18" charset="0"/>
                          </a:rPr>
                          <m:t>𝑊</m:t>
                        </m:r>
                      </m:e>
                    </m:d>
                  </m:oMath>
                </a14:m>
                <a:r>
                  <a:rPr lang="en-US" dirty="0"/>
                  <a:t>:	Acoustic model (Hidden Markov model)</a:t>
                </a:r>
              </a:p>
              <a:p>
                <a:pPr lvl="1"/>
                <a:r>
                  <a:rPr lang="en-US" dirty="0"/>
                  <a:t>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oMath>
                </a14:m>
                <a:r>
                  <a:rPr lang="en-US" dirty="0"/>
                  <a:t>:		Language model (n-gram)</a:t>
                </a:r>
              </a:p>
              <a:p>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2"/>
                <a:stretch>
                  <a:fillRect l="-1389"/>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err="1"/>
              <a:t>Jelinek</a:t>
            </a:r>
            <a:r>
              <a:rPr lang="en-US" dirty="0"/>
              <a:t> methodology (1970s-)</a:t>
            </a:r>
          </a:p>
        </p:txBody>
      </p:sp>
    </p:spTree>
    <p:extLst>
      <p:ext uri="{BB962C8B-B14F-4D97-AF65-F5344CB8AC3E}">
        <p14:creationId xmlns:p14="http://schemas.microsoft.com/office/powerpoint/2010/main" val="2803879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ASR performance for 10 languages</a:t>
            </a:r>
            <a:endParaRPr lang="en-US" dirty="0"/>
          </a:p>
        </p:txBody>
      </p:sp>
      <p:sp>
        <p:nvSpPr>
          <p:cNvPr id="3" name="Content Placeholder 2"/>
          <p:cNvSpPr>
            <a:spLocks noGrp="1"/>
          </p:cNvSpPr>
          <p:nvPr>
            <p:ph idx="1"/>
          </p:nvPr>
        </p:nvSpPr>
        <p:spPr/>
        <p:txBody>
          <a:bodyPr>
            <a:normAutofit/>
          </a:bodyPr>
          <a:lstStyle/>
          <a:p>
            <a:r>
              <a:rPr lang="en-US" altLang="ja-JP" sz="2400" dirty="0"/>
              <a:t>Comparison with language dependent systems</a:t>
            </a:r>
          </a:p>
          <a:p>
            <a:r>
              <a:rPr lang="en-US" altLang="ja-JP" sz="2400" dirty="0"/>
              <a:t>One language per utterance (w/o code switching)</a:t>
            </a:r>
          </a:p>
          <a:p>
            <a:endParaRPr lang="en-US" altLang="ja-JP" sz="2400" dirty="0"/>
          </a:p>
          <a:p>
            <a:endParaRPr lang="en-US" altLang="ja-JP" sz="2400" dirty="0"/>
          </a:p>
          <a:p>
            <a:endParaRPr lang="en-US" altLang="ja-JP" sz="2400" dirty="0"/>
          </a:p>
          <a:p>
            <a:endParaRPr lang="en-US" altLang="ja-JP" sz="2400" dirty="0"/>
          </a:p>
          <a:p>
            <a:endParaRPr lang="en-US" sz="2400" dirty="0"/>
          </a:p>
          <a:p>
            <a:endParaRPr lang="en-US" sz="2400" dirty="0"/>
          </a:p>
          <a:p>
            <a:endParaRPr lang="en-US" sz="2400" dirty="0"/>
          </a:p>
        </p:txBody>
      </p:sp>
      <p:graphicFrame>
        <p:nvGraphicFramePr>
          <p:cNvPr id="4" name="Table 3">
            <a:extLst>
              <a:ext uri="{FF2B5EF4-FFF2-40B4-BE49-F238E27FC236}">
                <a16:creationId xmlns:a16="http://schemas.microsoft.com/office/drawing/2014/main" id="{B788620A-950F-974A-B3B6-F1B03A4D390F}"/>
              </a:ext>
            </a:extLst>
          </p:cNvPr>
          <p:cNvGraphicFramePr>
            <a:graphicFrameLocks noGrp="1"/>
          </p:cNvGraphicFramePr>
          <p:nvPr>
            <p:extLst>
              <p:ext uri="{D42A27DB-BD31-4B8C-83A1-F6EECF244321}">
                <p14:modId xmlns:p14="http://schemas.microsoft.com/office/powerpoint/2010/main" val="2455750758"/>
              </p:ext>
            </p:extLst>
          </p:nvPr>
        </p:nvGraphicFramePr>
        <p:xfrm>
          <a:off x="809469" y="2758326"/>
          <a:ext cx="10882860" cy="3173372"/>
        </p:xfrm>
        <a:graphic>
          <a:graphicData uri="http://schemas.openxmlformats.org/drawingml/2006/table">
            <a:tbl>
              <a:tblPr firstRow="1" bandRow="1">
                <a:tableStyleId>{5C22544A-7EE6-4342-B048-85BDC9FD1C3A}</a:tableStyleId>
              </a:tblPr>
              <a:tblGrid>
                <a:gridCol w="3627620">
                  <a:extLst>
                    <a:ext uri="{9D8B030D-6E8A-4147-A177-3AD203B41FA5}">
                      <a16:colId xmlns:a16="http://schemas.microsoft.com/office/drawing/2014/main" val="1342790061"/>
                    </a:ext>
                  </a:extLst>
                </a:gridCol>
                <a:gridCol w="3627620">
                  <a:extLst>
                    <a:ext uri="{9D8B030D-6E8A-4147-A177-3AD203B41FA5}">
                      <a16:colId xmlns:a16="http://schemas.microsoft.com/office/drawing/2014/main" val="3465761853"/>
                    </a:ext>
                  </a:extLst>
                </a:gridCol>
                <a:gridCol w="3627620">
                  <a:extLst>
                    <a:ext uri="{9D8B030D-6E8A-4147-A177-3AD203B41FA5}">
                      <a16:colId xmlns:a16="http://schemas.microsoft.com/office/drawing/2014/main" val="3316625516"/>
                    </a:ext>
                  </a:extLst>
                </a:gridCol>
              </a:tblGrid>
              <a:tr h="704492">
                <a:tc>
                  <a:txBody>
                    <a:bodyPr/>
                    <a:lstStyle/>
                    <a:p>
                      <a:endParaRPr lang="en-US" sz="2400" dirty="0"/>
                    </a:p>
                  </a:txBody>
                  <a:tcPr/>
                </a:tc>
                <a:tc>
                  <a:txBody>
                    <a:bodyPr/>
                    <a:lstStyle/>
                    <a:p>
                      <a:r>
                        <a:rPr lang="en-US" sz="2400" dirty="0"/>
                        <a:t>7 languages</a:t>
                      </a:r>
                    </a:p>
                    <a:p>
                      <a:r>
                        <a:rPr lang="en-US" sz="2400" dirty="0"/>
                        <a:t>CER(%)</a:t>
                      </a:r>
                    </a:p>
                  </a:txBody>
                  <a:tcPr/>
                </a:tc>
                <a:tc>
                  <a:txBody>
                    <a:bodyPr/>
                    <a:lstStyle/>
                    <a:p>
                      <a:r>
                        <a:rPr lang="en-US" sz="2400" dirty="0"/>
                        <a:t>10 languages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CER(%)</a:t>
                      </a:r>
                    </a:p>
                  </a:txBody>
                  <a:tcPr/>
                </a:tc>
                <a:extLst>
                  <a:ext uri="{0D108BD9-81ED-4DB2-BD59-A6C34878D82A}">
                    <a16:rowId xmlns:a16="http://schemas.microsoft.com/office/drawing/2014/main" val="705703854"/>
                  </a:ext>
                </a:extLst>
              </a:tr>
              <a:tr h="704492">
                <a:tc>
                  <a:txBody>
                    <a:bodyPr/>
                    <a:lstStyle/>
                    <a:p>
                      <a:r>
                        <a:rPr lang="en-US" sz="2400" dirty="0"/>
                        <a:t>Language-</a:t>
                      </a:r>
                      <a:r>
                        <a:rPr lang="en-US" sz="2400" b="1" i="1" dirty="0">
                          <a:solidFill>
                            <a:srgbClr val="FF0000"/>
                          </a:solidFill>
                        </a:rPr>
                        <a:t>dependent</a:t>
                      </a:r>
                      <a:r>
                        <a:rPr lang="en-US" sz="2400" dirty="0"/>
                        <a:t> E2E</a:t>
                      </a:r>
                    </a:p>
                  </a:txBody>
                  <a:tcPr/>
                </a:tc>
                <a:tc>
                  <a:txBody>
                    <a:bodyPr/>
                    <a:lstStyle/>
                    <a:p>
                      <a:r>
                        <a:rPr lang="en-US" sz="2400" dirty="0"/>
                        <a:t>22.7</a:t>
                      </a:r>
                    </a:p>
                  </a:txBody>
                  <a:tcPr/>
                </a:tc>
                <a:tc>
                  <a:txBody>
                    <a:bodyPr/>
                    <a:lstStyle/>
                    <a:p>
                      <a:r>
                        <a:rPr lang="en-US" sz="2400" dirty="0"/>
                        <a:t>27.4</a:t>
                      </a:r>
                    </a:p>
                  </a:txBody>
                  <a:tcPr/>
                </a:tc>
                <a:extLst>
                  <a:ext uri="{0D108BD9-81ED-4DB2-BD59-A6C34878D82A}">
                    <a16:rowId xmlns:a16="http://schemas.microsoft.com/office/drawing/2014/main" val="1945489516"/>
                  </a:ext>
                </a:extLst>
              </a:tr>
              <a:tr h="704492">
                <a:tc>
                  <a:txBody>
                    <a:bodyPr/>
                    <a:lstStyle/>
                    <a:p>
                      <a:r>
                        <a:rPr lang="en-US" sz="2400" dirty="0"/>
                        <a:t>Language-</a:t>
                      </a:r>
                      <a:r>
                        <a:rPr lang="en-US" sz="2400" b="1" i="1" dirty="0">
                          <a:solidFill>
                            <a:srgbClr val="FF0000"/>
                          </a:solidFill>
                        </a:rPr>
                        <a:t>independent</a:t>
                      </a:r>
                      <a:r>
                        <a:rPr lang="en-US" sz="2400" dirty="0"/>
                        <a:t> E2E</a:t>
                      </a:r>
                    </a:p>
                    <a:p>
                      <a:r>
                        <a:rPr lang="en-US" sz="2400" dirty="0"/>
                        <a:t>(small model)</a:t>
                      </a:r>
                    </a:p>
                  </a:txBody>
                  <a:tcPr/>
                </a:tc>
                <a:tc>
                  <a:txBody>
                    <a:bodyPr/>
                    <a:lstStyle/>
                    <a:p>
                      <a:r>
                        <a:rPr lang="en-US" sz="2400" dirty="0"/>
                        <a:t>20.3</a:t>
                      </a:r>
                    </a:p>
                  </a:txBody>
                  <a:tcPr/>
                </a:tc>
                <a:tc>
                  <a:txBody>
                    <a:bodyPr/>
                    <a:lstStyle/>
                    <a:p>
                      <a:r>
                        <a:rPr lang="en-US" sz="2400" dirty="0"/>
                        <a:t>--</a:t>
                      </a:r>
                    </a:p>
                  </a:txBody>
                  <a:tcPr/>
                </a:tc>
                <a:extLst>
                  <a:ext uri="{0D108BD9-81ED-4DB2-BD59-A6C34878D82A}">
                    <a16:rowId xmlns:a16="http://schemas.microsoft.com/office/drawing/2014/main" val="1734907964"/>
                  </a:ext>
                </a:extLst>
              </a:tr>
              <a:tr h="704492">
                <a:tc>
                  <a:txBody>
                    <a:bodyPr/>
                    <a:lstStyle/>
                    <a:p>
                      <a:r>
                        <a:rPr lang="en-US" sz="2400" dirty="0"/>
                        <a:t>Language-</a:t>
                      </a:r>
                      <a:r>
                        <a:rPr lang="en-US" sz="2400" b="1" i="1" dirty="0">
                          <a:solidFill>
                            <a:srgbClr val="FF0000"/>
                          </a:solidFill>
                        </a:rPr>
                        <a:t>independent</a:t>
                      </a:r>
                      <a:r>
                        <a:rPr lang="en-US" sz="2400" dirty="0"/>
                        <a:t> E2E</a:t>
                      </a:r>
                    </a:p>
                    <a:p>
                      <a:r>
                        <a:rPr lang="en-US" sz="2400" dirty="0"/>
                        <a:t>(large model)</a:t>
                      </a:r>
                    </a:p>
                  </a:txBody>
                  <a:tcPr/>
                </a:tc>
                <a:tc>
                  <a:txBody>
                    <a:bodyPr/>
                    <a:lstStyle/>
                    <a:p>
                      <a:r>
                        <a:rPr lang="en-US" sz="2400" b="1" dirty="0">
                          <a:solidFill>
                            <a:srgbClr val="FF0000"/>
                          </a:solidFill>
                        </a:rPr>
                        <a:t>16.6</a:t>
                      </a:r>
                    </a:p>
                  </a:txBody>
                  <a:tcPr/>
                </a:tc>
                <a:tc>
                  <a:txBody>
                    <a:bodyPr/>
                    <a:lstStyle/>
                    <a:p>
                      <a:r>
                        <a:rPr lang="en-US" sz="2400" b="1" dirty="0">
                          <a:solidFill>
                            <a:srgbClr val="FF0000"/>
                          </a:solidFill>
                        </a:rPr>
                        <a:t>21.4</a:t>
                      </a:r>
                    </a:p>
                  </a:txBody>
                  <a:tcPr/>
                </a:tc>
                <a:extLst>
                  <a:ext uri="{0D108BD9-81ED-4DB2-BD59-A6C34878D82A}">
                    <a16:rowId xmlns:a16="http://schemas.microsoft.com/office/drawing/2014/main" val="2084580082"/>
                  </a:ext>
                </a:extLst>
              </a:tr>
            </a:tbl>
          </a:graphicData>
        </a:graphic>
      </p:graphicFrame>
    </p:spTree>
    <p:extLst>
      <p:ext uri="{BB962C8B-B14F-4D97-AF65-F5344CB8AC3E}">
        <p14:creationId xmlns:p14="http://schemas.microsoft.com/office/powerpoint/2010/main" val="161051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ASR performance for 10 languages</a:t>
            </a:r>
            <a:endParaRPr lang="en-US" dirty="0"/>
          </a:p>
        </p:txBody>
      </p:sp>
      <p:sp>
        <p:nvSpPr>
          <p:cNvPr id="3" name="Content Placeholder 2"/>
          <p:cNvSpPr>
            <a:spLocks noGrp="1"/>
          </p:cNvSpPr>
          <p:nvPr>
            <p:ph idx="1"/>
          </p:nvPr>
        </p:nvSpPr>
        <p:spPr/>
        <p:txBody>
          <a:bodyPr>
            <a:normAutofit/>
          </a:bodyPr>
          <a:lstStyle/>
          <a:p>
            <a:r>
              <a:rPr lang="en-US" altLang="ja-JP" sz="2400" dirty="0"/>
              <a:t>Comparison with language dependent systems</a:t>
            </a:r>
          </a:p>
          <a:p>
            <a:r>
              <a:rPr lang="en-US" altLang="ja-JP" sz="2400" dirty="0"/>
              <a:t>One language per utterance (w/o code switching)</a:t>
            </a:r>
          </a:p>
          <a:p>
            <a:endParaRPr lang="en-US" altLang="ja-JP" sz="2400" dirty="0"/>
          </a:p>
          <a:p>
            <a:endParaRPr lang="en-US" altLang="ja-JP" sz="2400" dirty="0"/>
          </a:p>
          <a:p>
            <a:endParaRPr lang="en-US" altLang="ja-JP" sz="2400" dirty="0"/>
          </a:p>
          <a:p>
            <a:endParaRPr lang="en-US" altLang="ja-JP" sz="2400" dirty="0"/>
          </a:p>
          <a:p>
            <a:endParaRPr lang="en-US" sz="2400" dirty="0"/>
          </a:p>
          <a:p>
            <a:endParaRPr lang="en-US" sz="2400" dirty="0"/>
          </a:p>
          <a:p>
            <a:endParaRPr lang="en-US" sz="2400" dirty="0"/>
          </a:p>
        </p:txBody>
      </p:sp>
      <p:graphicFrame>
        <p:nvGraphicFramePr>
          <p:cNvPr id="7" name="Chart 6"/>
          <p:cNvGraphicFramePr/>
          <p:nvPr>
            <p:extLst/>
          </p:nvPr>
        </p:nvGraphicFramePr>
        <p:xfrm>
          <a:off x="1752600" y="2450068"/>
          <a:ext cx="8763000" cy="38354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810000" y="6336268"/>
            <a:ext cx="4740850" cy="369332"/>
          </a:xfrm>
          <a:prstGeom prst="rect">
            <a:avLst/>
          </a:prstGeom>
          <a:noFill/>
        </p:spPr>
        <p:txBody>
          <a:bodyPr wrap="none" rtlCol="0">
            <a:spAutoFit/>
          </a:bodyPr>
          <a:lstStyle/>
          <a:p>
            <a:r>
              <a:rPr lang="en-US" dirty="0">
                <a:solidFill>
                  <a:prstClr val="black"/>
                </a:solidFill>
                <a:latin typeface="Calibri"/>
              </a:rPr>
              <a:t>(trained with CSJ, HKUST, WSJ, </a:t>
            </a:r>
            <a:r>
              <a:rPr lang="en-US" dirty="0" err="1">
                <a:solidFill>
                  <a:prstClr val="black"/>
                </a:solidFill>
                <a:latin typeface="Calibri"/>
              </a:rPr>
              <a:t>Voxforge</a:t>
            </a:r>
            <a:r>
              <a:rPr lang="en-US" dirty="0">
                <a:solidFill>
                  <a:prstClr val="black"/>
                </a:solidFill>
                <a:latin typeface="Calibri"/>
              </a:rPr>
              <a:t> corpora)</a:t>
            </a:r>
          </a:p>
        </p:txBody>
      </p:sp>
      <p:sp>
        <p:nvSpPr>
          <p:cNvPr id="4" name="Rectangle 3">
            <a:extLst>
              <a:ext uri="{FF2B5EF4-FFF2-40B4-BE49-F238E27FC236}">
                <a16:creationId xmlns:a16="http://schemas.microsoft.com/office/drawing/2014/main" id="{846E74D4-3EE2-C24D-87B7-B75A8F85BD53}"/>
              </a:ext>
            </a:extLst>
          </p:cNvPr>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4010835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ASR performance for </a:t>
            </a:r>
            <a:r>
              <a:rPr lang="en-US" altLang="ja-JP" b="1" dirty="0"/>
              <a:t>Babel</a:t>
            </a:r>
            <a:r>
              <a:rPr lang="en-US" altLang="ja-JP" dirty="0"/>
              <a:t> 10 languages</a:t>
            </a:r>
            <a:endParaRPr lang="en-US" dirty="0"/>
          </a:p>
        </p:txBody>
      </p:sp>
      <p:sp>
        <p:nvSpPr>
          <p:cNvPr id="3" name="Content Placeholder 2"/>
          <p:cNvSpPr>
            <a:spLocks noGrp="1"/>
          </p:cNvSpPr>
          <p:nvPr>
            <p:ph idx="1"/>
          </p:nvPr>
        </p:nvSpPr>
        <p:spPr>
          <a:xfrm>
            <a:off x="609600" y="1600201"/>
            <a:ext cx="10972800" cy="4886324"/>
          </a:xfrm>
        </p:spPr>
        <p:txBody>
          <a:bodyPr>
            <a:normAutofit lnSpcReduction="10000"/>
          </a:bodyPr>
          <a:lstStyle/>
          <a:p>
            <a:r>
              <a:rPr lang="en-US" altLang="ja-JP" sz="2400" dirty="0"/>
              <a:t>Comparison with language dependent systems</a:t>
            </a:r>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r>
              <a:rPr lang="en-US" altLang="ja-JP" sz="2400" dirty="0"/>
              <a:t>Also, language-independent model can be used for a prior model on language-dependent </a:t>
            </a:r>
            <a:r>
              <a:rPr lang="en-US" altLang="ja-JP" sz="2400" b="1" i="1" dirty="0">
                <a:solidFill>
                  <a:srgbClr val="FF0000"/>
                </a:solidFill>
              </a:rPr>
              <a:t>transfer learning</a:t>
            </a:r>
          </a:p>
          <a:p>
            <a:endParaRPr lang="en-US" altLang="ja-JP" sz="2400" dirty="0"/>
          </a:p>
          <a:p>
            <a:endParaRPr lang="en-US" altLang="ja-JP" sz="2400" dirty="0"/>
          </a:p>
          <a:p>
            <a:endParaRPr lang="en-US" sz="2400" dirty="0"/>
          </a:p>
          <a:p>
            <a:endParaRPr lang="en-US" sz="2400" dirty="0"/>
          </a:p>
          <a:p>
            <a:endParaRPr lang="en-US" sz="2400" dirty="0"/>
          </a:p>
        </p:txBody>
      </p:sp>
      <p:graphicFrame>
        <p:nvGraphicFramePr>
          <p:cNvPr id="7" name="Chart 6"/>
          <p:cNvGraphicFramePr/>
          <p:nvPr>
            <p:extLst>
              <p:ext uri="{D42A27DB-BD31-4B8C-83A1-F6EECF244321}">
                <p14:modId xmlns:p14="http://schemas.microsoft.com/office/powerpoint/2010/main" val="3156257453"/>
              </p:ext>
            </p:extLst>
          </p:nvPr>
        </p:nvGraphicFramePr>
        <p:xfrm>
          <a:off x="1752600" y="2021436"/>
          <a:ext cx="8763000" cy="38354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846E74D4-3EE2-C24D-87B7-B75A8F85BD53}"/>
              </a:ext>
            </a:extLst>
          </p:cNvPr>
          <p:cNvSpPr/>
          <p:nvPr/>
        </p:nvSpPr>
        <p:spPr>
          <a:xfrm>
            <a:off x="5977217" y="3244334"/>
            <a:ext cx="237566" cy="369332"/>
          </a:xfrm>
          <a:prstGeom prst="rect">
            <a:avLst/>
          </a:prstGeom>
        </p:spPr>
        <p:txBody>
          <a:bodyPr wrap="none">
            <a:spAutoFit/>
          </a:bodyPr>
          <a:lstStyle/>
          <a:p>
            <a:r>
              <a:rPr lang="en-US" dirty="0"/>
              <a:t> </a:t>
            </a:r>
          </a:p>
        </p:txBody>
      </p:sp>
      <p:sp>
        <p:nvSpPr>
          <p:cNvPr id="6" name="Rectangle 1">
            <a:extLst>
              <a:ext uri="{FF2B5EF4-FFF2-40B4-BE49-F238E27FC236}">
                <a16:creationId xmlns:a16="http://schemas.microsoft.com/office/drawing/2014/main" id="{563489E7-EC66-2841-BD04-E45D33ADFE42}"/>
              </a:ext>
            </a:extLst>
          </p:cNvPr>
          <p:cNvSpPr>
            <a:spLocks noChangeArrowheads="1"/>
          </p:cNvSpPr>
          <p:nvPr/>
        </p:nvSpPr>
        <p:spPr bwMode="auto">
          <a:xfrm>
            <a:off x="2228850" y="3154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908148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A40A7-C69C-3E40-A348-90DAB6F72447}"/>
              </a:ext>
            </a:extLst>
          </p:cNvPr>
          <p:cNvSpPr>
            <a:spLocks noGrp="1"/>
          </p:cNvSpPr>
          <p:nvPr>
            <p:ph type="title"/>
          </p:nvPr>
        </p:nvSpPr>
        <p:spPr/>
        <p:txBody>
          <a:bodyPr>
            <a:normAutofit fontScale="90000"/>
          </a:bodyPr>
          <a:lstStyle/>
          <a:p>
            <a:r>
              <a:rPr lang="en-US" altLang="ja-JP" dirty="0"/>
              <a:t>Actually it was one of the easiest studies in my work</a:t>
            </a:r>
            <a:endParaRPr lang="en-US" dirty="0"/>
          </a:p>
        </p:txBody>
      </p:sp>
      <p:sp>
        <p:nvSpPr>
          <p:cNvPr id="3" name="Content Placeholder 2">
            <a:extLst>
              <a:ext uri="{FF2B5EF4-FFF2-40B4-BE49-F238E27FC236}">
                <a16:creationId xmlns:a16="http://schemas.microsoft.com/office/drawing/2014/main" id="{0FACF651-6AEA-024A-ADCC-F23C5C2E49F6}"/>
              </a:ext>
            </a:extLst>
          </p:cNvPr>
          <p:cNvSpPr>
            <a:spLocks noGrp="1"/>
          </p:cNvSpPr>
          <p:nvPr>
            <p:ph idx="1"/>
          </p:nvPr>
        </p:nvSpPr>
        <p:spPr/>
        <p:txBody>
          <a:bodyPr>
            <a:noAutofit/>
          </a:bodyPr>
          <a:lstStyle/>
          <a:p>
            <a:pPr marL="0" indent="0">
              <a:buNone/>
            </a:pPr>
            <a:r>
              <a:rPr lang="en-US" sz="2400" dirty="0"/>
              <a:t>Q. How many people were involved in the development?</a:t>
            </a:r>
          </a:p>
          <a:p>
            <a:pPr marL="457200" lvl="1" indent="0">
              <a:buNone/>
            </a:pPr>
            <a:r>
              <a:rPr lang="en-US" sz="2400" b="1" dirty="0">
                <a:solidFill>
                  <a:srgbClr val="FF0000"/>
                </a:solidFill>
              </a:rPr>
              <a:t>A. 1 person</a:t>
            </a:r>
          </a:p>
          <a:p>
            <a:pPr marL="457200" lvl="1" indent="0">
              <a:buNone/>
            </a:pPr>
            <a:endParaRPr lang="en-US" sz="2400" dirty="0"/>
          </a:p>
          <a:p>
            <a:pPr marL="0" indent="0">
              <a:buNone/>
            </a:pPr>
            <a:r>
              <a:rPr lang="en-US" sz="2400" dirty="0"/>
              <a:t>Q. How long did it take to build a system?</a:t>
            </a:r>
          </a:p>
          <a:p>
            <a:pPr marL="0" indent="0">
              <a:buNone/>
            </a:pPr>
            <a:r>
              <a:rPr lang="en-US" sz="2400" dirty="0"/>
              <a:t>	</a:t>
            </a:r>
            <a:r>
              <a:rPr lang="en-US" sz="2400" b="1" dirty="0">
                <a:solidFill>
                  <a:srgbClr val="FF0000"/>
                </a:solidFill>
              </a:rPr>
              <a:t>A. Totally ~1 or 2 day efforts with bash and python scripting </a:t>
            </a:r>
            <a:r>
              <a:rPr lang="en-US" sz="2400" dirty="0"/>
              <a:t>(no change of main e2e ASR source code), </a:t>
            </a:r>
            <a:r>
              <a:rPr lang="en-US" sz="2400" b="1" dirty="0">
                <a:solidFill>
                  <a:srgbClr val="FF0000"/>
                </a:solidFill>
              </a:rPr>
              <a:t>then I waited 10 days to finish training</a:t>
            </a:r>
          </a:p>
          <a:p>
            <a:pPr marL="0" indent="0">
              <a:buNone/>
            </a:pPr>
            <a:endParaRPr lang="en-US" sz="2400" dirty="0"/>
          </a:p>
          <a:p>
            <a:pPr marL="0" indent="0">
              <a:buNone/>
            </a:pPr>
            <a:r>
              <a:rPr lang="en-US" sz="2400" dirty="0"/>
              <a:t>Q. What kind of linguistic knowledge did you require?</a:t>
            </a:r>
          </a:p>
          <a:p>
            <a:pPr marL="0" indent="0">
              <a:buNone/>
            </a:pPr>
            <a:r>
              <a:rPr lang="en-US" sz="2400" dirty="0"/>
              <a:t>	</a:t>
            </a:r>
            <a:r>
              <a:rPr lang="en-US" sz="2400" b="1" dirty="0">
                <a:solidFill>
                  <a:srgbClr val="FF0000"/>
                </a:solidFill>
              </a:rPr>
              <a:t>A. Unicode</a:t>
            </a:r>
            <a:r>
              <a:rPr lang="en-US" sz="2400" dirty="0"/>
              <a:t> (because python2 Unicode treatment is tricky. If I used python3, I would not even have to consider it) </a:t>
            </a:r>
          </a:p>
        </p:txBody>
      </p:sp>
    </p:spTree>
    <p:extLst>
      <p:ext uri="{BB962C8B-B14F-4D97-AF65-F5344CB8AC3E}">
        <p14:creationId xmlns:p14="http://schemas.microsoft.com/office/powerpoint/2010/main" val="195663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000" dirty="0"/>
              <a:t>Data generation for multi-lingual </a:t>
            </a:r>
            <a:r>
              <a:rPr kumimoji="1" lang="en-US" altLang="ja-JP" sz="2000" b="1" dirty="0">
                <a:solidFill>
                  <a:srgbClr val="FF0000"/>
                </a:solidFill>
              </a:rPr>
              <a:t>code-switching</a:t>
            </a:r>
            <a:r>
              <a:rPr kumimoji="1" lang="en-US" altLang="ja-JP" sz="2000" dirty="0"/>
              <a:t> speech</a:t>
            </a:r>
            <a:endParaRPr kumimoji="1" lang="ja-JP" altLang="en-US" sz="2000" dirty="0"/>
          </a:p>
        </p:txBody>
      </p:sp>
      <p:sp>
        <p:nvSpPr>
          <p:cNvPr id="21" name="Content Placeholder 20"/>
          <p:cNvSpPr>
            <a:spLocks noGrp="1"/>
          </p:cNvSpPr>
          <p:nvPr>
            <p:ph idx="1"/>
          </p:nvPr>
        </p:nvSpPr>
        <p:spPr>
          <a:xfrm>
            <a:off x="1676400" y="1295400"/>
            <a:ext cx="4724400" cy="3581400"/>
          </a:xfrm>
        </p:spPr>
        <p:txBody>
          <a:bodyPr/>
          <a:lstStyle/>
          <a:p>
            <a:pPr marL="0" indent="0">
              <a:lnSpc>
                <a:spcPct val="98000"/>
              </a:lnSpc>
              <a:buNone/>
            </a:pPr>
            <a:r>
              <a:rPr lang="en-US" sz="2000" dirty="0"/>
              <a:t>Concatenation of utterances from 10 language corpora</a:t>
            </a:r>
          </a:p>
          <a:p>
            <a:pPr marL="457200" indent="-457200">
              <a:lnSpc>
                <a:spcPct val="98000"/>
              </a:lnSpc>
              <a:buFont typeface="+mj-lt"/>
              <a:buAutoNum type="arabicParenR"/>
            </a:pPr>
            <a:r>
              <a:rPr lang="en-US" sz="2000" dirty="0"/>
              <a:t>Select number to </a:t>
            </a:r>
            <a:r>
              <a:rPr lang="en-US" sz="2000" dirty="0" err="1"/>
              <a:t>concat</a:t>
            </a:r>
            <a:r>
              <a:rPr lang="en-US" sz="2000" dirty="0"/>
              <a:t>. (1, 2, or 3)</a:t>
            </a:r>
          </a:p>
          <a:p>
            <a:pPr marL="457200" indent="-457200">
              <a:lnSpc>
                <a:spcPct val="98000"/>
              </a:lnSpc>
              <a:buFont typeface="+mj-lt"/>
              <a:buAutoNum type="arabicParenR"/>
            </a:pPr>
            <a:r>
              <a:rPr lang="en-US" sz="2000" dirty="0"/>
              <a:t>Sample language and utterance:</a:t>
            </a:r>
          </a:p>
          <a:p>
            <a:pPr lvl="1">
              <a:lnSpc>
                <a:spcPct val="98000"/>
              </a:lnSpc>
            </a:pPr>
            <a:r>
              <a:rPr lang="en-US" sz="1600" dirty="0"/>
              <a:t>P(</a:t>
            </a:r>
            <a:r>
              <a:rPr lang="en-US" sz="1600" dirty="0" err="1"/>
              <a:t>lang</a:t>
            </a:r>
            <a:r>
              <a:rPr lang="en-US" sz="1600" dirty="0"/>
              <a:t>): proportional to corpus duration w/ flooring</a:t>
            </a:r>
          </a:p>
          <a:p>
            <a:pPr lvl="1">
              <a:lnSpc>
                <a:spcPct val="98000"/>
              </a:lnSpc>
            </a:pPr>
            <a:r>
              <a:rPr lang="en-US" sz="1600" dirty="0"/>
              <a:t>P(</a:t>
            </a:r>
            <a:r>
              <a:rPr lang="en-US" sz="1600" dirty="0" err="1"/>
              <a:t>utt</a:t>
            </a:r>
            <a:r>
              <a:rPr lang="en-US" sz="1600" dirty="0"/>
              <a:t>): uniform distribution</a:t>
            </a:r>
          </a:p>
          <a:p>
            <a:pPr marL="457200" indent="-457200">
              <a:lnSpc>
                <a:spcPct val="98000"/>
              </a:lnSpc>
              <a:buFont typeface="+mj-lt"/>
              <a:buAutoNum type="arabicParenR"/>
            </a:pPr>
            <a:r>
              <a:rPr lang="en-US" sz="2000" dirty="0"/>
              <a:t>Repeat generation to reach the duration of the original corpora</a:t>
            </a:r>
          </a:p>
        </p:txBody>
      </p:sp>
      <p:graphicFrame>
        <p:nvGraphicFramePr>
          <p:cNvPr id="6" name="表 5"/>
          <p:cNvGraphicFramePr>
            <a:graphicFrameLocks noGrp="1"/>
          </p:cNvGraphicFramePr>
          <p:nvPr>
            <p:extLst/>
          </p:nvPr>
        </p:nvGraphicFramePr>
        <p:xfrm>
          <a:off x="6477000" y="1905000"/>
          <a:ext cx="3962400" cy="4450080"/>
        </p:xfrm>
        <a:graphic>
          <a:graphicData uri="http://schemas.openxmlformats.org/drawingml/2006/table">
            <a:tbl>
              <a:tblPr firstRow="1" bandRow="1">
                <a:tableStyleId>{3B4B98B0-60AC-42C2-AFA5-B58CD77FA1E5}</a:tableStyleId>
              </a:tblPr>
              <a:tblGrid>
                <a:gridCol w="9144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8763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tblGrid>
              <a:tr h="370840">
                <a:tc>
                  <a:txBody>
                    <a:bodyPr/>
                    <a:lstStyle/>
                    <a:p>
                      <a:pPr algn="ctr"/>
                      <a:r>
                        <a:rPr kumimoji="1" lang="en-US" altLang="ja-JP" sz="1400" dirty="0"/>
                        <a:t>Corpus</a:t>
                      </a:r>
                      <a:endParaRPr kumimoji="1" lang="ja-JP" altLang="en-US" sz="1400" dirty="0"/>
                    </a:p>
                  </a:txBody>
                  <a:tcPr anchor="ctr"/>
                </a:tc>
                <a:tc>
                  <a:txBody>
                    <a:bodyPr/>
                    <a:lstStyle/>
                    <a:p>
                      <a:pPr algn="ctr"/>
                      <a:endParaRPr kumimoji="1" lang="ja-JP" altLang="en-US" sz="1400" dirty="0"/>
                    </a:p>
                  </a:txBody>
                  <a:tcPr anchor="ctr"/>
                </a:tc>
                <a:tc>
                  <a:txBody>
                    <a:bodyPr/>
                    <a:lstStyle/>
                    <a:p>
                      <a:pPr algn="ctr"/>
                      <a:r>
                        <a:rPr kumimoji="1" lang="en-US" altLang="ja-JP" sz="1400" dirty="0"/>
                        <a:t>Original</a:t>
                      </a:r>
                      <a:endParaRPr kumimoji="1" lang="ja-JP" altLang="en-US" sz="1400" dirty="0"/>
                    </a:p>
                  </a:txBody>
                  <a:tcPr anchor="ctr"/>
                </a:tc>
                <a:tc>
                  <a:txBody>
                    <a:bodyPr/>
                    <a:lstStyle/>
                    <a:p>
                      <a:pPr algn="ctr"/>
                      <a:r>
                        <a:rPr kumimoji="1" lang="en-US" altLang="ja-JP" sz="1400" dirty="0"/>
                        <a:t>Generated</a:t>
                      </a:r>
                      <a:endParaRPr kumimoji="1" lang="ja-JP" altLang="en-US" sz="1400" dirty="0"/>
                    </a:p>
                  </a:txBody>
                  <a:tcPr anchor="ctr"/>
                </a:tc>
                <a:extLst>
                  <a:ext uri="{0D108BD9-81ED-4DB2-BD59-A6C34878D82A}">
                    <a16:rowId xmlns:a16="http://schemas.microsoft.com/office/drawing/2014/main" val="10000"/>
                  </a:ext>
                </a:extLst>
              </a:tr>
              <a:tr h="370840">
                <a:tc>
                  <a:txBody>
                    <a:bodyPr/>
                    <a:lstStyle/>
                    <a:p>
                      <a:pPr algn="ctr"/>
                      <a:r>
                        <a:rPr kumimoji="1" lang="en-US" altLang="ja-JP" sz="1400" dirty="0"/>
                        <a:t>WSJ</a:t>
                      </a:r>
                      <a:endParaRPr kumimoji="1" lang="ja-JP" altLang="en-US" sz="1400" dirty="0"/>
                    </a:p>
                  </a:txBody>
                  <a:tcPr anchor="ctr"/>
                </a:tc>
                <a:tc>
                  <a:txBody>
                    <a:bodyPr/>
                    <a:lstStyle/>
                    <a:p>
                      <a:pPr algn="ctr"/>
                      <a:r>
                        <a:rPr kumimoji="1" lang="en-US" altLang="ja-JP" sz="1400" dirty="0"/>
                        <a:t>English</a:t>
                      </a:r>
                      <a:endParaRPr kumimoji="1" lang="ja-JP" altLang="en-US" sz="1400" dirty="0"/>
                    </a:p>
                  </a:txBody>
                  <a:tcPr anchor="ctr"/>
                </a:tc>
                <a:tc>
                  <a:txBody>
                    <a:bodyPr/>
                    <a:lstStyle/>
                    <a:p>
                      <a:pPr algn="ctr"/>
                      <a:r>
                        <a:rPr kumimoji="1" lang="en-US" altLang="ja-JP" sz="1400" dirty="0"/>
                        <a:t>81.5</a:t>
                      </a:r>
                      <a:endParaRPr kumimoji="1" lang="ja-JP" altLang="en-US" sz="1400" dirty="0"/>
                    </a:p>
                  </a:txBody>
                  <a:tcPr anchor="ctr"/>
                </a:tc>
                <a:tc>
                  <a:txBody>
                    <a:bodyPr/>
                    <a:lstStyle/>
                    <a:p>
                      <a:pPr algn="ctr"/>
                      <a:r>
                        <a:rPr kumimoji="1" lang="en-US" altLang="ja-JP" sz="1400" dirty="0"/>
                        <a:t>87.4</a:t>
                      </a:r>
                      <a:endParaRPr kumimoji="1" lang="ja-JP" altLang="en-US" sz="1400" dirty="0">
                        <a:solidFill>
                          <a:srgbClr val="00B0F0"/>
                        </a:solidFill>
                      </a:endParaRPr>
                    </a:p>
                  </a:txBody>
                  <a:tcPr anchor="ctr"/>
                </a:tc>
                <a:extLst>
                  <a:ext uri="{0D108BD9-81ED-4DB2-BD59-A6C34878D82A}">
                    <a16:rowId xmlns:a16="http://schemas.microsoft.com/office/drawing/2014/main" val="10001"/>
                  </a:ext>
                </a:extLst>
              </a:tr>
              <a:tr h="370840">
                <a:tc>
                  <a:txBody>
                    <a:bodyPr/>
                    <a:lstStyle/>
                    <a:p>
                      <a:pPr algn="ctr"/>
                      <a:r>
                        <a:rPr kumimoji="1" lang="en-US" altLang="ja-JP" sz="1400" dirty="0"/>
                        <a:t>CSJ</a:t>
                      </a:r>
                      <a:endParaRPr kumimoji="1" lang="ja-JP" altLang="en-US" sz="1400" dirty="0"/>
                    </a:p>
                  </a:txBody>
                  <a:tcPr anchor="ctr"/>
                </a:tc>
                <a:tc>
                  <a:txBody>
                    <a:bodyPr/>
                    <a:lstStyle/>
                    <a:p>
                      <a:pPr algn="ctr"/>
                      <a:r>
                        <a:rPr kumimoji="1" lang="en-US" altLang="ja-JP" sz="1400" dirty="0"/>
                        <a:t>Japanese</a:t>
                      </a:r>
                      <a:endParaRPr kumimoji="1" lang="ja-JP" altLang="en-US" sz="1400" dirty="0"/>
                    </a:p>
                  </a:txBody>
                  <a:tcPr anchor="ctr"/>
                </a:tc>
                <a:tc>
                  <a:txBody>
                    <a:bodyPr/>
                    <a:lstStyle/>
                    <a:p>
                      <a:pPr algn="ctr"/>
                      <a:r>
                        <a:rPr kumimoji="1" lang="en-US" altLang="ja-JP" sz="1400" dirty="0"/>
                        <a:t>216.3</a:t>
                      </a:r>
                      <a:endParaRPr kumimoji="1" lang="ja-JP" altLang="en-US" sz="1400" dirty="0"/>
                    </a:p>
                  </a:txBody>
                  <a:tcPr anchor="ctr"/>
                </a:tc>
                <a:tc>
                  <a:txBody>
                    <a:bodyPr/>
                    <a:lstStyle/>
                    <a:p>
                      <a:pPr algn="ctr"/>
                      <a:r>
                        <a:rPr kumimoji="1" lang="en-US" altLang="ja-JP" sz="1400" dirty="0"/>
                        <a:t>149.1</a:t>
                      </a:r>
                      <a:endParaRPr kumimoji="1" lang="ja-JP" altLang="en-US" sz="1400" dirty="0">
                        <a:solidFill>
                          <a:schemeClr val="accent2"/>
                        </a:solidFill>
                      </a:endParaRPr>
                    </a:p>
                  </a:txBody>
                  <a:tcPr anchor="ctr"/>
                </a:tc>
                <a:extLst>
                  <a:ext uri="{0D108BD9-81ED-4DB2-BD59-A6C34878D82A}">
                    <a16:rowId xmlns:a16="http://schemas.microsoft.com/office/drawing/2014/main" val="10002"/>
                  </a:ext>
                </a:extLst>
              </a:tr>
              <a:tr h="370840">
                <a:tc>
                  <a:txBody>
                    <a:bodyPr/>
                    <a:lstStyle/>
                    <a:p>
                      <a:pPr algn="ctr"/>
                      <a:r>
                        <a:rPr kumimoji="1" lang="en-US" altLang="ja-JP" sz="1400" dirty="0"/>
                        <a:t>HKUST</a:t>
                      </a:r>
                      <a:endParaRPr kumimoji="1" lang="ja-JP" altLang="en-US" sz="1400" dirty="0"/>
                    </a:p>
                  </a:txBody>
                  <a:tcPr anchor="ctr"/>
                </a:tc>
                <a:tc>
                  <a:txBody>
                    <a:bodyPr/>
                    <a:lstStyle/>
                    <a:p>
                      <a:pPr algn="ctr"/>
                      <a:r>
                        <a:rPr kumimoji="1" lang="en-US" altLang="ja-JP" sz="1400" dirty="0"/>
                        <a:t>Mandarin</a:t>
                      </a:r>
                      <a:endParaRPr kumimoji="1" lang="ja-JP" altLang="en-US" sz="1400" dirty="0"/>
                    </a:p>
                  </a:txBody>
                  <a:tcPr anchor="ctr"/>
                </a:tc>
                <a:tc>
                  <a:txBody>
                    <a:bodyPr/>
                    <a:lstStyle/>
                    <a:p>
                      <a:pPr algn="ctr"/>
                      <a:r>
                        <a:rPr kumimoji="1" lang="en-US" altLang="ja-JP" sz="1400" dirty="0"/>
                        <a:t>170.1</a:t>
                      </a:r>
                      <a:endParaRPr kumimoji="1" lang="ja-JP" altLang="en-US" sz="1400" dirty="0"/>
                    </a:p>
                  </a:txBody>
                  <a:tcPr anchor="ctr"/>
                </a:tc>
                <a:tc>
                  <a:txBody>
                    <a:bodyPr/>
                    <a:lstStyle/>
                    <a:p>
                      <a:pPr algn="ctr"/>
                      <a:r>
                        <a:rPr kumimoji="1" lang="en-US" altLang="ja-JP" sz="1400" dirty="0"/>
                        <a:t>114.9</a:t>
                      </a:r>
                      <a:endParaRPr kumimoji="1" lang="ja-JP" altLang="en-US" sz="1400" dirty="0">
                        <a:solidFill>
                          <a:schemeClr val="accent2"/>
                        </a:solidFill>
                      </a:endParaRPr>
                    </a:p>
                  </a:txBody>
                  <a:tcPr anchor="ctr"/>
                </a:tc>
                <a:extLst>
                  <a:ext uri="{0D108BD9-81ED-4DB2-BD59-A6C34878D82A}">
                    <a16:rowId xmlns:a16="http://schemas.microsoft.com/office/drawing/2014/main" val="10003"/>
                  </a:ext>
                </a:extLst>
              </a:tr>
              <a:tr h="370840">
                <a:tc rowSpan="7">
                  <a:txBody>
                    <a:bodyPr/>
                    <a:lstStyle/>
                    <a:p>
                      <a:pPr algn="ctr"/>
                      <a:r>
                        <a:rPr kumimoji="1" lang="en-US" altLang="ja-JP" sz="1400" dirty="0" err="1"/>
                        <a:t>Voxforge</a:t>
                      </a:r>
                      <a:endParaRPr kumimoji="1" lang="ja-JP" altLang="en-US" sz="1400" dirty="0"/>
                    </a:p>
                  </a:txBody>
                  <a:tcPr anchor="ctr"/>
                </a:tc>
                <a:tc>
                  <a:txBody>
                    <a:bodyPr/>
                    <a:lstStyle/>
                    <a:p>
                      <a:pPr algn="ctr"/>
                      <a:r>
                        <a:rPr kumimoji="1" lang="en-US" altLang="ja-JP" sz="1400" dirty="0"/>
                        <a:t>German</a:t>
                      </a:r>
                      <a:endParaRPr kumimoji="1" lang="ja-JP" altLang="en-US" sz="1400" dirty="0"/>
                    </a:p>
                  </a:txBody>
                  <a:tcPr anchor="ctr"/>
                </a:tc>
                <a:tc>
                  <a:txBody>
                    <a:bodyPr/>
                    <a:lstStyle/>
                    <a:p>
                      <a:pPr algn="ctr"/>
                      <a:r>
                        <a:rPr kumimoji="1" lang="en-US" altLang="ja-JP" sz="1400" dirty="0"/>
                        <a:t>45.7</a:t>
                      </a:r>
                      <a:endParaRPr kumimoji="1" lang="ja-JP" altLang="en-US" sz="1400" dirty="0"/>
                    </a:p>
                  </a:txBody>
                  <a:tcPr anchor="ctr"/>
                </a:tc>
                <a:tc>
                  <a:txBody>
                    <a:bodyPr/>
                    <a:lstStyle/>
                    <a:p>
                      <a:pPr algn="ctr"/>
                      <a:r>
                        <a:rPr kumimoji="1" lang="en-US" altLang="ja-JP" sz="1400" dirty="0"/>
                        <a:t>64.6</a:t>
                      </a:r>
                      <a:endParaRPr kumimoji="1" lang="ja-JP" altLang="en-US" sz="1400" dirty="0">
                        <a:solidFill>
                          <a:srgbClr val="00B0F0"/>
                        </a:solidFill>
                      </a:endParaRPr>
                    </a:p>
                  </a:txBody>
                  <a:tcPr anchor="ctr"/>
                </a:tc>
                <a:extLst>
                  <a:ext uri="{0D108BD9-81ED-4DB2-BD59-A6C34878D82A}">
                    <a16:rowId xmlns:a16="http://schemas.microsoft.com/office/drawing/2014/main" val="10004"/>
                  </a:ext>
                </a:extLst>
              </a:tr>
              <a:tr h="370840">
                <a:tc vMerge="1">
                  <a:txBody>
                    <a:bodyPr/>
                    <a:lstStyle/>
                    <a:p>
                      <a:pPr algn="ctr"/>
                      <a:endParaRPr kumimoji="1" lang="ja-JP" altLang="en-US" sz="1400" dirty="0"/>
                    </a:p>
                  </a:txBody>
                  <a:tcPr/>
                </a:tc>
                <a:tc>
                  <a:txBody>
                    <a:bodyPr/>
                    <a:lstStyle/>
                    <a:p>
                      <a:pPr algn="ctr"/>
                      <a:r>
                        <a:rPr kumimoji="1" lang="en-US" altLang="ja-JP" sz="1400" dirty="0"/>
                        <a:t>Spanish</a:t>
                      </a:r>
                      <a:endParaRPr kumimoji="1" lang="ja-JP" altLang="en-US" sz="1400" dirty="0"/>
                    </a:p>
                  </a:txBody>
                  <a:tcPr anchor="ctr"/>
                </a:tc>
                <a:tc>
                  <a:txBody>
                    <a:bodyPr/>
                    <a:lstStyle/>
                    <a:p>
                      <a:pPr algn="ctr"/>
                      <a:r>
                        <a:rPr kumimoji="1" lang="en-US" altLang="ja-JP" sz="1400" dirty="0"/>
                        <a:t>40.3</a:t>
                      </a:r>
                      <a:endParaRPr kumimoji="1" lang="ja-JP" altLang="en-US" sz="1400" dirty="0"/>
                    </a:p>
                  </a:txBody>
                  <a:tcPr anchor="ctr"/>
                </a:tc>
                <a:tc>
                  <a:txBody>
                    <a:bodyPr/>
                    <a:lstStyle/>
                    <a:p>
                      <a:pPr algn="ctr"/>
                      <a:r>
                        <a:rPr kumimoji="1" lang="en-US" altLang="ja-JP" sz="1400" dirty="0"/>
                        <a:t>61.6</a:t>
                      </a:r>
                      <a:endParaRPr kumimoji="1" lang="ja-JP" altLang="en-US" sz="1400" dirty="0">
                        <a:solidFill>
                          <a:srgbClr val="00B0F0"/>
                        </a:solidFill>
                      </a:endParaRPr>
                    </a:p>
                  </a:txBody>
                  <a:tcPr anchor="ctr"/>
                </a:tc>
                <a:extLst>
                  <a:ext uri="{0D108BD9-81ED-4DB2-BD59-A6C34878D82A}">
                    <a16:rowId xmlns:a16="http://schemas.microsoft.com/office/drawing/2014/main" val="10005"/>
                  </a:ext>
                </a:extLst>
              </a:tr>
              <a:tr h="370840">
                <a:tc vMerge="1">
                  <a:txBody>
                    <a:bodyPr/>
                    <a:lstStyle/>
                    <a:p>
                      <a:pPr algn="ctr"/>
                      <a:endParaRPr kumimoji="1" lang="ja-JP" altLang="en-US" sz="1400" dirty="0"/>
                    </a:p>
                  </a:txBody>
                  <a:tcPr/>
                </a:tc>
                <a:tc>
                  <a:txBody>
                    <a:bodyPr/>
                    <a:lstStyle/>
                    <a:p>
                      <a:pPr algn="ctr"/>
                      <a:r>
                        <a:rPr kumimoji="1" lang="en-US" altLang="ja-JP" sz="1400" dirty="0"/>
                        <a:t>French</a:t>
                      </a:r>
                      <a:endParaRPr kumimoji="1" lang="ja-JP" altLang="en-US" sz="1400" dirty="0"/>
                    </a:p>
                  </a:txBody>
                  <a:tcPr anchor="ctr"/>
                </a:tc>
                <a:tc>
                  <a:txBody>
                    <a:bodyPr/>
                    <a:lstStyle/>
                    <a:p>
                      <a:pPr algn="ctr"/>
                      <a:r>
                        <a:rPr kumimoji="1" lang="en-US" altLang="ja-JP" sz="1400" dirty="0"/>
                        <a:t>29.6</a:t>
                      </a:r>
                      <a:endParaRPr kumimoji="1" lang="ja-JP" altLang="en-US" sz="1400" dirty="0"/>
                    </a:p>
                  </a:txBody>
                  <a:tcPr anchor="ctr"/>
                </a:tc>
                <a:tc>
                  <a:txBody>
                    <a:bodyPr/>
                    <a:lstStyle/>
                    <a:p>
                      <a:pPr algn="ctr"/>
                      <a:r>
                        <a:rPr kumimoji="1" lang="en-US" altLang="ja-JP" sz="1400" dirty="0"/>
                        <a:t>57.9</a:t>
                      </a:r>
                      <a:endParaRPr kumimoji="1" lang="ja-JP" altLang="en-US" sz="1400" dirty="0">
                        <a:solidFill>
                          <a:srgbClr val="00B0F0"/>
                        </a:solidFill>
                      </a:endParaRPr>
                    </a:p>
                  </a:txBody>
                  <a:tcPr anchor="ctr"/>
                </a:tc>
                <a:extLst>
                  <a:ext uri="{0D108BD9-81ED-4DB2-BD59-A6C34878D82A}">
                    <a16:rowId xmlns:a16="http://schemas.microsoft.com/office/drawing/2014/main" val="10006"/>
                  </a:ext>
                </a:extLst>
              </a:tr>
              <a:tr h="370840">
                <a:tc vMerge="1">
                  <a:txBody>
                    <a:bodyPr/>
                    <a:lstStyle/>
                    <a:p>
                      <a:pPr algn="ctr"/>
                      <a:endParaRPr kumimoji="1" lang="ja-JP" altLang="en-US" sz="1400" dirty="0"/>
                    </a:p>
                  </a:txBody>
                  <a:tcPr/>
                </a:tc>
                <a:tc>
                  <a:txBody>
                    <a:bodyPr/>
                    <a:lstStyle/>
                    <a:p>
                      <a:pPr algn="ctr"/>
                      <a:r>
                        <a:rPr kumimoji="1" lang="en-US" altLang="ja-JP" sz="1400" dirty="0"/>
                        <a:t>Italian</a:t>
                      </a:r>
                      <a:endParaRPr kumimoji="1" lang="ja-JP" altLang="en-US" sz="1400" dirty="0"/>
                    </a:p>
                  </a:txBody>
                  <a:tcPr anchor="ctr"/>
                </a:tc>
                <a:tc>
                  <a:txBody>
                    <a:bodyPr/>
                    <a:lstStyle/>
                    <a:p>
                      <a:pPr algn="ctr"/>
                      <a:r>
                        <a:rPr kumimoji="1" lang="en-US" altLang="ja-JP" sz="1400" dirty="0"/>
                        <a:t>15.8</a:t>
                      </a:r>
                      <a:endParaRPr kumimoji="1" lang="ja-JP" altLang="en-US" sz="1400" dirty="0"/>
                    </a:p>
                  </a:txBody>
                  <a:tcPr anchor="ctr"/>
                </a:tc>
                <a:tc>
                  <a:txBody>
                    <a:bodyPr/>
                    <a:lstStyle/>
                    <a:p>
                      <a:pPr algn="ctr"/>
                      <a:r>
                        <a:rPr kumimoji="1" lang="en-US" altLang="ja-JP" sz="1400" dirty="0"/>
                        <a:t>35.7</a:t>
                      </a:r>
                      <a:endParaRPr kumimoji="1" lang="ja-JP" altLang="en-US" sz="1400" dirty="0">
                        <a:solidFill>
                          <a:srgbClr val="00B0F0"/>
                        </a:solidFill>
                      </a:endParaRPr>
                    </a:p>
                  </a:txBody>
                  <a:tcPr anchor="ctr"/>
                </a:tc>
                <a:extLst>
                  <a:ext uri="{0D108BD9-81ED-4DB2-BD59-A6C34878D82A}">
                    <a16:rowId xmlns:a16="http://schemas.microsoft.com/office/drawing/2014/main" val="10007"/>
                  </a:ext>
                </a:extLst>
              </a:tr>
              <a:tr h="370840">
                <a:tc vMerge="1">
                  <a:txBody>
                    <a:bodyPr/>
                    <a:lstStyle/>
                    <a:p>
                      <a:pPr algn="ctr"/>
                      <a:endParaRPr kumimoji="1" lang="ja-JP" altLang="en-US" sz="1400" dirty="0"/>
                    </a:p>
                  </a:txBody>
                  <a:tcPr/>
                </a:tc>
                <a:tc>
                  <a:txBody>
                    <a:bodyPr/>
                    <a:lstStyle/>
                    <a:p>
                      <a:pPr algn="ctr"/>
                      <a:r>
                        <a:rPr kumimoji="1" lang="en-US" altLang="ja-JP" sz="1400" dirty="0"/>
                        <a:t>Dutch</a:t>
                      </a:r>
                      <a:endParaRPr kumimoji="1" lang="ja-JP" altLang="en-US" sz="1400" dirty="0"/>
                    </a:p>
                  </a:txBody>
                  <a:tcPr anchor="ctr"/>
                </a:tc>
                <a:tc>
                  <a:txBody>
                    <a:bodyPr/>
                    <a:lstStyle/>
                    <a:p>
                      <a:pPr algn="ctr"/>
                      <a:r>
                        <a:rPr kumimoji="1" lang="en-US" altLang="ja-JP" sz="1400" dirty="0"/>
                        <a:t>8.4</a:t>
                      </a:r>
                      <a:endParaRPr kumimoji="1" lang="ja-JP" altLang="en-US" sz="1400" dirty="0"/>
                    </a:p>
                  </a:txBody>
                  <a:tcPr anchor="ctr"/>
                </a:tc>
                <a:tc>
                  <a:txBody>
                    <a:bodyPr/>
                    <a:lstStyle/>
                    <a:p>
                      <a:pPr algn="ctr"/>
                      <a:r>
                        <a:rPr kumimoji="1" lang="en-US" altLang="ja-JP" sz="1400" dirty="0"/>
                        <a:t>23.6</a:t>
                      </a:r>
                      <a:endParaRPr kumimoji="1" lang="ja-JP" altLang="en-US" sz="1400" dirty="0">
                        <a:solidFill>
                          <a:srgbClr val="00B0F0"/>
                        </a:solidFill>
                      </a:endParaRPr>
                    </a:p>
                  </a:txBody>
                  <a:tcPr anchor="ctr"/>
                </a:tc>
                <a:extLst>
                  <a:ext uri="{0D108BD9-81ED-4DB2-BD59-A6C34878D82A}">
                    <a16:rowId xmlns:a16="http://schemas.microsoft.com/office/drawing/2014/main" val="10008"/>
                  </a:ext>
                </a:extLst>
              </a:tr>
              <a:tr h="370840">
                <a:tc vMerge="1">
                  <a:txBody>
                    <a:bodyPr/>
                    <a:lstStyle/>
                    <a:p>
                      <a:pPr algn="ctr"/>
                      <a:endParaRPr kumimoji="1" lang="ja-JP" altLang="en-US" sz="1400" dirty="0"/>
                    </a:p>
                  </a:txBody>
                  <a:tcPr/>
                </a:tc>
                <a:tc>
                  <a:txBody>
                    <a:bodyPr/>
                    <a:lstStyle/>
                    <a:p>
                      <a:pPr algn="ctr"/>
                      <a:r>
                        <a:rPr kumimoji="1" lang="en-US" altLang="ja-JP" sz="1400" dirty="0"/>
                        <a:t>Portuguese</a:t>
                      </a:r>
                      <a:endParaRPr kumimoji="1" lang="ja-JP" altLang="en-US" sz="1400" dirty="0"/>
                    </a:p>
                  </a:txBody>
                  <a:tcPr anchor="ctr"/>
                </a:tc>
                <a:tc>
                  <a:txBody>
                    <a:bodyPr/>
                    <a:lstStyle/>
                    <a:p>
                      <a:pPr algn="ctr"/>
                      <a:r>
                        <a:rPr kumimoji="1" lang="en-US" altLang="ja-JP" sz="1400" dirty="0"/>
                        <a:t>3.0</a:t>
                      </a:r>
                      <a:endParaRPr kumimoji="1" lang="ja-JP" altLang="en-US" sz="1400" dirty="0"/>
                    </a:p>
                  </a:txBody>
                  <a:tcPr anchor="ctr"/>
                </a:tc>
                <a:tc>
                  <a:txBody>
                    <a:bodyPr/>
                    <a:lstStyle/>
                    <a:p>
                      <a:pPr algn="ctr"/>
                      <a:r>
                        <a:rPr kumimoji="1" lang="en-US" altLang="ja-JP" sz="1400" dirty="0"/>
                        <a:t>9.0</a:t>
                      </a:r>
                      <a:endParaRPr kumimoji="1" lang="ja-JP" altLang="en-US" sz="1400" dirty="0">
                        <a:solidFill>
                          <a:srgbClr val="00B0F0"/>
                        </a:solidFill>
                      </a:endParaRPr>
                    </a:p>
                  </a:txBody>
                  <a:tcPr anchor="ctr"/>
                </a:tc>
                <a:extLst>
                  <a:ext uri="{0D108BD9-81ED-4DB2-BD59-A6C34878D82A}">
                    <a16:rowId xmlns:a16="http://schemas.microsoft.com/office/drawing/2014/main" val="10009"/>
                  </a:ext>
                </a:extLst>
              </a:tr>
              <a:tr h="370840">
                <a:tc vMerge="1">
                  <a:txBody>
                    <a:bodyPr/>
                    <a:lstStyle/>
                    <a:p>
                      <a:pPr algn="ctr"/>
                      <a:endParaRPr kumimoji="1" lang="ja-JP" altLang="en-US" sz="1400" dirty="0"/>
                    </a:p>
                  </a:txBody>
                  <a:tcPr/>
                </a:tc>
                <a:tc>
                  <a:txBody>
                    <a:bodyPr/>
                    <a:lstStyle/>
                    <a:p>
                      <a:pPr algn="ctr"/>
                      <a:r>
                        <a:rPr kumimoji="1" lang="en-US" altLang="ja-JP" sz="1400" dirty="0"/>
                        <a:t>Russian</a:t>
                      </a:r>
                      <a:endParaRPr kumimoji="1" lang="ja-JP" altLang="en-US" sz="1400" dirty="0"/>
                    </a:p>
                  </a:txBody>
                  <a:tcPr anchor="ctr"/>
                </a:tc>
                <a:tc>
                  <a:txBody>
                    <a:bodyPr/>
                    <a:lstStyle/>
                    <a:p>
                      <a:pPr algn="ctr"/>
                      <a:r>
                        <a:rPr kumimoji="1" lang="en-US" altLang="ja-JP" sz="1400" dirty="0"/>
                        <a:t>12.0</a:t>
                      </a:r>
                      <a:endParaRPr kumimoji="1" lang="ja-JP" altLang="en-US" sz="1400" dirty="0"/>
                    </a:p>
                  </a:txBody>
                  <a:tcPr anchor="ctr"/>
                </a:tc>
                <a:tc>
                  <a:txBody>
                    <a:bodyPr/>
                    <a:lstStyle/>
                    <a:p>
                      <a:pPr algn="ctr"/>
                      <a:r>
                        <a:rPr kumimoji="1" lang="en-US" altLang="ja-JP" sz="1400" dirty="0"/>
                        <a:t>18.5</a:t>
                      </a:r>
                      <a:endParaRPr kumimoji="1" lang="ja-JP" altLang="en-US" sz="1400" dirty="0">
                        <a:solidFill>
                          <a:srgbClr val="00B0F0"/>
                        </a:solidFill>
                      </a:endParaRPr>
                    </a:p>
                  </a:txBody>
                  <a:tcPr anchor="ctr"/>
                </a:tc>
                <a:extLst>
                  <a:ext uri="{0D108BD9-81ED-4DB2-BD59-A6C34878D82A}">
                    <a16:rowId xmlns:a16="http://schemas.microsoft.com/office/drawing/2014/main" val="10010"/>
                  </a:ext>
                </a:extLst>
              </a:tr>
              <a:tr h="370840">
                <a:tc gridSpan="2">
                  <a:txBody>
                    <a:bodyPr/>
                    <a:lstStyle/>
                    <a:p>
                      <a:pPr algn="ctr"/>
                      <a:r>
                        <a:rPr kumimoji="1" lang="en-US" altLang="ja-JP" sz="1400" dirty="0"/>
                        <a:t>Total</a:t>
                      </a:r>
                      <a:endParaRPr kumimoji="1" lang="ja-JP" altLang="en-US" sz="1400" dirty="0"/>
                    </a:p>
                  </a:txBody>
                  <a:tcPr anchor="ctr"/>
                </a:tc>
                <a:tc hMerge="1">
                  <a:txBody>
                    <a:bodyPr/>
                    <a:lstStyle/>
                    <a:p>
                      <a:pPr algn="ctr"/>
                      <a:endParaRPr kumimoji="1" lang="ja-JP" altLang="en-US" sz="1400" dirty="0"/>
                    </a:p>
                  </a:txBody>
                  <a:tcPr anchor="ctr"/>
                </a:tc>
                <a:tc>
                  <a:txBody>
                    <a:bodyPr/>
                    <a:lstStyle/>
                    <a:p>
                      <a:pPr algn="ctr"/>
                      <a:r>
                        <a:rPr kumimoji="1" lang="en-US" altLang="ja-JP" sz="1400" dirty="0"/>
                        <a:t>622.7</a:t>
                      </a:r>
                      <a:endParaRPr kumimoji="1" lang="ja-JP" altLang="en-US" sz="1400" dirty="0"/>
                    </a:p>
                  </a:txBody>
                  <a:tcPr anchor="ctr"/>
                </a:tc>
                <a:tc>
                  <a:txBody>
                    <a:bodyPr/>
                    <a:lstStyle/>
                    <a:p>
                      <a:pPr algn="ctr"/>
                      <a:r>
                        <a:rPr kumimoji="1" lang="en-US" altLang="ja-JP" sz="1400" dirty="0"/>
                        <a:t>622.3</a:t>
                      </a:r>
                      <a:endParaRPr kumimoji="1" lang="ja-JP" altLang="en-US" sz="1400" dirty="0"/>
                    </a:p>
                  </a:txBody>
                  <a:tcPr anchor="ctr"/>
                </a:tc>
                <a:extLst>
                  <a:ext uri="{0D108BD9-81ED-4DB2-BD59-A6C34878D82A}">
                    <a16:rowId xmlns:a16="http://schemas.microsoft.com/office/drawing/2014/main" val="10011"/>
                  </a:ext>
                </a:extLst>
              </a:tr>
            </a:tbl>
          </a:graphicData>
        </a:graphic>
      </p:graphicFrame>
      <p:sp>
        <p:nvSpPr>
          <p:cNvPr id="7" name="テキスト ボックス 6"/>
          <p:cNvSpPr txBox="1"/>
          <p:nvPr/>
        </p:nvSpPr>
        <p:spPr>
          <a:xfrm>
            <a:off x="7086600" y="1524000"/>
            <a:ext cx="3810000" cy="338554"/>
          </a:xfrm>
          <a:prstGeom prst="rect">
            <a:avLst/>
          </a:prstGeom>
          <a:noFill/>
        </p:spPr>
        <p:txBody>
          <a:bodyPr wrap="square" rtlCol="0">
            <a:spAutoFit/>
          </a:bodyPr>
          <a:lstStyle/>
          <a:p>
            <a:r>
              <a:rPr kumimoji="1" lang="en-US" altLang="ja-JP" sz="1600" dirty="0">
                <a:solidFill>
                  <a:prstClr val="black"/>
                </a:solidFill>
                <a:latin typeface="Calibri"/>
                <a:ea typeface="ＭＳ Ｐゴシック" panose="020B0600070205080204" pitchFamily="34" charset="-128"/>
              </a:rPr>
              <a:t>Duration (hours) of training data.</a:t>
            </a:r>
            <a:endParaRPr kumimoji="1" lang="ja-JP" altLang="en-US" sz="1600" dirty="0">
              <a:solidFill>
                <a:prstClr val="black"/>
              </a:solidFill>
              <a:latin typeface="Calibri"/>
              <a:ea typeface="ＭＳ Ｐゴシック" panose="020B0600070205080204" pitchFamily="34" charset="-128"/>
            </a:endParaRPr>
          </a:p>
        </p:txBody>
      </p:sp>
      <p:sp>
        <p:nvSpPr>
          <p:cNvPr id="8" name="Flowchart: Magnetic Disk 7"/>
          <p:cNvSpPr/>
          <p:nvPr/>
        </p:nvSpPr>
        <p:spPr>
          <a:xfrm>
            <a:off x="1987014" y="5574470"/>
            <a:ext cx="990600" cy="941159"/>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prstClr val="black"/>
                </a:solidFill>
                <a:latin typeface="Calibri"/>
              </a:rPr>
              <a:t>EN</a:t>
            </a:r>
          </a:p>
        </p:txBody>
      </p:sp>
      <p:sp>
        <p:nvSpPr>
          <p:cNvPr id="9" name="Flowchart: Magnetic Disk 8"/>
          <p:cNvSpPr/>
          <p:nvPr/>
        </p:nvSpPr>
        <p:spPr>
          <a:xfrm>
            <a:off x="3587214" y="5574470"/>
            <a:ext cx="990600" cy="941159"/>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prstClr val="black"/>
                </a:solidFill>
                <a:latin typeface="Calibri"/>
              </a:rPr>
              <a:t>JP</a:t>
            </a:r>
          </a:p>
        </p:txBody>
      </p:sp>
      <p:sp>
        <p:nvSpPr>
          <p:cNvPr id="10" name="Flowchart: Magnetic Disk 9"/>
          <p:cNvSpPr/>
          <p:nvPr/>
        </p:nvSpPr>
        <p:spPr>
          <a:xfrm>
            <a:off x="5298641" y="5574470"/>
            <a:ext cx="990600" cy="941159"/>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prstClr val="black"/>
                </a:solidFill>
                <a:latin typeface="Calibri"/>
              </a:rPr>
              <a:t>DE</a:t>
            </a:r>
          </a:p>
        </p:txBody>
      </p:sp>
      <p:sp>
        <p:nvSpPr>
          <p:cNvPr id="11" name="Rectangle 10"/>
          <p:cNvSpPr/>
          <p:nvPr/>
        </p:nvSpPr>
        <p:spPr>
          <a:xfrm>
            <a:off x="2984998" y="4686909"/>
            <a:ext cx="685799"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prstClr val="black"/>
                </a:solidFill>
                <a:latin typeface="Calibri"/>
              </a:rPr>
              <a:t>utt1</a:t>
            </a:r>
          </a:p>
        </p:txBody>
      </p:sp>
      <p:sp>
        <p:nvSpPr>
          <p:cNvPr id="12" name="Rectangle 11"/>
          <p:cNvSpPr/>
          <p:nvPr/>
        </p:nvSpPr>
        <p:spPr>
          <a:xfrm>
            <a:off x="3765577" y="4686909"/>
            <a:ext cx="685799" cy="228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prstClr val="black"/>
                </a:solidFill>
                <a:latin typeface="Calibri"/>
              </a:rPr>
              <a:t>utt2</a:t>
            </a:r>
          </a:p>
        </p:txBody>
      </p:sp>
      <p:sp>
        <p:nvSpPr>
          <p:cNvPr id="13" name="Rectangle 12"/>
          <p:cNvSpPr/>
          <p:nvPr/>
        </p:nvSpPr>
        <p:spPr>
          <a:xfrm>
            <a:off x="4546156" y="4679113"/>
            <a:ext cx="685799" cy="228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prstClr val="black"/>
                </a:solidFill>
                <a:latin typeface="Calibri"/>
              </a:rPr>
              <a:t>utt3</a:t>
            </a:r>
          </a:p>
        </p:txBody>
      </p:sp>
      <p:cxnSp>
        <p:nvCxnSpPr>
          <p:cNvPr id="14" name="Straight Arrow Connector 14"/>
          <p:cNvCxnSpPr>
            <a:stCxn id="8" idx="1"/>
            <a:endCxn id="12" idx="2"/>
          </p:cNvCxnSpPr>
          <p:nvPr/>
        </p:nvCxnSpPr>
        <p:spPr>
          <a:xfrm flipV="1">
            <a:off x="2482314" y="4915509"/>
            <a:ext cx="1626162" cy="6589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5"/>
          <p:cNvCxnSpPr>
            <a:stCxn id="9" idx="1"/>
            <a:endCxn id="11" idx="2"/>
          </p:cNvCxnSpPr>
          <p:nvPr/>
        </p:nvCxnSpPr>
        <p:spPr>
          <a:xfrm flipH="1" flipV="1">
            <a:off x="3327898" y="4915509"/>
            <a:ext cx="754617" cy="65896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6"/>
          <p:cNvCxnSpPr>
            <a:stCxn id="10" idx="1"/>
            <a:endCxn id="13" idx="2"/>
          </p:cNvCxnSpPr>
          <p:nvPr/>
        </p:nvCxnSpPr>
        <p:spPr>
          <a:xfrm flipH="1" flipV="1">
            <a:off x="4889055" y="4907713"/>
            <a:ext cx="904886" cy="666756"/>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7" name="TextBox 21"/>
          <p:cNvSpPr txBox="1"/>
          <p:nvPr/>
        </p:nvSpPr>
        <p:spPr>
          <a:xfrm>
            <a:off x="3012365" y="5860382"/>
            <a:ext cx="357790" cy="369332"/>
          </a:xfrm>
          <a:prstGeom prst="rect">
            <a:avLst/>
          </a:prstGeom>
          <a:noFill/>
        </p:spPr>
        <p:txBody>
          <a:bodyPr wrap="none" rtlCol="0">
            <a:spAutoFit/>
          </a:bodyPr>
          <a:lstStyle/>
          <a:p>
            <a:r>
              <a:rPr lang="en-US" dirty="0">
                <a:solidFill>
                  <a:prstClr val="black"/>
                </a:solidFill>
                <a:latin typeface="Calibri"/>
              </a:rPr>
              <a:t>...</a:t>
            </a:r>
          </a:p>
        </p:txBody>
      </p:sp>
      <p:sp>
        <p:nvSpPr>
          <p:cNvPr id="18" name="TextBox 22"/>
          <p:cNvSpPr txBox="1"/>
          <p:nvPr/>
        </p:nvSpPr>
        <p:spPr>
          <a:xfrm>
            <a:off x="4730214" y="5860382"/>
            <a:ext cx="357790" cy="369332"/>
          </a:xfrm>
          <a:prstGeom prst="rect">
            <a:avLst/>
          </a:prstGeom>
          <a:noFill/>
        </p:spPr>
        <p:txBody>
          <a:bodyPr wrap="none" rtlCol="0">
            <a:spAutoFit/>
          </a:bodyPr>
          <a:lstStyle/>
          <a:p>
            <a:r>
              <a:rPr lang="en-US" dirty="0">
                <a:solidFill>
                  <a:prstClr val="black"/>
                </a:solidFill>
                <a:latin typeface="Calibri"/>
              </a:rPr>
              <a:t>...</a:t>
            </a:r>
          </a:p>
        </p:txBody>
      </p:sp>
      <p:sp>
        <p:nvSpPr>
          <p:cNvPr id="19" name="テキスト ボックス 18"/>
          <p:cNvSpPr txBox="1"/>
          <p:nvPr/>
        </p:nvSpPr>
        <p:spPr>
          <a:xfrm>
            <a:off x="1524000" y="4285615"/>
            <a:ext cx="2743200" cy="338554"/>
          </a:xfrm>
          <a:prstGeom prst="rect">
            <a:avLst/>
          </a:prstGeom>
          <a:noFill/>
        </p:spPr>
        <p:txBody>
          <a:bodyPr wrap="square" rtlCol="0">
            <a:spAutoFit/>
          </a:bodyPr>
          <a:lstStyle/>
          <a:p>
            <a:pPr algn="ctr"/>
            <a:r>
              <a:rPr kumimoji="1" lang="en-US" altLang="ja-JP" sz="1600" b="1" dirty="0">
                <a:solidFill>
                  <a:prstClr val="black"/>
                </a:solidFill>
                <a:latin typeface="Calibri"/>
                <a:ea typeface="ＭＳ Ｐゴシック" panose="020B0600070205080204" pitchFamily="34" charset="-128"/>
              </a:rPr>
              <a:t>Code-switching speech: </a:t>
            </a:r>
            <a:endParaRPr kumimoji="1" lang="ja-JP" altLang="en-US" sz="1600" b="1" dirty="0">
              <a:solidFill>
                <a:prstClr val="black"/>
              </a:solidFill>
              <a:latin typeface="Calibri"/>
              <a:ea typeface="ＭＳ Ｐゴシック" panose="020B0600070205080204" pitchFamily="34" charset="-128"/>
            </a:endParaRPr>
          </a:p>
        </p:txBody>
      </p:sp>
    </p:spTree>
    <p:extLst>
      <p:ext uri="{BB962C8B-B14F-4D97-AF65-F5344CB8AC3E}">
        <p14:creationId xmlns:p14="http://schemas.microsoft.com/office/powerpoint/2010/main" val="4219058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en-US" altLang="ja-JP" sz="3600" dirty="0"/>
              <a:t>Recognition of speech </a:t>
            </a:r>
            <a:r>
              <a:rPr kumimoji="1" lang="en-US" altLang="ja-JP" sz="3600" u="sng" dirty="0"/>
              <a:t>with</a:t>
            </a:r>
            <a:r>
              <a:rPr kumimoji="1" lang="en-US" altLang="ja-JP" sz="3600" dirty="0"/>
              <a:t> code-switching </a:t>
            </a:r>
            <a:endParaRPr kumimoji="1" lang="ja-JP" altLang="en-US" sz="3600" dirty="0"/>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074674729"/>
              </p:ext>
            </p:extLst>
          </p:nvPr>
        </p:nvGraphicFramePr>
        <p:xfrm>
          <a:off x="2533651" y="2246424"/>
          <a:ext cx="5173745"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9" name="コンテンツ プレースホルダー 2"/>
          <p:cNvSpPr txBox="1">
            <a:spLocks/>
          </p:cNvSpPr>
          <p:nvPr/>
        </p:nvSpPr>
        <p:spPr bwMode="auto">
          <a:xfrm>
            <a:off x="1752600" y="1284386"/>
            <a:ext cx="8675688" cy="544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kumimoji="1" lang="en-US" altLang="ja-JP" sz="2000" dirty="0">
                <a:solidFill>
                  <a:prstClr val="black"/>
                </a:solidFill>
              </a:rPr>
              <a:t>Character Error Rate (%) on the </a:t>
            </a:r>
            <a:r>
              <a:rPr kumimoji="1" lang="en-US" altLang="ja-JP" sz="2000" u="sng" dirty="0">
                <a:solidFill>
                  <a:prstClr val="black"/>
                </a:solidFill>
              </a:rPr>
              <a:t>generated</a:t>
            </a:r>
            <a:r>
              <a:rPr kumimoji="1" lang="en-US" altLang="ja-JP" sz="2000" dirty="0">
                <a:solidFill>
                  <a:prstClr val="black"/>
                </a:solidFill>
              </a:rPr>
              <a:t> evaluation set.</a:t>
            </a:r>
            <a:endParaRPr kumimoji="1" lang="ja-JP" altLang="en-US" sz="2000" dirty="0">
              <a:solidFill>
                <a:prstClr val="black"/>
              </a:solidFill>
            </a:endParaRPr>
          </a:p>
        </p:txBody>
      </p:sp>
      <p:grpSp>
        <p:nvGrpSpPr>
          <p:cNvPr id="3" name="グループ化 2"/>
          <p:cNvGrpSpPr/>
          <p:nvPr/>
        </p:nvGrpSpPr>
        <p:grpSpPr>
          <a:xfrm>
            <a:off x="3429535" y="5574267"/>
            <a:ext cx="3744463" cy="674132"/>
            <a:chOff x="2732539" y="5156643"/>
            <a:chExt cx="3744463" cy="674132"/>
          </a:xfrm>
        </p:grpSpPr>
        <p:sp>
          <p:nvSpPr>
            <p:cNvPr id="11" name="Left Brace 14"/>
            <p:cNvSpPr/>
            <p:nvPr/>
          </p:nvSpPr>
          <p:spPr>
            <a:xfrm rot="16200000">
              <a:off x="4452371" y="3436811"/>
              <a:ext cx="304800" cy="3744463"/>
            </a:xfrm>
            <a:prstGeom prst="leftBrace">
              <a:avLst>
                <a:gd name="adj1" fmla="val 76916"/>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3" name="TextBox 15"/>
            <p:cNvSpPr txBox="1"/>
            <p:nvPr/>
          </p:nvSpPr>
          <p:spPr>
            <a:xfrm>
              <a:off x="3014772" y="5461443"/>
              <a:ext cx="3232103" cy="369332"/>
            </a:xfrm>
            <a:prstGeom prst="rect">
              <a:avLst/>
            </a:prstGeom>
            <a:noFill/>
          </p:spPr>
          <p:txBody>
            <a:bodyPr wrap="none" rtlCol="0">
              <a:spAutoFit/>
            </a:bodyPr>
            <a:lstStyle/>
            <a:p>
              <a:r>
                <a:rPr kumimoji="1" lang="en-US" altLang="ja-JP" dirty="0">
                  <a:solidFill>
                    <a:prstClr val="black"/>
                  </a:solidFill>
                  <a:latin typeface="Calibri"/>
                  <a:ea typeface="ＭＳ Ｐゴシック" panose="020B0600070205080204" pitchFamily="34" charset="-128"/>
                  <a:sym typeface="Wingdings"/>
                </a:rPr>
                <a:t>language-independent networks</a:t>
              </a:r>
              <a:endParaRPr lang="en-US" dirty="0">
                <a:solidFill>
                  <a:prstClr val="black"/>
                </a:solidFill>
                <a:latin typeface="Calibri"/>
              </a:endParaRPr>
            </a:p>
          </p:txBody>
        </p:sp>
      </p:grpSp>
      <p:sp>
        <p:nvSpPr>
          <p:cNvPr id="19" name="TextBox 7"/>
          <p:cNvSpPr txBox="1"/>
          <p:nvPr/>
        </p:nvSpPr>
        <p:spPr>
          <a:xfrm>
            <a:off x="4836759" y="2075961"/>
            <a:ext cx="1881229" cy="646331"/>
          </a:xfrm>
          <a:prstGeom prst="rect">
            <a:avLst/>
          </a:prstGeom>
          <a:noFill/>
        </p:spPr>
        <p:txBody>
          <a:bodyPr wrap="square" rtlCol="0">
            <a:spAutoFit/>
          </a:bodyPr>
          <a:lstStyle/>
          <a:p>
            <a:r>
              <a:rPr kumimoji="1" lang="en-US" altLang="ja-JP" b="1" dirty="0">
                <a:solidFill>
                  <a:prstClr val="black"/>
                </a:solidFill>
                <a:latin typeface="Calibri"/>
                <a:ea typeface="ＭＳ Ｐゴシック" panose="020B0600070205080204" pitchFamily="34" charset="-128"/>
                <a:sym typeface="Wingdings"/>
              </a:rPr>
              <a:t>Flat start </a:t>
            </a:r>
            <a:r>
              <a:rPr kumimoji="1" lang="en-US" altLang="ja-JP" dirty="0">
                <a:solidFill>
                  <a:prstClr val="black"/>
                </a:solidFill>
                <a:latin typeface="Calibri"/>
                <a:ea typeface="ＭＳ Ｐゴシック" panose="020B0600070205080204" pitchFamily="34" charset="-128"/>
                <a:sym typeface="Wingdings"/>
              </a:rPr>
              <a:t>on </a:t>
            </a:r>
            <a:r>
              <a:rPr kumimoji="1" lang="en-US" altLang="ja-JP" u="sng" dirty="0">
                <a:solidFill>
                  <a:prstClr val="black"/>
                </a:solidFill>
                <a:latin typeface="Calibri"/>
                <a:ea typeface="ＭＳ Ｐゴシック" panose="020B0600070205080204" pitchFamily="34" charset="-128"/>
                <a:sym typeface="Wingdings"/>
              </a:rPr>
              <a:t>generated</a:t>
            </a:r>
            <a:r>
              <a:rPr kumimoji="1" lang="en-US" altLang="ja-JP" dirty="0">
                <a:solidFill>
                  <a:prstClr val="black"/>
                </a:solidFill>
                <a:latin typeface="Calibri"/>
                <a:ea typeface="ＭＳ Ｐゴシック" panose="020B0600070205080204" pitchFamily="34" charset="-128"/>
                <a:sym typeface="Wingdings"/>
              </a:rPr>
              <a:t> data</a:t>
            </a:r>
            <a:endParaRPr lang="en-US" dirty="0">
              <a:solidFill>
                <a:prstClr val="black"/>
              </a:solidFill>
              <a:latin typeface="Calibri"/>
            </a:endParaRPr>
          </a:p>
        </p:txBody>
      </p:sp>
      <p:cxnSp>
        <p:nvCxnSpPr>
          <p:cNvPr id="20" name="Straight Arrow Connector 10"/>
          <p:cNvCxnSpPr/>
          <p:nvPr/>
        </p:nvCxnSpPr>
        <p:spPr>
          <a:xfrm flipH="1">
            <a:off x="5448834" y="2722291"/>
            <a:ext cx="69644" cy="685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11"/>
          <p:cNvSpPr txBox="1"/>
          <p:nvPr/>
        </p:nvSpPr>
        <p:spPr>
          <a:xfrm>
            <a:off x="7334255" y="2530928"/>
            <a:ext cx="2192782" cy="1754326"/>
          </a:xfrm>
          <a:prstGeom prst="rect">
            <a:avLst/>
          </a:prstGeom>
          <a:noFill/>
        </p:spPr>
        <p:txBody>
          <a:bodyPr wrap="square" rtlCol="0">
            <a:spAutoFit/>
          </a:bodyPr>
          <a:lstStyle/>
          <a:p>
            <a:r>
              <a:rPr kumimoji="1" lang="en-US" altLang="ja-JP" dirty="0">
                <a:solidFill>
                  <a:prstClr val="black"/>
                </a:solidFill>
                <a:latin typeface="Calibri"/>
                <a:ea typeface="ＭＳ Ｐゴシック" panose="020B0600070205080204" pitchFamily="34" charset="-128"/>
                <a:sym typeface="Wingdings"/>
              </a:rPr>
              <a:t>First train on </a:t>
            </a:r>
            <a:r>
              <a:rPr kumimoji="1" lang="en-US" altLang="ja-JP" u="sng" dirty="0">
                <a:solidFill>
                  <a:prstClr val="black"/>
                </a:solidFill>
                <a:latin typeface="Calibri"/>
                <a:ea typeface="ＭＳ Ｐゴシック" panose="020B0600070205080204" pitchFamily="34" charset="-128"/>
                <a:sym typeface="Wingdings"/>
              </a:rPr>
              <a:t>original</a:t>
            </a:r>
            <a:r>
              <a:rPr kumimoji="1" lang="en-US" altLang="ja-JP" dirty="0">
                <a:solidFill>
                  <a:prstClr val="black"/>
                </a:solidFill>
                <a:latin typeface="Calibri"/>
                <a:ea typeface="ＭＳ Ｐゴシック" panose="020B0600070205080204" pitchFamily="34" charset="-128"/>
                <a:sym typeface="Wingdings"/>
              </a:rPr>
              <a:t> without code-switching, </a:t>
            </a:r>
          </a:p>
          <a:p>
            <a:r>
              <a:rPr kumimoji="1" lang="en-US" altLang="ja-JP" dirty="0">
                <a:solidFill>
                  <a:prstClr val="black"/>
                </a:solidFill>
                <a:latin typeface="Calibri"/>
                <a:ea typeface="ＭＳ Ｐゴシック" panose="020B0600070205080204" pitchFamily="34" charset="-128"/>
                <a:sym typeface="Wingdings"/>
              </a:rPr>
              <a:t>then </a:t>
            </a:r>
            <a:r>
              <a:rPr kumimoji="1" lang="en-US" altLang="ja-JP" b="1" dirty="0">
                <a:solidFill>
                  <a:prstClr val="black"/>
                </a:solidFill>
                <a:latin typeface="Calibri"/>
                <a:ea typeface="ＭＳ Ｐゴシック" panose="020B0600070205080204" pitchFamily="34" charset="-128"/>
                <a:sym typeface="Wingdings"/>
              </a:rPr>
              <a:t>retrain</a:t>
            </a:r>
            <a:r>
              <a:rPr kumimoji="1" lang="en-US" altLang="ja-JP" dirty="0">
                <a:solidFill>
                  <a:prstClr val="black"/>
                </a:solidFill>
                <a:latin typeface="Calibri"/>
                <a:ea typeface="ＭＳ Ｐゴシック" panose="020B0600070205080204" pitchFamily="34" charset="-128"/>
                <a:sym typeface="Wingdings"/>
              </a:rPr>
              <a:t> on </a:t>
            </a:r>
            <a:r>
              <a:rPr kumimoji="1" lang="en-US" altLang="ja-JP" u="sng" dirty="0">
                <a:solidFill>
                  <a:prstClr val="black"/>
                </a:solidFill>
                <a:latin typeface="Calibri"/>
                <a:ea typeface="ＭＳ Ｐゴシック" panose="020B0600070205080204" pitchFamily="34" charset="-128"/>
                <a:sym typeface="Wingdings"/>
              </a:rPr>
              <a:t>generated</a:t>
            </a:r>
            <a:r>
              <a:rPr kumimoji="1" lang="en-US" altLang="ja-JP" dirty="0">
                <a:solidFill>
                  <a:prstClr val="black"/>
                </a:solidFill>
                <a:latin typeface="Calibri"/>
                <a:ea typeface="ＭＳ Ｐゴシック" panose="020B0600070205080204" pitchFamily="34" charset="-128"/>
                <a:sym typeface="Wingdings"/>
              </a:rPr>
              <a:t> data with code-switching</a:t>
            </a:r>
            <a:endParaRPr lang="en-US" dirty="0">
              <a:solidFill>
                <a:prstClr val="black"/>
              </a:solidFill>
              <a:latin typeface="Calibri"/>
            </a:endParaRPr>
          </a:p>
        </p:txBody>
      </p:sp>
      <p:cxnSp>
        <p:nvCxnSpPr>
          <p:cNvPr id="22" name="Straight Arrow Connector 12"/>
          <p:cNvCxnSpPr/>
          <p:nvPr/>
        </p:nvCxnSpPr>
        <p:spPr>
          <a:xfrm flipH="1">
            <a:off x="6953257" y="2760391"/>
            <a:ext cx="380998" cy="762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7"/>
          <p:cNvSpPr txBox="1"/>
          <p:nvPr/>
        </p:nvSpPr>
        <p:spPr>
          <a:xfrm>
            <a:off x="3067051" y="1828800"/>
            <a:ext cx="1881229" cy="646331"/>
          </a:xfrm>
          <a:prstGeom prst="rect">
            <a:avLst/>
          </a:prstGeom>
          <a:noFill/>
        </p:spPr>
        <p:txBody>
          <a:bodyPr wrap="square" rtlCol="0">
            <a:spAutoFit/>
          </a:bodyPr>
          <a:lstStyle/>
          <a:p>
            <a:r>
              <a:rPr kumimoji="1" lang="en-US" altLang="ja-JP" dirty="0">
                <a:solidFill>
                  <a:prstClr val="black"/>
                </a:solidFill>
                <a:latin typeface="Calibri"/>
                <a:ea typeface="ＭＳ Ｐゴシック" panose="020B0600070205080204" pitchFamily="34" charset="-128"/>
                <a:sym typeface="Wingdings"/>
              </a:rPr>
              <a:t>Trained without code-switching</a:t>
            </a:r>
            <a:endParaRPr lang="en-US" dirty="0">
              <a:solidFill>
                <a:prstClr val="black"/>
              </a:solidFill>
              <a:latin typeface="Calibri"/>
            </a:endParaRPr>
          </a:p>
        </p:txBody>
      </p:sp>
      <p:cxnSp>
        <p:nvCxnSpPr>
          <p:cNvPr id="24" name="Straight Arrow Connector 10"/>
          <p:cNvCxnSpPr/>
          <p:nvPr/>
        </p:nvCxnSpPr>
        <p:spPr>
          <a:xfrm>
            <a:off x="3968582" y="2438399"/>
            <a:ext cx="0" cy="228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コンテンツ プレースホルダー 2">
            <a:extLst>
              <a:ext uri="{FF2B5EF4-FFF2-40B4-BE49-F238E27FC236}">
                <a16:creationId xmlns:a16="http://schemas.microsoft.com/office/drawing/2014/main" id="{27D3CD28-9309-B24F-9092-CFAE65A35612}"/>
              </a:ext>
            </a:extLst>
          </p:cNvPr>
          <p:cNvSpPr txBox="1">
            <a:spLocks/>
          </p:cNvSpPr>
          <p:nvPr/>
        </p:nvSpPr>
        <p:spPr bwMode="auto">
          <a:xfrm>
            <a:off x="7595722" y="5439588"/>
            <a:ext cx="4434353" cy="544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en-US" altLang="ja-JP" sz="1800" dirty="0">
                <a:solidFill>
                  <a:prstClr val="black"/>
                </a:solidFill>
              </a:rPr>
              <a:t>Language identification error rate &lt; 10%</a:t>
            </a:r>
            <a:endParaRPr kumimoji="1" lang="ja-JP" altLang="en-US" sz="1800" dirty="0">
              <a:solidFill>
                <a:prstClr val="black"/>
              </a:solidFill>
            </a:endParaRPr>
          </a:p>
        </p:txBody>
      </p:sp>
    </p:spTree>
    <p:extLst>
      <p:ext uri="{BB962C8B-B14F-4D97-AF65-F5344CB8AC3E}">
        <p14:creationId xmlns:p14="http://schemas.microsoft.com/office/powerpoint/2010/main" val="144246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fade">
                                      <p:cBhvr>
                                        <p:cTn id="12" dur="500"/>
                                        <p:tgtEl>
                                          <p:spTgt spid="6">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fade">
                                      <p:cBhvr>
                                        <p:cTn id="17" dur="500"/>
                                        <p:tgtEl>
                                          <p:spTgt spid="6">
                                            <p:graphicEl>
                                              <a:chart seriesIdx="-4" categoryIdx="1" bldStep="category"/>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fade">
                                      <p:cBhvr>
                                        <p:cTn id="20" dur="500"/>
                                        <p:tgtEl>
                                          <p:spTgt spid="6">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category"/>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en-US" altLang="ja-JP" sz="3600" dirty="0"/>
              <a:t>Recognition of speech </a:t>
            </a:r>
            <a:r>
              <a:rPr kumimoji="1" lang="en-US" altLang="ja-JP" sz="3600" u="sng" dirty="0"/>
              <a:t>with</a:t>
            </a:r>
            <a:r>
              <a:rPr kumimoji="1" lang="en-US" altLang="ja-JP" sz="3600" dirty="0"/>
              <a:t> code-switching </a:t>
            </a:r>
            <a:endParaRPr kumimoji="1" lang="ja-JP" altLang="en-US" sz="3600" dirty="0"/>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3812518814"/>
              </p:ext>
            </p:extLst>
          </p:nvPr>
        </p:nvGraphicFramePr>
        <p:xfrm>
          <a:off x="2533651" y="2246424"/>
          <a:ext cx="5173745"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9" name="コンテンツ プレースホルダー 2"/>
          <p:cNvSpPr txBox="1">
            <a:spLocks/>
          </p:cNvSpPr>
          <p:nvPr/>
        </p:nvSpPr>
        <p:spPr bwMode="auto">
          <a:xfrm>
            <a:off x="1752600" y="1284386"/>
            <a:ext cx="8675688" cy="544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kumimoji="1" lang="en-US" altLang="ja-JP" sz="2000" dirty="0">
                <a:solidFill>
                  <a:prstClr val="black"/>
                </a:solidFill>
              </a:rPr>
              <a:t>Character Error Rate (%) on the </a:t>
            </a:r>
            <a:r>
              <a:rPr kumimoji="1" lang="en-US" altLang="ja-JP" sz="2000" u="sng" dirty="0">
                <a:solidFill>
                  <a:prstClr val="black"/>
                </a:solidFill>
              </a:rPr>
              <a:t>bilingual-speaker</a:t>
            </a:r>
            <a:r>
              <a:rPr kumimoji="1" lang="en-US" altLang="ja-JP" sz="2000" dirty="0">
                <a:solidFill>
                  <a:prstClr val="black"/>
                </a:solidFill>
              </a:rPr>
              <a:t> evaluation set.</a:t>
            </a:r>
            <a:endParaRPr kumimoji="1" lang="ja-JP" altLang="en-US" sz="2000" dirty="0">
              <a:solidFill>
                <a:prstClr val="black"/>
              </a:solidFill>
            </a:endParaRPr>
          </a:p>
        </p:txBody>
      </p:sp>
      <p:grpSp>
        <p:nvGrpSpPr>
          <p:cNvPr id="3" name="グループ化 2"/>
          <p:cNvGrpSpPr/>
          <p:nvPr/>
        </p:nvGrpSpPr>
        <p:grpSpPr>
          <a:xfrm>
            <a:off x="3429535" y="5574267"/>
            <a:ext cx="3744463" cy="674132"/>
            <a:chOff x="2732539" y="5156643"/>
            <a:chExt cx="3744463" cy="674132"/>
          </a:xfrm>
        </p:grpSpPr>
        <p:sp>
          <p:nvSpPr>
            <p:cNvPr id="11" name="Left Brace 14"/>
            <p:cNvSpPr/>
            <p:nvPr/>
          </p:nvSpPr>
          <p:spPr>
            <a:xfrm rot="16200000">
              <a:off x="4452371" y="3436811"/>
              <a:ext cx="304800" cy="3744463"/>
            </a:xfrm>
            <a:prstGeom prst="leftBrace">
              <a:avLst>
                <a:gd name="adj1" fmla="val 76916"/>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3" name="TextBox 15"/>
            <p:cNvSpPr txBox="1"/>
            <p:nvPr/>
          </p:nvSpPr>
          <p:spPr>
            <a:xfrm>
              <a:off x="3014772" y="5461443"/>
              <a:ext cx="3232103" cy="369332"/>
            </a:xfrm>
            <a:prstGeom prst="rect">
              <a:avLst/>
            </a:prstGeom>
            <a:noFill/>
          </p:spPr>
          <p:txBody>
            <a:bodyPr wrap="none" rtlCol="0">
              <a:spAutoFit/>
            </a:bodyPr>
            <a:lstStyle/>
            <a:p>
              <a:r>
                <a:rPr kumimoji="1" lang="en-US" altLang="ja-JP" dirty="0">
                  <a:solidFill>
                    <a:prstClr val="black"/>
                  </a:solidFill>
                  <a:latin typeface="Calibri"/>
                  <a:ea typeface="ＭＳ Ｐゴシック" panose="020B0600070205080204" pitchFamily="34" charset="-128"/>
                  <a:sym typeface="Wingdings"/>
                </a:rPr>
                <a:t>language-independent networks</a:t>
              </a:r>
              <a:endParaRPr lang="en-US" dirty="0">
                <a:solidFill>
                  <a:prstClr val="black"/>
                </a:solidFill>
                <a:latin typeface="Calibri"/>
              </a:endParaRPr>
            </a:p>
          </p:txBody>
        </p:sp>
      </p:grpSp>
      <p:sp>
        <p:nvSpPr>
          <p:cNvPr id="19" name="TextBox 7"/>
          <p:cNvSpPr txBox="1"/>
          <p:nvPr/>
        </p:nvSpPr>
        <p:spPr>
          <a:xfrm>
            <a:off x="4836759" y="2075961"/>
            <a:ext cx="1881229" cy="646331"/>
          </a:xfrm>
          <a:prstGeom prst="rect">
            <a:avLst/>
          </a:prstGeom>
          <a:noFill/>
        </p:spPr>
        <p:txBody>
          <a:bodyPr wrap="square" rtlCol="0">
            <a:spAutoFit/>
          </a:bodyPr>
          <a:lstStyle/>
          <a:p>
            <a:r>
              <a:rPr kumimoji="1" lang="en-US" altLang="ja-JP" b="1" dirty="0">
                <a:solidFill>
                  <a:prstClr val="black"/>
                </a:solidFill>
                <a:latin typeface="Calibri"/>
                <a:ea typeface="ＭＳ Ｐゴシック" panose="020B0600070205080204" pitchFamily="34" charset="-128"/>
                <a:sym typeface="Wingdings"/>
              </a:rPr>
              <a:t>Flat start </a:t>
            </a:r>
            <a:r>
              <a:rPr kumimoji="1" lang="en-US" altLang="ja-JP" dirty="0">
                <a:solidFill>
                  <a:prstClr val="black"/>
                </a:solidFill>
                <a:latin typeface="Calibri"/>
                <a:ea typeface="ＭＳ Ｐゴシック" panose="020B0600070205080204" pitchFamily="34" charset="-128"/>
                <a:sym typeface="Wingdings"/>
              </a:rPr>
              <a:t>on </a:t>
            </a:r>
            <a:r>
              <a:rPr kumimoji="1" lang="en-US" altLang="ja-JP" u="sng" dirty="0">
                <a:solidFill>
                  <a:prstClr val="black"/>
                </a:solidFill>
                <a:latin typeface="Calibri"/>
                <a:ea typeface="ＭＳ Ｐゴシック" panose="020B0600070205080204" pitchFamily="34" charset="-128"/>
                <a:sym typeface="Wingdings"/>
              </a:rPr>
              <a:t>generated</a:t>
            </a:r>
            <a:r>
              <a:rPr kumimoji="1" lang="en-US" altLang="ja-JP" dirty="0">
                <a:solidFill>
                  <a:prstClr val="black"/>
                </a:solidFill>
                <a:latin typeface="Calibri"/>
                <a:ea typeface="ＭＳ Ｐゴシック" panose="020B0600070205080204" pitchFamily="34" charset="-128"/>
                <a:sym typeface="Wingdings"/>
              </a:rPr>
              <a:t> data</a:t>
            </a:r>
            <a:endParaRPr lang="en-US" dirty="0">
              <a:solidFill>
                <a:prstClr val="black"/>
              </a:solidFill>
              <a:latin typeface="Calibri"/>
            </a:endParaRPr>
          </a:p>
        </p:txBody>
      </p:sp>
      <p:sp>
        <p:nvSpPr>
          <p:cNvPr id="21" name="TextBox 11"/>
          <p:cNvSpPr txBox="1"/>
          <p:nvPr/>
        </p:nvSpPr>
        <p:spPr>
          <a:xfrm>
            <a:off x="7334255" y="2530928"/>
            <a:ext cx="2192782" cy="1754326"/>
          </a:xfrm>
          <a:prstGeom prst="rect">
            <a:avLst/>
          </a:prstGeom>
          <a:noFill/>
        </p:spPr>
        <p:txBody>
          <a:bodyPr wrap="square" rtlCol="0">
            <a:spAutoFit/>
          </a:bodyPr>
          <a:lstStyle/>
          <a:p>
            <a:r>
              <a:rPr kumimoji="1" lang="en-US" altLang="ja-JP" dirty="0">
                <a:solidFill>
                  <a:prstClr val="black"/>
                </a:solidFill>
                <a:latin typeface="Calibri"/>
                <a:ea typeface="ＭＳ Ｐゴシック" panose="020B0600070205080204" pitchFamily="34" charset="-128"/>
                <a:sym typeface="Wingdings"/>
              </a:rPr>
              <a:t>First train on </a:t>
            </a:r>
            <a:r>
              <a:rPr kumimoji="1" lang="en-US" altLang="ja-JP" u="sng" dirty="0">
                <a:solidFill>
                  <a:prstClr val="black"/>
                </a:solidFill>
                <a:latin typeface="Calibri"/>
                <a:ea typeface="ＭＳ Ｐゴシック" panose="020B0600070205080204" pitchFamily="34" charset="-128"/>
                <a:sym typeface="Wingdings"/>
              </a:rPr>
              <a:t>original</a:t>
            </a:r>
            <a:r>
              <a:rPr kumimoji="1" lang="en-US" altLang="ja-JP" dirty="0">
                <a:solidFill>
                  <a:prstClr val="black"/>
                </a:solidFill>
                <a:latin typeface="Calibri"/>
                <a:ea typeface="ＭＳ Ｐゴシック" panose="020B0600070205080204" pitchFamily="34" charset="-128"/>
                <a:sym typeface="Wingdings"/>
              </a:rPr>
              <a:t> without code-switching, </a:t>
            </a:r>
          </a:p>
          <a:p>
            <a:r>
              <a:rPr kumimoji="1" lang="en-US" altLang="ja-JP" dirty="0">
                <a:solidFill>
                  <a:prstClr val="black"/>
                </a:solidFill>
                <a:latin typeface="Calibri"/>
                <a:ea typeface="ＭＳ Ｐゴシック" panose="020B0600070205080204" pitchFamily="34" charset="-128"/>
                <a:sym typeface="Wingdings"/>
              </a:rPr>
              <a:t>then </a:t>
            </a:r>
            <a:r>
              <a:rPr kumimoji="1" lang="en-US" altLang="ja-JP" b="1" dirty="0">
                <a:solidFill>
                  <a:prstClr val="black"/>
                </a:solidFill>
                <a:latin typeface="Calibri"/>
                <a:ea typeface="ＭＳ Ｐゴシック" panose="020B0600070205080204" pitchFamily="34" charset="-128"/>
                <a:sym typeface="Wingdings"/>
              </a:rPr>
              <a:t>retrain</a:t>
            </a:r>
            <a:r>
              <a:rPr kumimoji="1" lang="en-US" altLang="ja-JP" dirty="0">
                <a:solidFill>
                  <a:prstClr val="black"/>
                </a:solidFill>
                <a:latin typeface="Calibri"/>
                <a:ea typeface="ＭＳ Ｐゴシック" panose="020B0600070205080204" pitchFamily="34" charset="-128"/>
                <a:sym typeface="Wingdings"/>
              </a:rPr>
              <a:t> on </a:t>
            </a:r>
            <a:r>
              <a:rPr kumimoji="1" lang="en-US" altLang="ja-JP" u="sng" dirty="0">
                <a:solidFill>
                  <a:prstClr val="black"/>
                </a:solidFill>
                <a:latin typeface="Calibri"/>
                <a:ea typeface="ＭＳ Ｐゴシック" panose="020B0600070205080204" pitchFamily="34" charset="-128"/>
                <a:sym typeface="Wingdings"/>
              </a:rPr>
              <a:t>generated</a:t>
            </a:r>
            <a:r>
              <a:rPr kumimoji="1" lang="en-US" altLang="ja-JP" dirty="0">
                <a:solidFill>
                  <a:prstClr val="black"/>
                </a:solidFill>
                <a:latin typeface="Calibri"/>
                <a:ea typeface="ＭＳ Ｐゴシック" panose="020B0600070205080204" pitchFamily="34" charset="-128"/>
                <a:sym typeface="Wingdings"/>
              </a:rPr>
              <a:t> data with code-switching</a:t>
            </a:r>
            <a:endParaRPr lang="en-US" dirty="0">
              <a:solidFill>
                <a:prstClr val="black"/>
              </a:solidFill>
              <a:latin typeface="Calibri"/>
            </a:endParaRPr>
          </a:p>
        </p:txBody>
      </p:sp>
      <p:cxnSp>
        <p:nvCxnSpPr>
          <p:cNvPr id="22" name="Straight Arrow Connector 12"/>
          <p:cNvCxnSpPr/>
          <p:nvPr/>
        </p:nvCxnSpPr>
        <p:spPr>
          <a:xfrm flipH="1">
            <a:off x="6953257" y="2760391"/>
            <a:ext cx="380998" cy="762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7"/>
          <p:cNvSpPr txBox="1"/>
          <p:nvPr/>
        </p:nvSpPr>
        <p:spPr>
          <a:xfrm>
            <a:off x="3067051" y="1828800"/>
            <a:ext cx="1881229" cy="646331"/>
          </a:xfrm>
          <a:prstGeom prst="rect">
            <a:avLst/>
          </a:prstGeom>
          <a:noFill/>
        </p:spPr>
        <p:txBody>
          <a:bodyPr wrap="square" rtlCol="0">
            <a:spAutoFit/>
          </a:bodyPr>
          <a:lstStyle/>
          <a:p>
            <a:r>
              <a:rPr kumimoji="1" lang="en-US" altLang="ja-JP" dirty="0">
                <a:solidFill>
                  <a:prstClr val="black"/>
                </a:solidFill>
                <a:latin typeface="Calibri"/>
                <a:ea typeface="ＭＳ Ｐゴシック" panose="020B0600070205080204" pitchFamily="34" charset="-128"/>
                <a:sym typeface="Wingdings"/>
              </a:rPr>
              <a:t>Trained without code-switching</a:t>
            </a:r>
            <a:endParaRPr lang="en-US" dirty="0">
              <a:solidFill>
                <a:prstClr val="black"/>
              </a:solidFill>
              <a:latin typeface="Calibri"/>
            </a:endParaRPr>
          </a:p>
        </p:txBody>
      </p:sp>
      <p:cxnSp>
        <p:nvCxnSpPr>
          <p:cNvPr id="24" name="Straight Arrow Connector 10"/>
          <p:cNvCxnSpPr/>
          <p:nvPr/>
        </p:nvCxnSpPr>
        <p:spPr>
          <a:xfrm>
            <a:off x="3968582" y="2438399"/>
            <a:ext cx="0" cy="228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コンテンツ プレースホルダー 2">
            <a:extLst>
              <a:ext uri="{FF2B5EF4-FFF2-40B4-BE49-F238E27FC236}">
                <a16:creationId xmlns:a16="http://schemas.microsoft.com/office/drawing/2014/main" id="{27D3CD28-9309-B24F-9092-CFAE65A35612}"/>
              </a:ext>
            </a:extLst>
          </p:cNvPr>
          <p:cNvSpPr txBox="1">
            <a:spLocks/>
          </p:cNvSpPr>
          <p:nvPr/>
        </p:nvSpPr>
        <p:spPr bwMode="auto">
          <a:xfrm>
            <a:off x="7595722" y="5439588"/>
            <a:ext cx="4434353" cy="544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en-US" altLang="ja-JP" sz="1800" dirty="0">
                <a:solidFill>
                  <a:prstClr val="black"/>
                </a:solidFill>
              </a:rPr>
              <a:t>Language identification error rate &lt; 15%</a:t>
            </a:r>
            <a:endParaRPr kumimoji="1" lang="ja-JP" altLang="en-US" sz="1800" dirty="0">
              <a:solidFill>
                <a:prstClr val="black"/>
              </a:solidFill>
            </a:endParaRPr>
          </a:p>
        </p:txBody>
      </p:sp>
    </p:spTree>
    <p:extLst>
      <p:ext uri="{BB962C8B-B14F-4D97-AF65-F5344CB8AC3E}">
        <p14:creationId xmlns:p14="http://schemas.microsoft.com/office/powerpoint/2010/main" val="304823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fade">
                                      <p:cBhvr>
                                        <p:cTn id="12" dur="500"/>
                                        <p:tgtEl>
                                          <p:spTgt spid="6">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fade">
                                      <p:cBhvr>
                                        <p:cTn id="17" dur="500"/>
                                        <p:tgtEl>
                                          <p:spTgt spid="6">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fade">
                                      <p:cBhvr>
                                        <p:cTn id="22" dur="500"/>
                                        <p:tgtEl>
                                          <p:spTgt spid="6">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category"/>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248937" y="1306908"/>
            <a:ext cx="9701561" cy="5170092"/>
          </a:xfrm>
        </p:spPr>
        <p:txBody>
          <a:bodyPr>
            <a:normAutofit fontScale="85000" lnSpcReduction="10000"/>
          </a:bodyPr>
          <a:lstStyle/>
          <a:p>
            <a:pPr>
              <a:lnSpc>
                <a:spcPct val="120000"/>
              </a:lnSpc>
            </a:pPr>
            <a:r>
              <a:rPr lang="en-US" altLang="ja-JP" dirty="0">
                <a:solidFill>
                  <a:schemeClr val="bg1">
                    <a:lumMod val="85000"/>
                  </a:schemeClr>
                </a:solidFill>
              </a:rPr>
              <a:t>End-to-end</a:t>
            </a:r>
            <a:r>
              <a:rPr lang="ja-JP" altLang="en-US" dirty="0">
                <a:solidFill>
                  <a:schemeClr val="bg1">
                    <a:lumMod val="85000"/>
                  </a:schemeClr>
                </a:solidFill>
              </a:rPr>
              <a:t> </a:t>
            </a:r>
            <a:r>
              <a:rPr lang="en-US" altLang="ja-JP" dirty="0">
                <a:solidFill>
                  <a:schemeClr val="bg1">
                    <a:lumMod val="85000"/>
                  </a:schemeClr>
                </a:solidFill>
              </a:rPr>
              <a:t>speech</a:t>
            </a:r>
            <a:r>
              <a:rPr lang="ja-JP" altLang="en-US">
                <a:solidFill>
                  <a:schemeClr val="bg1">
                    <a:lumMod val="85000"/>
                  </a:schemeClr>
                </a:solidFill>
              </a:rPr>
              <a:t> </a:t>
            </a:r>
            <a:r>
              <a:rPr lang="en-US" altLang="ja-JP" dirty="0">
                <a:solidFill>
                  <a:schemeClr val="bg1">
                    <a:lumMod val="85000"/>
                  </a:schemeClr>
                </a:solidFill>
              </a:rPr>
              <a:t>recognition</a:t>
            </a:r>
          </a:p>
          <a:p>
            <a:pPr lvl="1">
              <a:lnSpc>
                <a:spcPct val="120000"/>
              </a:lnSpc>
            </a:pPr>
            <a:r>
              <a:rPr lang="en-US" altLang="ja-JP" dirty="0">
                <a:solidFill>
                  <a:schemeClr val="bg1">
                    <a:lumMod val="85000"/>
                  </a:schemeClr>
                </a:solidFill>
              </a:rPr>
              <a:t>Hybrid</a:t>
            </a:r>
            <a:r>
              <a:rPr lang="ja-JP" altLang="en-US">
                <a:solidFill>
                  <a:schemeClr val="bg1">
                    <a:lumMod val="85000"/>
                  </a:schemeClr>
                </a:solidFill>
              </a:rPr>
              <a:t> </a:t>
            </a:r>
            <a:r>
              <a:rPr lang="en-US" altLang="ja-JP" dirty="0">
                <a:solidFill>
                  <a:schemeClr val="bg1">
                    <a:lumMod val="85000"/>
                  </a:schemeClr>
                </a:solidFill>
              </a:rPr>
              <a:t>CTC/attention-based</a:t>
            </a:r>
            <a:r>
              <a:rPr lang="ja-JP" altLang="en-US" dirty="0">
                <a:solidFill>
                  <a:schemeClr val="bg1">
                    <a:lumMod val="85000"/>
                  </a:schemeClr>
                </a:solidFill>
              </a:rPr>
              <a:t> </a:t>
            </a:r>
            <a:r>
              <a:rPr lang="en-US" altLang="ja-JP" dirty="0">
                <a:solidFill>
                  <a:schemeClr val="bg1">
                    <a:lumMod val="85000"/>
                  </a:schemeClr>
                </a:solidFill>
              </a:rPr>
              <a:t>end-to-end</a:t>
            </a:r>
            <a:r>
              <a:rPr lang="ja-JP" altLang="en-US" dirty="0">
                <a:solidFill>
                  <a:schemeClr val="bg1">
                    <a:lumMod val="85000"/>
                  </a:schemeClr>
                </a:solidFill>
              </a:rPr>
              <a:t> </a:t>
            </a:r>
            <a:r>
              <a:rPr lang="en-US" altLang="ja-JP" dirty="0">
                <a:solidFill>
                  <a:schemeClr val="bg1">
                    <a:lumMod val="85000"/>
                  </a:schemeClr>
                </a:solidFill>
              </a:rPr>
              <a:t>speech</a:t>
            </a:r>
            <a:r>
              <a:rPr lang="ja-JP" altLang="en-US" dirty="0">
                <a:solidFill>
                  <a:schemeClr val="bg1">
                    <a:lumMod val="85000"/>
                  </a:schemeClr>
                </a:solidFill>
              </a:rPr>
              <a:t> </a:t>
            </a:r>
            <a:r>
              <a:rPr lang="en-US" altLang="ja-JP" dirty="0">
                <a:solidFill>
                  <a:schemeClr val="bg1">
                    <a:lumMod val="85000"/>
                  </a:schemeClr>
                </a:solidFill>
              </a:rPr>
              <a:t>recognition</a:t>
            </a:r>
          </a:p>
          <a:p>
            <a:pPr lvl="1">
              <a:lnSpc>
                <a:spcPct val="120000"/>
              </a:lnSpc>
            </a:pPr>
            <a:r>
              <a:rPr lang="en-US" altLang="ja-JP" dirty="0">
                <a:solidFill>
                  <a:schemeClr val="bg1">
                    <a:lumMod val="85000"/>
                  </a:schemeClr>
                </a:solidFill>
              </a:rPr>
              <a:t>Multi-task</a:t>
            </a:r>
            <a:r>
              <a:rPr lang="ja-JP" altLang="en-US" dirty="0">
                <a:solidFill>
                  <a:schemeClr val="bg1">
                    <a:lumMod val="85000"/>
                  </a:schemeClr>
                </a:solidFill>
              </a:rPr>
              <a:t> </a:t>
            </a:r>
            <a:r>
              <a:rPr lang="en-US" altLang="ja-JP" dirty="0">
                <a:solidFill>
                  <a:schemeClr val="bg1">
                    <a:lumMod val="85000"/>
                  </a:schemeClr>
                </a:solidFill>
              </a:rPr>
              <a:t>CTC/attention learning (ICASSP’17)</a:t>
            </a:r>
          </a:p>
          <a:p>
            <a:pPr lvl="1">
              <a:lnSpc>
                <a:spcPct val="120000"/>
              </a:lnSpc>
            </a:pPr>
            <a:r>
              <a:rPr lang="en-US" altLang="ja-JP" dirty="0">
                <a:solidFill>
                  <a:schemeClr val="bg1">
                    <a:lumMod val="85000"/>
                  </a:schemeClr>
                </a:solidFill>
              </a:rPr>
              <a:t>Joint CTC/attention decoding (ACL’17)</a:t>
            </a:r>
          </a:p>
          <a:p>
            <a:pPr>
              <a:lnSpc>
                <a:spcPct val="120000"/>
              </a:lnSpc>
            </a:pPr>
            <a:r>
              <a:rPr lang="en-US" altLang="ja-JP" dirty="0">
                <a:solidFill>
                  <a:schemeClr val="bg1">
                    <a:lumMod val="85000"/>
                  </a:schemeClr>
                </a:solidFill>
              </a:rPr>
              <a:t>Extensions in adverse environments</a:t>
            </a:r>
          </a:p>
          <a:p>
            <a:pPr lvl="1">
              <a:lnSpc>
                <a:spcPct val="120000"/>
              </a:lnSpc>
            </a:pPr>
            <a:r>
              <a:rPr lang="en-US" altLang="ja-JP" dirty="0">
                <a:solidFill>
                  <a:schemeClr val="bg1">
                    <a:lumMod val="85000"/>
                  </a:schemeClr>
                </a:solidFill>
              </a:rPr>
              <a:t>Multichannel end-to-end</a:t>
            </a:r>
            <a:r>
              <a:rPr lang="ja-JP" altLang="en-US">
                <a:solidFill>
                  <a:schemeClr val="bg1">
                    <a:lumMod val="85000"/>
                  </a:schemeClr>
                </a:solidFill>
              </a:rPr>
              <a:t> </a:t>
            </a:r>
            <a:r>
              <a:rPr lang="en-US" altLang="ja-JP" dirty="0">
                <a:solidFill>
                  <a:schemeClr val="bg1">
                    <a:lumMod val="85000"/>
                  </a:schemeClr>
                </a:solidFill>
              </a:rPr>
              <a:t>speech</a:t>
            </a:r>
            <a:r>
              <a:rPr lang="ja-JP" altLang="en-US">
                <a:solidFill>
                  <a:schemeClr val="bg1">
                    <a:lumMod val="85000"/>
                  </a:schemeClr>
                </a:solidFill>
              </a:rPr>
              <a:t> </a:t>
            </a:r>
            <a:r>
              <a:rPr lang="en-US" altLang="ja-JP" dirty="0">
                <a:solidFill>
                  <a:schemeClr val="bg1">
                    <a:lumMod val="85000"/>
                  </a:schemeClr>
                </a:solidFill>
              </a:rPr>
              <a:t>recognition (ICML’17, MLSP’17) </a:t>
            </a:r>
          </a:p>
          <a:p>
            <a:pPr lvl="1">
              <a:lnSpc>
                <a:spcPct val="120000"/>
              </a:lnSpc>
            </a:pPr>
            <a:r>
              <a:rPr lang="en-US" altLang="ja-JP" dirty="0">
                <a:solidFill>
                  <a:schemeClr val="bg1">
                    <a:lumMod val="85000"/>
                  </a:schemeClr>
                </a:solidFill>
              </a:rPr>
              <a:t>Multi-lingual</a:t>
            </a:r>
            <a:r>
              <a:rPr lang="ja-JP" altLang="en-US">
                <a:solidFill>
                  <a:schemeClr val="bg1">
                    <a:lumMod val="85000"/>
                  </a:schemeClr>
                </a:solidFill>
              </a:rPr>
              <a:t> </a:t>
            </a:r>
            <a:r>
              <a:rPr lang="en-US" altLang="ja-JP" dirty="0">
                <a:solidFill>
                  <a:schemeClr val="bg1">
                    <a:lumMod val="85000"/>
                  </a:schemeClr>
                </a:solidFill>
              </a:rPr>
              <a:t>end-to-end</a:t>
            </a:r>
            <a:r>
              <a:rPr lang="ja-JP" altLang="en-US" dirty="0">
                <a:solidFill>
                  <a:schemeClr val="bg1">
                    <a:lumMod val="85000"/>
                  </a:schemeClr>
                </a:solidFill>
              </a:rPr>
              <a:t> </a:t>
            </a:r>
            <a:r>
              <a:rPr lang="en-US" altLang="ja-JP" dirty="0">
                <a:solidFill>
                  <a:schemeClr val="bg1">
                    <a:lumMod val="85000"/>
                  </a:schemeClr>
                </a:solidFill>
              </a:rPr>
              <a:t>speech</a:t>
            </a:r>
            <a:r>
              <a:rPr lang="ja-JP" altLang="en-US" dirty="0">
                <a:solidFill>
                  <a:schemeClr val="bg1">
                    <a:lumMod val="85000"/>
                  </a:schemeClr>
                </a:solidFill>
              </a:rPr>
              <a:t> </a:t>
            </a:r>
            <a:r>
              <a:rPr lang="en-US" altLang="ja-JP" dirty="0">
                <a:solidFill>
                  <a:schemeClr val="bg1">
                    <a:lumMod val="85000"/>
                  </a:schemeClr>
                </a:solidFill>
              </a:rPr>
              <a:t>recognition (ASRU’17, ICASSP’18)</a:t>
            </a:r>
          </a:p>
          <a:p>
            <a:pPr lvl="1">
              <a:lnSpc>
                <a:spcPct val="120000"/>
              </a:lnSpc>
            </a:pPr>
            <a:r>
              <a:rPr lang="en-US" altLang="ja-JP" dirty="0"/>
              <a:t>Multi-speaker end-to-end speech recognition (ICASSP’18</a:t>
            </a:r>
            <a:r>
              <a:rPr lang="ja-JP" altLang="en-US" dirty="0"/>
              <a:t>, </a:t>
            </a:r>
            <a:r>
              <a:rPr lang="en-US" altLang="ja-JP" dirty="0"/>
              <a:t>ACL’18)</a:t>
            </a:r>
          </a:p>
          <a:p>
            <a:pPr>
              <a:lnSpc>
                <a:spcPct val="120000"/>
              </a:lnSpc>
            </a:pPr>
            <a:r>
              <a:rPr lang="en-US" altLang="ja-JP" dirty="0">
                <a:solidFill>
                  <a:schemeClr val="bg1">
                    <a:lumMod val="85000"/>
                  </a:schemeClr>
                </a:solidFill>
              </a:rPr>
              <a:t>Open source project</a:t>
            </a:r>
          </a:p>
          <a:p>
            <a:pPr lvl="1">
              <a:lnSpc>
                <a:spcPct val="120000"/>
              </a:lnSpc>
            </a:pPr>
            <a:r>
              <a:rPr lang="en-US" altLang="ja-JP" dirty="0">
                <a:solidFill>
                  <a:schemeClr val="bg1">
                    <a:lumMod val="85000"/>
                  </a:schemeClr>
                </a:solidFill>
              </a:rPr>
              <a:t>ESPnet: End-to-end speech processing toolkit (Interspeech’18)</a:t>
            </a:r>
          </a:p>
          <a:p>
            <a:pPr>
              <a:lnSpc>
                <a:spcPct val="120000"/>
              </a:lnSpc>
            </a:pPr>
            <a:endParaRPr lang="en-US" altLang="ja-JP" dirty="0"/>
          </a:p>
          <a:p>
            <a:pPr>
              <a:lnSpc>
                <a:spcPct val="120000"/>
              </a:lnSpc>
            </a:pPr>
            <a:endParaRPr lang="en-US" altLang="ja-JP" dirty="0"/>
          </a:p>
        </p:txBody>
      </p:sp>
    </p:spTree>
    <p:extLst>
      <p:ext uri="{BB962C8B-B14F-4D97-AF65-F5344CB8AC3E}">
        <p14:creationId xmlns:p14="http://schemas.microsoft.com/office/powerpoint/2010/main" val="2537497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6DC7-DD92-D942-A3AC-9E9BD3B4BA86}"/>
              </a:ext>
            </a:extLst>
          </p:cNvPr>
          <p:cNvSpPr>
            <a:spLocks noGrp="1"/>
          </p:cNvSpPr>
          <p:nvPr>
            <p:ph type="title"/>
          </p:nvPr>
        </p:nvSpPr>
        <p:spPr/>
        <p:txBody>
          <a:bodyPr/>
          <a:lstStyle/>
          <a:p>
            <a:r>
              <a:rPr lang="en-US" dirty="0"/>
              <a:t>Speech recognition pipeline</a:t>
            </a:r>
          </a:p>
        </p:txBody>
      </p:sp>
      <p:sp>
        <p:nvSpPr>
          <p:cNvPr id="3" name="Content Placeholder 2">
            <a:extLst>
              <a:ext uri="{FF2B5EF4-FFF2-40B4-BE49-F238E27FC236}">
                <a16:creationId xmlns:a16="http://schemas.microsoft.com/office/drawing/2014/main" id="{55798C0D-CA1B-A743-8FB5-F42B727BF1A9}"/>
              </a:ext>
            </a:extLst>
          </p:cNvPr>
          <p:cNvSpPr>
            <a:spLocks noGrp="1"/>
          </p:cNvSpPr>
          <p:nvPr>
            <p:ph idx="1"/>
          </p:nvPr>
        </p:nvSpPr>
        <p:spPr/>
        <p:txBody>
          <a:bodyPr/>
          <a:lstStyle/>
          <a:p>
            <a:endParaRPr lang="en-US" dirty="0"/>
          </a:p>
        </p:txBody>
      </p:sp>
      <p:cxnSp>
        <p:nvCxnSpPr>
          <p:cNvPr id="4" name="Straight Arrow Connector 3">
            <a:extLst>
              <a:ext uri="{FF2B5EF4-FFF2-40B4-BE49-F238E27FC236}">
                <a16:creationId xmlns:a16="http://schemas.microsoft.com/office/drawing/2014/main" id="{2CE13F49-4FC0-4A44-9311-A4F2D647A6DB}"/>
              </a:ext>
            </a:extLst>
          </p:cNvPr>
          <p:cNvCxnSpPr/>
          <p:nvPr/>
        </p:nvCxnSpPr>
        <p:spPr>
          <a:xfrm>
            <a:off x="1561500" y="3161642"/>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D194B40D-1368-5347-8DC5-9D6ED9B05425}"/>
              </a:ext>
            </a:extLst>
          </p:cNvPr>
          <p:cNvGrpSpPr/>
          <p:nvPr/>
        </p:nvGrpSpPr>
        <p:grpSpPr>
          <a:xfrm rot="16200000">
            <a:off x="1462636" y="3103565"/>
            <a:ext cx="91440" cy="91440"/>
            <a:chOff x="2743200" y="685800"/>
            <a:chExt cx="914400" cy="914400"/>
          </a:xfrm>
        </p:grpSpPr>
        <p:sp>
          <p:nvSpPr>
            <p:cNvPr id="6" name="Oval 5">
              <a:extLst>
                <a:ext uri="{FF2B5EF4-FFF2-40B4-BE49-F238E27FC236}">
                  <a16:creationId xmlns:a16="http://schemas.microsoft.com/office/drawing/2014/main" id="{1544B5D6-4678-C742-B677-8B215FFECE06}"/>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7" name="Straight Connector 6">
              <a:extLst>
                <a:ext uri="{FF2B5EF4-FFF2-40B4-BE49-F238E27FC236}">
                  <a16:creationId xmlns:a16="http://schemas.microsoft.com/office/drawing/2014/main" id="{1270113D-4AA1-1E4D-B4E4-D5B061A19B87}"/>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sp>
        <p:nvSpPr>
          <p:cNvPr id="8" name="Rounded Rectangle 7">
            <a:extLst>
              <a:ext uri="{FF2B5EF4-FFF2-40B4-BE49-F238E27FC236}">
                <a16:creationId xmlns:a16="http://schemas.microsoft.com/office/drawing/2014/main" id="{77FE0C79-10C0-884F-9B4A-E40326F1ECCB}"/>
              </a:ext>
            </a:extLst>
          </p:cNvPr>
          <p:cNvSpPr/>
          <p:nvPr/>
        </p:nvSpPr>
        <p:spPr>
          <a:xfrm>
            <a:off x="2201820"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Feature extraction</a:t>
            </a:r>
          </a:p>
        </p:txBody>
      </p:sp>
      <p:cxnSp>
        <p:nvCxnSpPr>
          <p:cNvPr id="9" name="Straight Arrow Connector 8">
            <a:extLst>
              <a:ext uri="{FF2B5EF4-FFF2-40B4-BE49-F238E27FC236}">
                <a16:creationId xmlns:a16="http://schemas.microsoft.com/office/drawing/2014/main" id="{8D1AD45A-207E-2644-AB37-C9DF7D4ED7EB}"/>
              </a:ext>
            </a:extLst>
          </p:cNvPr>
          <p:cNvCxnSpPr/>
          <p:nvPr/>
        </p:nvCxnSpPr>
        <p:spPr>
          <a:xfrm>
            <a:off x="3535651" y="3103071"/>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86662AE6-1D58-9147-BE58-1039429792DF}"/>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1464816" y="3263104"/>
            <a:ext cx="630155" cy="721796"/>
          </a:xfrm>
          <a:prstGeom prst="rect">
            <a:avLst/>
          </a:prstGeom>
        </p:spPr>
      </p:pic>
      <p:sp>
        <p:nvSpPr>
          <p:cNvPr id="11" name="TextBox 10">
            <a:extLst>
              <a:ext uri="{FF2B5EF4-FFF2-40B4-BE49-F238E27FC236}">
                <a16:creationId xmlns:a16="http://schemas.microsoft.com/office/drawing/2014/main" id="{78E94131-3DCE-8D4A-A9CF-EC1525689F41}"/>
              </a:ext>
            </a:extLst>
          </p:cNvPr>
          <p:cNvSpPr txBox="1"/>
          <p:nvPr/>
        </p:nvSpPr>
        <p:spPr>
          <a:xfrm>
            <a:off x="8865216" y="2380837"/>
            <a:ext cx="23964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want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 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Johns Hopkins campus”</a:t>
            </a:r>
          </a:p>
        </p:txBody>
      </p:sp>
      <p:sp>
        <p:nvSpPr>
          <p:cNvPr id="12" name="Rounded Rectangle 11">
            <a:extLst>
              <a:ext uri="{FF2B5EF4-FFF2-40B4-BE49-F238E27FC236}">
                <a16:creationId xmlns:a16="http://schemas.microsoft.com/office/drawing/2014/main" id="{5C8347F8-52A5-3A4A-A021-59A31E17A95B}"/>
              </a:ext>
            </a:extLst>
          </p:cNvPr>
          <p:cNvSpPr/>
          <p:nvPr/>
        </p:nvSpPr>
        <p:spPr>
          <a:xfrm>
            <a:off x="3882341"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Acoustic modeling</a:t>
            </a:r>
          </a:p>
        </p:txBody>
      </p:sp>
      <p:cxnSp>
        <p:nvCxnSpPr>
          <p:cNvPr id="13" name="Straight Arrow Connector 12">
            <a:extLst>
              <a:ext uri="{FF2B5EF4-FFF2-40B4-BE49-F238E27FC236}">
                <a16:creationId xmlns:a16="http://schemas.microsoft.com/office/drawing/2014/main" id="{477106DF-465D-D44E-BBD7-03616748F043}"/>
              </a:ext>
            </a:extLst>
          </p:cNvPr>
          <p:cNvCxnSpPr/>
          <p:nvPr/>
        </p:nvCxnSpPr>
        <p:spPr>
          <a:xfrm>
            <a:off x="5206117" y="3103070"/>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Rounded Rectangle 13">
            <a:extLst>
              <a:ext uri="{FF2B5EF4-FFF2-40B4-BE49-F238E27FC236}">
                <a16:creationId xmlns:a16="http://schemas.microsoft.com/office/drawing/2014/main" id="{3C8947E6-FCAE-7D40-9E73-DA94A87F484E}"/>
              </a:ext>
            </a:extLst>
          </p:cNvPr>
          <p:cNvSpPr/>
          <p:nvPr/>
        </p:nvSpPr>
        <p:spPr>
          <a:xfrm>
            <a:off x="5570594"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Lexicon</a:t>
            </a:r>
          </a:p>
        </p:txBody>
      </p:sp>
      <p:cxnSp>
        <p:nvCxnSpPr>
          <p:cNvPr id="15" name="Straight Arrow Connector 14">
            <a:extLst>
              <a:ext uri="{FF2B5EF4-FFF2-40B4-BE49-F238E27FC236}">
                <a16:creationId xmlns:a16="http://schemas.microsoft.com/office/drawing/2014/main" id="{0CD2BA44-7950-E44E-8012-191E837ACC85}"/>
              </a:ext>
            </a:extLst>
          </p:cNvPr>
          <p:cNvCxnSpPr/>
          <p:nvPr/>
        </p:nvCxnSpPr>
        <p:spPr>
          <a:xfrm>
            <a:off x="6898847" y="3103069"/>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6" name="Rounded Rectangle 15">
            <a:extLst>
              <a:ext uri="{FF2B5EF4-FFF2-40B4-BE49-F238E27FC236}">
                <a16:creationId xmlns:a16="http://schemas.microsoft.com/office/drawing/2014/main" id="{B06BDE16-7FF8-CF41-9F1E-16ED833F7261}"/>
              </a:ext>
            </a:extLst>
          </p:cNvPr>
          <p:cNvSpPr/>
          <p:nvPr/>
        </p:nvSpPr>
        <p:spPr>
          <a:xfrm>
            <a:off x="7258847"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Language modeling</a:t>
            </a:r>
          </a:p>
        </p:txBody>
      </p:sp>
      <p:cxnSp>
        <p:nvCxnSpPr>
          <p:cNvPr id="17" name="Straight Arrow Connector 16">
            <a:extLst>
              <a:ext uri="{FF2B5EF4-FFF2-40B4-BE49-F238E27FC236}">
                <a16:creationId xmlns:a16="http://schemas.microsoft.com/office/drawing/2014/main" id="{74161ECF-81F3-F349-959C-C5CE1B376BC5}"/>
              </a:ext>
            </a:extLst>
          </p:cNvPr>
          <p:cNvCxnSpPr/>
          <p:nvPr/>
        </p:nvCxnSpPr>
        <p:spPr>
          <a:xfrm>
            <a:off x="8582623" y="309463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18" name="Group 17">
            <a:extLst>
              <a:ext uri="{FF2B5EF4-FFF2-40B4-BE49-F238E27FC236}">
                <a16:creationId xmlns:a16="http://schemas.microsoft.com/office/drawing/2014/main" id="{1AF22247-B498-C846-B84D-3F6A2F168590}"/>
              </a:ext>
            </a:extLst>
          </p:cNvPr>
          <p:cNvGrpSpPr/>
          <p:nvPr/>
        </p:nvGrpSpPr>
        <p:grpSpPr>
          <a:xfrm>
            <a:off x="3443046" y="3881140"/>
            <a:ext cx="165100" cy="1231900"/>
            <a:chOff x="10757831" y="3416300"/>
            <a:chExt cx="165100" cy="1231900"/>
          </a:xfrm>
        </p:grpSpPr>
        <p:sp>
          <p:nvSpPr>
            <p:cNvPr id="19" name="Rectangle 18">
              <a:extLst>
                <a:ext uri="{FF2B5EF4-FFF2-40B4-BE49-F238E27FC236}">
                  <a16:creationId xmlns:a16="http://schemas.microsoft.com/office/drawing/2014/main" id="{FDD2C900-7746-7C4A-B5D0-511A15B30A1C}"/>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9C4C43A-5FC4-3345-AF67-94FEDC3B2AB7}"/>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76F88C-AA53-5349-9637-28FE0EFAFA53}"/>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F88DBA0-593E-A440-9692-75BB381828F6}"/>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6BBAEEB-8776-FE43-A99A-0469FD911690}"/>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28AA29E-427A-B147-B8C9-78D8F93AED9B}"/>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424867B-2712-3149-B286-67FC7A0CB522}"/>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54A3600-5F0B-5142-8B4F-6A92B73B7E9D}"/>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D999E34C-9718-5D4D-A10D-9A6973D9E541}"/>
              </a:ext>
            </a:extLst>
          </p:cNvPr>
          <p:cNvGrpSpPr/>
          <p:nvPr/>
        </p:nvGrpSpPr>
        <p:grpSpPr>
          <a:xfrm>
            <a:off x="3658481" y="3881140"/>
            <a:ext cx="165100" cy="1231900"/>
            <a:chOff x="10757831" y="3416300"/>
            <a:chExt cx="165100" cy="1231900"/>
          </a:xfrm>
        </p:grpSpPr>
        <p:sp>
          <p:nvSpPr>
            <p:cNvPr id="28" name="Rectangle 27">
              <a:extLst>
                <a:ext uri="{FF2B5EF4-FFF2-40B4-BE49-F238E27FC236}">
                  <a16:creationId xmlns:a16="http://schemas.microsoft.com/office/drawing/2014/main" id="{A3B59240-E3A5-DA44-AF63-5774B8B2E2B2}"/>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4CB6F2B-54C3-9A47-8CB8-C4FA16F21974}"/>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20668BB-4D28-134B-8937-E9B33B33C796}"/>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8B87B49-C698-9345-AC94-83964B37664D}"/>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80F82C4-60FE-9646-A89D-F4AA31851F33}"/>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1C6D3EF-502A-A143-BD96-B6BC2257B663}"/>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25517F31-E472-5843-8C9E-C63B6904C49C}"/>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7C30358-4CBA-8D45-B630-27D2F6B601F2}"/>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C190AB8D-1257-1448-ABD7-C26DDE8BFD56}"/>
              </a:ext>
            </a:extLst>
          </p:cNvPr>
          <p:cNvGrpSpPr/>
          <p:nvPr/>
        </p:nvGrpSpPr>
        <p:grpSpPr>
          <a:xfrm>
            <a:off x="3873915" y="3881140"/>
            <a:ext cx="165100" cy="1231900"/>
            <a:chOff x="10757831" y="3416300"/>
            <a:chExt cx="165100" cy="1231900"/>
          </a:xfrm>
        </p:grpSpPr>
        <p:sp>
          <p:nvSpPr>
            <p:cNvPr id="37" name="Rectangle 36">
              <a:extLst>
                <a:ext uri="{FF2B5EF4-FFF2-40B4-BE49-F238E27FC236}">
                  <a16:creationId xmlns:a16="http://schemas.microsoft.com/office/drawing/2014/main" id="{BCE9F466-9CF5-0B4C-9D7E-8EC74315D8B8}"/>
                </a:ext>
              </a:extLst>
            </p:cNvPr>
            <p:cNvSpPr/>
            <p:nvPr/>
          </p:nvSpPr>
          <p:spPr>
            <a:xfrm>
              <a:off x="10757831" y="3416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CBEB5EF-2A00-1B45-8EC6-EE6369E84413}"/>
                </a:ext>
              </a:extLst>
            </p:cNvPr>
            <p:cNvSpPr/>
            <p:nvPr/>
          </p:nvSpPr>
          <p:spPr>
            <a:xfrm>
              <a:off x="10757831" y="3568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9C44E73-3F51-0C48-88FD-3714954E4BBA}"/>
                </a:ext>
              </a:extLst>
            </p:cNvPr>
            <p:cNvSpPr/>
            <p:nvPr/>
          </p:nvSpPr>
          <p:spPr>
            <a:xfrm>
              <a:off x="10757831" y="3721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03F59E6D-6FE3-C34B-91F9-49F4DF0AF531}"/>
                </a:ext>
              </a:extLst>
            </p:cNvPr>
            <p:cNvSpPr/>
            <p:nvPr/>
          </p:nvSpPr>
          <p:spPr>
            <a:xfrm>
              <a:off x="10757831" y="38735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039DC33-5BA7-B441-9A48-20C245AAE120}"/>
                </a:ext>
              </a:extLst>
            </p:cNvPr>
            <p:cNvSpPr/>
            <p:nvPr/>
          </p:nvSpPr>
          <p:spPr>
            <a:xfrm>
              <a:off x="10757831" y="40259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91AAFB5-20A9-1143-8778-6C54ABB26E23}"/>
                </a:ext>
              </a:extLst>
            </p:cNvPr>
            <p:cNvSpPr/>
            <p:nvPr/>
          </p:nvSpPr>
          <p:spPr>
            <a:xfrm>
              <a:off x="10757831" y="41783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781D386-3074-174E-9D08-2F4F8D8B0422}"/>
                </a:ext>
              </a:extLst>
            </p:cNvPr>
            <p:cNvSpPr/>
            <p:nvPr/>
          </p:nvSpPr>
          <p:spPr>
            <a:xfrm>
              <a:off x="10757831" y="43307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3602A5EE-61CF-A04B-8D9F-1A3287EB1E4C}"/>
                </a:ext>
              </a:extLst>
            </p:cNvPr>
            <p:cNvSpPr/>
            <p:nvPr/>
          </p:nvSpPr>
          <p:spPr>
            <a:xfrm>
              <a:off x="10757831" y="4483100"/>
              <a:ext cx="165100" cy="165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C717723B-74E8-2B48-9B9F-4D5668AD37A7}"/>
              </a:ext>
            </a:extLst>
          </p:cNvPr>
          <p:cNvSpPr txBox="1"/>
          <p:nvPr/>
        </p:nvSpPr>
        <p:spPr>
          <a:xfrm>
            <a:off x="4670610" y="1638946"/>
            <a:ext cx="142539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 OW T UW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A9C706A1-73C1-6245-B868-011D52B6B1B2}"/>
              </a:ext>
            </a:extLst>
          </p:cNvPr>
          <p:cNvSpPr txBox="1"/>
          <p:nvPr/>
        </p:nvSpPr>
        <p:spPr>
          <a:xfrm>
            <a:off x="6366152" y="3654425"/>
            <a:ext cx="2092048" cy="175432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 too”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“goes too”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BBBD8BE3-67C6-8940-B490-F44CC0EBBD95}"/>
              </a:ext>
            </a:extLst>
          </p:cNvPr>
          <p:cNvSpPr txBox="1"/>
          <p:nvPr/>
        </p:nvSpPr>
        <p:spPr>
          <a:xfrm>
            <a:off x="4544229" y="2132981"/>
            <a:ext cx="170110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aco" pitchFamily="2" charset="77"/>
                <a:ea typeface="+mn-ea"/>
                <a:cs typeface="+mn-cs"/>
              </a:rPr>
              <a:t>G OW Z T UW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E5E2CCE5-1D8A-574E-8B47-D64B26E311E2}"/>
                  </a:ext>
                </a:extLst>
              </p:cNvPr>
              <p:cNvSpPr txBox="1"/>
              <p:nvPr/>
            </p:nvSpPr>
            <p:spPr>
              <a:xfrm>
                <a:off x="4056948" y="5466426"/>
                <a:ext cx="9745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oMath>
                  </m:oMathPara>
                </a14:m>
                <a:endParaRPr lang="en-US" sz="2400" dirty="0"/>
              </a:p>
            </p:txBody>
          </p:sp>
        </mc:Choice>
        <mc:Fallback xmlns="">
          <p:sp>
            <p:nvSpPr>
              <p:cNvPr id="51" name="TextBox 50">
                <a:extLst>
                  <a:ext uri="{FF2B5EF4-FFF2-40B4-BE49-F238E27FC236}">
                    <a16:creationId xmlns:a16="http://schemas.microsoft.com/office/drawing/2014/main" id="{E5E2CCE5-1D8A-574E-8B47-D64B26E311E2}"/>
                  </a:ext>
                </a:extLst>
              </p:cNvPr>
              <p:cNvSpPr txBox="1">
                <a:spLocks noRot="1" noChangeAspect="1" noMove="1" noResize="1" noEditPoints="1" noAdjustHandles="1" noChangeArrowheads="1" noChangeShapeType="1" noTextEdit="1"/>
              </p:cNvSpPr>
              <p:nvPr/>
            </p:nvSpPr>
            <p:spPr>
              <a:xfrm>
                <a:off x="4056948" y="5466426"/>
                <a:ext cx="974562" cy="369332"/>
              </a:xfrm>
              <a:prstGeom prst="rect">
                <a:avLst/>
              </a:prstGeom>
              <a:blipFill>
                <a:blip r:embed="rId4"/>
                <a:stretch>
                  <a:fillRect l="-5128" r="-10256"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80CD28D4-7335-384E-BE5E-F937BDC446DA}"/>
                  </a:ext>
                </a:extLst>
              </p:cNvPr>
              <p:cNvSpPr txBox="1"/>
              <p:nvPr/>
            </p:nvSpPr>
            <p:spPr>
              <a:xfrm>
                <a:off x="5696438" y="5460096"/>
                <a:ext cx="10720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52" name="TextBox 51">
                <a:extLst>
                  <a:ext uri="{FF2B5EF4-FFF2-40B4-BE49-F238E27FC236}">
                    <a16:creationId xmlns:a16="http://schemas.microsoft.com/office/drawing/2014/main" id="{80CD28D4-7335-384E-BE5E-F937BDC446DA}"/>
                  </a:ext>
                </a:extLst>
              </p:cNvPr>
              <p:cNvSpPr txBox="1">
                <a:spLocks noRot="1" noChangeAspect="1" noMove="1" noResize="1" noEditPoints="1" noAdjustHandles="1" noChangeArrowheads="1" noChangeShapeType="1" noTextEdit="1"/>
              </p:cNvSpPr>
              <p:nvPr/>
            </p:nvSpPr>
            <p:spPr>
              <a:xfrm>
                <a:off x="5696438" y="5460096"/>
                <a:ext cx="1072088" cy="369332"/>
              </a:xfrm>
              <a:prstGeom prst="rect">
                <a:avLst/>
              </a:prstGeom>
              <a:blipFill>
                <a:blip r:embed="rId5"/>
                <a:stretch>
                  <a:fillRect l="-5882" r="-8235"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5620E05-3950-EA4F-8AD8-2A50C92B6F28}"/>
                  </a:ext>
                </a:extLst>
              </p:cNvPr>
              <p:cNvSpPr txBox="1"/>
              <p:nvPr/>
            </p:nvSpPr>
            <p:spPr>
              <a:xfrm>
                <a:off x="7518477" y="5473977"/>
                <a:ext cx="804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53" name="TextBox 52">
                <a:extLst>
                  <a:ext uri="{FF2B5EF4-FFF2-40B4-BE49-F238E27FC236}">
                    <a16:creationId xmlns:a16="http://schemas.microsoft.com/office/drawing/2014/main" id="{35620E05-3950-EA4F-8AD8-2A50C92B6F28}"/>
                  </a:ext>
                </a:extLst>
              </p:cNvPr>
              <p:cNvSpPr txBox="1">
                <a:spLocks noRot="1" noChangeAspect="1" noMove="1" noResize="1" noEditPoints="1" noAdjustHandles="1" noChangeArrowheads="1" noChangeShapeType="1" noTextEdit="1"/>
              </p:cNvSpPr>
              <p:nvPr/>
            </p:nvSpPr>
            <p:spPr>
              <a:xfrm>
                <a:off x="7518477" y="5473977"/>
                <a:ext cx="804516" cy="369332"/>
              </a:xfrm>
              <a:prstGeom prst="rect">
                <a:avLst/>
              </a:prstGeom>
              <a:blipFill>
                <a:blip r:embed="rId6"/>
                <a:stretch>
                  <a:fillRect l="-7813" r="-12500" b="-33333"/>
                </a:stretch>
              </a:blipFill>
            </p:spPr>
            <p:txBody>
              <a:bodyPr/>
              <a:lstStyle/>
              <a:p>
                <a:r>
                  <a:rPr lang="en-US">
                    <a:noFill/>
                  </a:rPr>
                  <a:t> </a:t>
                </a:r>
              </a:p>
            </p:txBody>
          </p:sp>
        </mc:Fallback>
      </mc:AlternateContent>
    </p:spTree>
    <p:extLst>
      <p:ext uri="{BB962C8B-B14F-4D97-AF65-F5344CB8AC3E}">
        <p14:creationId xmlns:p14="http://schemas.microsoft.com/office/powerpoint/2010/main" val="20849946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6DC7-DD92-D942-A3AC-9E9BD3B4BA86}"/>
              </a:ext>
            </a:extLst>
          </p:cNvPr>
          <p:cNvSpPr>
            <a:spLocks noGrp="1"/>
          </p:cNvSpPr>
          <p:nvPr>
            <p:ph type="title"/>
          </p:nvPr>
        </p:nvSpPr>
        <p:spPr/>
        <p:txBody>
          <a:bodyPr/>
          <a:lstStyle/>
          <a:p>
            <a:r>
              <a:rPr lang="en-US" b="1" dirty="0">
                <a:solidFill>
                  <a:srgbClr val="00B050"/>
                </a:solidFill>
              </a:rPr>
              <a:t>Multi-speaker </a:t>
            </a:r>
            <a:r>
              <a:rPr lang="en-US" dirty="0"/>
              <a:t>speech recognition pipeline</a:t>
            </a:r>
          </a:p>
        </p:txBody>
      </p:sp>
      <p:sp>
        <p:nvSpPr>
          <p:cNvPr id="3" name="Content Placeholder 2">
            <a:extLst>
              <a:ext uri="{FF2B5EF4-FFF2-40B4-BE49-F238E27FC236}">
                <a16:creationId xmlns:a16="http://schemas.microsoft.com/office/drawing/2014/main" id="{55798C0D-CA1B-A743-8FB5-F42B727BF1A9}"/>
              </a:ext>
            </a:extLst>
          </p:cNvPr>
          <p:cNvSpPr>
            <a:spLocks noGrp="1"/>
          </p:cNvSpPr>
          <p:nvPr>
            <p:ph idx="1"/>
          </p:nvPr>
        </p:nvSpPr>
        <p:spPr/>
        <p:txBody>
          <a:bodyPr/>
          <a:lstStyle/>
          <a:p>
            <a:endParaRPr lang="en-US" dirty="0"/>
          </a:p>
        </p:txBody>
      </p:sp>
      <p:sp>
        <p:nvSpPr>
          <p:cNvPr id="8" name="Rounded Rectangle 7">
            <a:extLst>
              <a:ext uri="{FF2B5EF4-FFF2-40B4-BE49-F238E27FC236}">
                <a16:creationId xmlns:a16="http://schemas.microsoft.com/office/drawing/2014/main" id="{77FE0C79-10C0-884F-9B4A-E40326F1ECCB}"/>
              </a:ext>
            </a:extLst>
          </p:cNvPr>
          <p:cNvSpPr/>
          <p:nvPr/>
        </p:nvSpPr>
        <p:spPr>
          <a:xfrm>
            <a:off x="3501992"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Feature extraction</a:t>
            </a:r>
          </a:p>
        </p:txBody>
      </p:sp>
      <p:cxnSp>
        <p:nvCxnSpPr>
          <p:cNvPr id="9" name="Straight Arrow Connector 8">
            <a:extLst>
              <a:ext uri="{FF2B5EF4-FFF2-40B4-BE49-F238E27FC236}">
                <a16:creationId xmlns:a16="http://schemas.microsoft.com/office/drawing/2014/main" id="{8D1AD45A-207E-2644-AB37-C9DF7D4ED7EB}"/>
              </a:ext>
            </a:extLst>
          </p:cNvPr>
          <p:cNvCxnSpPr/>
          <p:nvPr/>
        </p:nvCxnSpPr>
        <p:spPr>
          <a:xfrm>
            <a:off x="4835823" y="3103071"/>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78E94131-3DCE-8D4A-A9CF-EC1525689F41}"/>
              </a:ext>
            </a:extLst>
          </p:cNvPr>
          <p:cNvSpPr txBox="1"/>
          <p:nvPr/>
        </p:nvSpPr>
        <p:spPr>
          <a:xfrm>
            <a:off x="10165388" y="2380837"/>
            <a:ext cx="1700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want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 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Johns Hopkins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campus”</a:t>
            </a:r>
          </a:p>
        </p:txBody>
      </p:sp>
      <p:sp>
        <p:nvSpPr>
          <p:cNvPr id="12" name="Rounded Rectangle 11">
            <a:extLst>
              <a:ext uri="{FF2B5EF4-FFF2-40B4-BE49-F238E27FC236}">
                <a16:creationId xmlns:a16="http://schemas.microsoft.com/office/drawing/2014/main" id="{5C8347F8-52A5-3A4A-A021-59A31E17A95B}"/>
              </a:ext>
            </a:extLst>
          </p:cNvPr>
          <p:cNvSpPr/>
          <p:nvPr/>
        </p:nvSpPr>
        <p:spPr>
          <a:xfrm>
            <a:off x="5182513"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Acoustic modeling</a:t>
            </a:r>
          </a:p>
        </p:txBody>
      </p:sp>
      <p:cxnSp>
        <p:nvCxnSpPr>
          <p:cNvPr id="13" name="Straight Arrow Connector 12">
            <a:extLst>
              <a:ext uri="{FF2B5EF4-FFF2-40B4-BE49-F238E27FC236}">
                <a16:creationId xmlns:a16="http://schemas.microsoft.com/office/drawing/2014/main" id="{477106DF-465D-D44E-BBD7-03616748F043}"/>
              </a:ext>
            </a:extLst>
          </p:cNvPr>
          <p:cNvCxnSpPr/>
          <p:nvPr/>
        </p:nvCxnSpPr>
        <p:spPr>
          <a:xfrm>
            <a:off x="6506289" y="3103070"/>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Rounded Rectangle 13">
            <a:extLst>
              <a:ext uri="{FF2B5EF4-FFF2-40B4-BE49-F238E27FC236}">
                <a16:creationId xmlns:a16="http://schemas.microsoft.com/office/drawing/2014/main" id="{3C8947E6-FCAE-7D40-9E73-DA94A87F484E}"/>
              </a:ext>
            </a:extLst>
          </p:cNvPr>
          <p:cNvSpPr/>
          <p:nvPr/>
        </p:nvSpPr>
        <p:spPr>
          <a:xfrm>
            <a:off x="6870766"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Lexicon</a:t>
            </a:r>
          </a:p>
        </p:txBody>
      </p:sp>
      <p:cxnSp>
        <p:nvCxnSpPr>
          <p:cNvPr id="15" name="Straight Arrow Connector 14">
            <a:extLst>
              <a:ext uri="{FF2B5EF4-FFF2-40B4-BE49-F238E27FC236}">
                <a16:creationId xmlns:a16="http://schemas.microsoft.com/office/drawing/2014/main" id="{0CD2BA44-7950-E44E-8012-191E837ACC85}"/>
              </a:ext>
            </a:extLst>
          </p:cNvPr>
          <p:cNvCxnSpPr/>
          <p:nvPr/>
        </p:nvCxnSpPr>
        <p:spPr>
          <a:xfrm>
            <a:off x="8199019" y="3103069"/>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6" name="Rounded Rectangle 15">
            <a:extLst>
              <a:ext uri="{FF2B5EF4-FFF2-40B4-BE49-F238E27FC236}">
                <a16:creationId xmlns:a16="http://schemas.microsoft.com/office/drawing/2014/main" id="{B06BDE16-7FF8-CF41-9F1E-16ED833F7261}"/>
              </a:ext>
            </a:extLst>
          </p:cNvPr>
          <p:cNvSpPr/>
          <p:nvPr/>
        </p:nvSpPr>
        <p:spPr>
          <a:xfrm>
            <a:off x="8559019" y="2812469"/>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Language modeling</a:t>
            </a:r>
          </a:p>
        </p:txBody>
      </p:sp>
      <p:cxnSp>
        <p:nvCxnSpPr>
          <p:cNvPr id="17" name="Straight Arrow Connector 16">
            <a:extLst>
              <a:ext uri="{FF2B5EF4-FFF2-40B4-BE49-F238E27FC236}">
                <a16:creationId xmlns:a16="http://schemas.microsoft.com/office/drawing/2014/main" id="{74161ECF-81F3-F349-959C-C5CE1B376BC5}"/>
              </a:ext>
            </a:extLst>
          </p:cNvPr>
          <p:cNvCxnSpPr/>
          <p:nvPr/>
        </p:nvCxnSpPr>
        <p:spPr>
          <a:xfrm>
            <a:off x="9882795" y="309463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16F2DCDA-7845-914B-9B77-1D2032C525A3}"/>
              </a:ext>
            </a:extLst>
          </p:cNvPr>
          <p:cNvCxnSpPr/>
          <p:nvPr/>
        </p:nvCxnSpPr>
        <p:spPr>
          <a:xfrm>
            <a:off x="1374353" y="3677565"/>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4" name="Group 53">
            <a:extLst>
              <a:ext uri="{FF2B5EF4-FFF2-40B4-BE49-F238E27FC236}">
                <a16:creationId xmlns:a16="http://schemas.microsoft.com/office/drawing/2014/main" id="{EA6F9F0A-19EF-E54E-A697-3EA2004D69F3}"/>
              </a:ext>
            </a:extLst>
          </p:cNvPr>
          <p:cNvGrpSpPr/>
          <p:nvPr/>
        </p:nvGrpSpPr>
        <p:grpSpPr>
          <a:xfrm rot="16200000">
            <a:off x="1275489" y="3619488"/>
            <a:ext cx="91440" cy="91440"/>
            <a:chOff x="2743200" y="685800"/>
            <a:chExt cx="914400" cy="914400"/>
          </a:xfrm>
        </p:grpSpPr>
        <p:sp>
          <p:nvSpPr>
            <p:cNvPr id="55" name="Oval 54">
              <a:extLst>
                <a:ext uri="{FF2B5EF4-FFF2-40B4-BE49-F238E27FC236}">
                  <a16:creationId xmlns:a16="http://schemas.microsoft.com/office/drawing/2014/main" id="{D25F9A33-9A2A-7742-AC0F-CC3F19A533AE}"/>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56" name="Straight Connector 55">
              <a:extLst>
                <a:ext uri="{FF2B5EF4-FFF2-40B4-BE49-F238E27FC236}">
                  <a16:creationId xmlns:a16="http://schemas.microsoft.com/office/drawing/2014/main" id="{69787819-7440-0D40-899E-C421B93A95C5}"/>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sp>
        <p:nvSpPr>
          <p:cNvPr id="57" name="Rounded Rectangle 56">
            <a:extLst>
              <a:ext uri="{FF2B5EF4-FFF2-40B4-BE49-F238E27FC236}">
                <a16:creationId xmlns:a16="http://schemas.microsoft.com/office/drawing/2014/main" id="{5887931B-89EA-844A-97E5-DEE972AD7D41}"/>
              </a:ext>
            </a:extLst>
          </p:cNvPr>
          <p:cNvSpPr/>
          <p:nvPr/>
        </p:nvSpPr>
        <p:spPr>
          <a:xfrm>
            <a:off x="3501992" y="3763106"/>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Feature extraction</a:t>
            </a:r>
          </a:p>
        </p:txBody>
      </p:sp>
      <p:cxnSp>
        <p:nvCxnSpPr>
          <p:cNvPr id="58" name="Straight Arrow Connector 57">
            <a:extLst>
              <a:ext uri="{FF2B5EF4-FFF2-40B4-BE49-F238E27FC236}">
                <a16:creationId xmlns:a16="http://schemas.microsoft.com/office/drawing/2014/main" id="{ADB2E524-F3D9-374D-9DFE-E980753285B7}"/>
              </a:ext>
            </a:extLst>
          </p:cNvPr>
          <p:cNvCxnSpPr/>
          <p:nvPr/>
        </p:nvCxnSpPr>
        <p:spPr>
          <a:xfrm>
            <a:off x="4835823" y="4053708"/>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60" name="Rounded Rectangle 59">
            <a:extLst>
              <a:ext uri="{FF2B5EF4-FFF2-40B4-BE49-F238E27FC236}">
                <a16:creationId xmlns:a16="http://schemas.microsoft.com/office/drawing/2014/main" id="{4FA463ED-D693-7547-BD0D-C25739F9CA64}"/>
              </a:ext>
            </a:extLst>
          </p:cNvPr>
          <p:cNvSpPr/>
          <p:nvPr/>
        </p:nvSpPr>
        <p:spPr>
          <a:xfrm>
            <a:off x="5182513" y="3763106"/>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Acoustic modeling</a:t>
            </a:r>
          </a:p>
        </p:txBody>
      </p:sp>
      <p:cxnSp>
        <p:nvCxnSpPr>
          <p:cNvPr id="61" name="Straight Arrow Connector 60">
            <a:extLst>
              <a:ext uri="{FF2B5EF4-FFF2-40B4-BE49-F238E27FC236}">
                <a16:creationId xmlns:a16="http://schemas.microsoft.com/office/drawing/2014/main" id="{D4620EC2-F3A8-9D4C-971D-93FE2E4B7687}"/>
              </a:ext>
            </a:extLst>
          </p:cNvPr>
          <p:cNvCxnSpPr/>
          <p:nvPr/>
        </p:nvCxnSpPr>
        <p:spPr>
          <a:xfrm>
            <a:off x="6506289" y="405370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62" name="Rounded Rectangle 61">
            <a:extLst>
              <a:ext uri="{FF2B5EF4-FFF2-40B4-BE49-F238E27FC236}">
                <a16:creationId xmlns:a16="http://schemas.microsoft.com/office/drawing/2014/main" id="{DBBC14A1-3CDD-6B43-A04C-67DC00C1D7F3}"/>
              </a:ext>
            </a:extLst>
          </p:cNvPr>
          <p:cNvSpPr/>
          <p:nvPr/>
        </p:nvSpPr>
        <p:spPr>
          <a:xfrm>
            <a:off x="6870766" y="3763106"/>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Lexicon</a:t>
            </a:r>
          </a:p>
        </p:txBody>
      </p:sp>
      <p:cxnSp>
        <p:nvCxnSpPr>
          <p:cNvPr id="63" name="Straight Arrow Connector 62">
            <a:extLst>
              <a:ext uri="{FF2B5EF4-FFF2-40B4-BE49-F238E27FC236}">
                <a16:creationId xmlns:a16="http://schemas.microsoft.com/office/drawing/2014/main" id="{65EBD3B1-419B-724C-842B-5B0A20EF9BC2}"/>
              </a:ext>
            </a:extLst>
          </p:cNvPr>
          <p:cNvCxnSpPr/>
          <p:nvPr/>
        </p:nvCxnSpPr>
        <p:spPr>
          <a:xfrm>
            <a:off x="8199019" y="4053706"/>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64" name="Rounded Rectangle 63">
            <a:extLst>
              <a:ext uri="{FF2B5EF4-FFF2-40B4-BE49-F238E27FC236}">
                <a16:creationId xmlns:a16="http://schemas.microsoft.com/office/drawing/2014/main" id="{8DEE2CC5-5B26-054F-B300-9ED90643296C}"/>
              </a:ext>
            </a:extLst>
          </p:cNvPr>
          <p:cNvSpPr/>
          <p:nvPr/>
        </p:nvSpPr>
        <p:spPr>
          <a:xfrm>
            <a:off x="8559019" y="3763106"/>
            <a:ext cx="1323776" cy="77806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Medium"/>
                <a:ea typeface="+mn-ea"/>
                <a:cs typeface="+mn-cs"/>
              </a:rPr>
              <a:t>Language modeling</a:t>
            </a:r>
          </a:p>
        </p:txBody>
      </p:sp>
      <p:cxnSp>
        <p:nvCxnSpPr>
          <p:cNvPr id="65" name="Straight Arrow Connector 64">
            <a:extLst>
              <a:ext uri="{FF2B5EF4-FFF2-40B4-BE49-F238E27FC236}">
                <a16:creationId xmlns:a16="http://schemas.microsoft.com/office/drawing/2014/main" id="{9E34617D-A9B3-0F42-BFFE-72FBD43008B6}"/>
              </a:ext>
            </a:extLst>
          </p:cNvPr>
          <p:cNvCxnSpPr/>
          <p:nvPr/>
        </p:nvCxnSpPr>
        <p:spPr>
          <a:xfrm>
            <a:off x="9882795" y="4045274"/>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15857A0A-7903-7D45-AC2F-18F4100158EA}"/>
              </a:ext>
            </a:extLst>
          </p:cNvPr>
          <p:cNvSpPr txBox="1"/>
          <p:nvPr/>
        </p:nvSpPr>
        <p:spPr>
          <a:xfrm>
            <a:off x="10276674" y="3590538"/>
            <a:ext cx="1307153" cy="646331"/>
          </a:xfrm>
          <a:prstGeom prst="rect">
            <a:avLst/>
          </a:prstGeom>
          <a:noFill/>
        </p:spPr>
        <p:txBody>
          <a:bodyPr wrap="none" rtlCol="0">
            <a:spAutoFit/>
          </a:bodyPr>
          <a:lstStyle/>
          <a:p>
            <a:pPr lvl="0">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altLang="ja-JP" dirty="0">
                <a:solidFill>
                  <a:prstClr val="black"/>
                </a:solidFill>
              </a:rPr>
              <a:t>It’s raining </a:t>
            </a:r>
          </a:p>
          <a:p>
            <a:pPr lvl="0">
              <a:defRPr/>
            </a:pPr>
            <a:r>
              <a:rPr lang="en-US" altLang="ja-JP" dirty="0">
                <a:solidFill>
                  <a:prstClr val="black"/>
                </a:solidFill>
              </a:rPr>
              <a:t>today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1" name="Rounded Rectangle 50">
            <a:extLst>
              <a:ext uri="{FF2B5EF4-FFF2-40B4-BE49-F238E27FC236}">
                <a16:creationId xmlns:a16="http://schemas.microsoft.com/office/drawing/2014/main" id="{F25A744A-8185-364E-92E4-B9D4BEE5C906}"/>
              </a:ext>
            </a:extLst>
          </p:cNvPr>
          <p:cNvSpPr/>
          <p:nvPr/>
        </p:nvSpPr>
        <p:spPr>
          <a:xfrm>
            <a:off x="1967476" y="2834848"/>
            <a:ext cx="1093536" cy="1736882"/>
          </a:xfrm>
          <a:prstGeom prst="roundRect">
            <a:avLst/>
          </a:prstGeom>
          <a:noFill/>
          <a:ln w="3810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50"/>
                </a:solidFill>
                <a:effectLst/>
                <a:uLnTx/>
                <a:uFillTx/>
                <a:latin typeface="Franklin Gothic Medium"/>
                <a:ea typeface="+mn-ea"/>
                <a:cs typeface="+mn-cs"/>
              </a:rPr>
              <a:t>Speech separation</a:t>
            </a:r>
          </a:p>
        </p:txBody>
      </p:sp>
      <p:cxnSp>
        <p:nvCxnSpPr>
          <p:cNvPr id="81" name="Straight Arrow Connector 80">
            <a:extLst>
              <a:ext uri="{FF2B5EF4-FFF2-40B4-BE49-F238E27FC236}">
                <a16:creationId xmlns:a16="http://schemas.microsoft.com/office/drawing/2014/main" id="{2AEF1FB7-EDE1-9B44-991A-BB2CF328541B}"/>
              </a:ext>
            </a:extLst>
          </p:cNvPr>
          <p:cNvCxnSpPr>
            <a:cxnSpLocks/>
            <a:stCxn id="51" idx="3"/>
            <a:endCxn id="8" idx="1"/>
          </p:cNvCxnSpPr>
          <p:nvPr/>
        </p:nvCxnSpPr>
        <p:spPr>
          <a:xfrm flipV="1">
            <a:off x="3061012" y="3201504"/>
            <a:ext cx="440980" cy="501785"/>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D0810290-BBF3-EE46-9CF6-BFC613DBFD5F}"/>
              </a:ext>
            </a:extLst>
          </p:cNvPr>
          <p:cNvCxnSpPr>
            <a:cxnSpLocks/>
            <a:stCxn id="51" idx="3"/>
          </p:cNvCxnSpPr>
          <p:nvPr/>
        </p:nvCxnSpPr>
        <p:spPr>
          <a:xfrm>
            <a:off x="3061012" y="3703289"/>
            <a:ext cx="429831" cy="388516"/>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84" name="Group 83">
            <a:extLst>
              <a:ext uri="{FF2B5EF4-FFF2-40B4-BE49-F238E27FC236}">
                <a16:creationId xmlns:a16="http://schemas.microsoft.com/office/drawing/2014/main" id="{6753A6C7-5329-8846-BF6E-B82D8FF4D87D}"/>
              </a:ext>
            </a:extLst>
          </p:cNvPr>
          <p:cNvGrpSpPr/>
          <p:nvPr/>
        </p:nvGrpSpPr>
        <p:grpSpPr>
          <a:xfrm>
            <a:off x="146197" y="1922225"/>
            <a:ext cx="1156131" cy="3495398"/>
            <a:chOff x="-7352197" y="-955161"/>
            <a:chExt cx="2122940" cy="6418409"/>
          </a:xfrm>
        </p:grpSpPr>
        <p:pic>
          <p:nvPicPr>
            <p:cNvPr id="92" name="Picture 91">
              <a:extLst>
                <a:ext uri="{FF2B5EF4-FFF2-40B4-BE49-F238E27FC236}">
                  <a16:creationId xmlns:a16="http://schemas.microsoft.com/office/drawing/2014/main" id="{048F7A98-B209-CD42-91BC-6845B7AFA90C}"/>
                </a:ext>
              </a:extLst>
            </p:cNvPr>
            <p:cNvPicPr>
              <a:picLocks noChangeAspect="1"/>
            </p:cNvPicPr>
            <p:nvPr/>
          </p:nvPicPr>
          <p:blipFill>
            <a:blip r:embed="rId2"/>
            <a:stretch>
              <a:fillRect/>
            </a:stretch>
          </p:blipFill>
          <p:spPr>
            <a:xfrm>
              <a:off x="-7352197" y="3340304"/>
              <a:ext cx="2122940" cy="2122944"/>
            </a:xfrm>
            <a:prstGeom prst="rect">
              <a:avLst/>
            </a:prstGeom>
          </p:spPr>
        </p:pic>
        <p:pic>
          <p:nvPicPr>
            <p:cNvPr id="96" name="Picture 95">
              <a:extLst>
                <a:ext uri="{FF2B5EF4-FFF2-40B4-BE49-F238E27FC236}">
                  <a16:creationId xmlns:a16="http://schemas.microsoft.com/office/drawing/2014/main" id="{0DD1A8BB-7C8D-1646-8944-3D3FCD7D3AF5}"/>
                </a:ext>
              </a:extLst>
            </p:cNvPr>
            <p:cNvPicPr>
              <a:picLocks noChangeAspect="1"/>
            </p:cNvPicPr>
            <p:nvPr/>
          </p:nvPicPr>
          <p:blipFill>
            <a:blip r:embed="rId3"/>
            <a:stretch>
              <a:fillRect/>
            </a:stretch>
          </p:blipFill>
          <p:spPr>
            <a:xfrm>
              <a:off x="-6980543" y="-955161"/>
              <a:ext cx="1400239" cy="1869392"/>
            </a:xfrm>
            <a:prstGeom prst="rect">
              <a:avLst/>
            </a:prstGeom>
          </p:spPr>
        </p:pic>
      </p:grpSp>
      <p:grpSp>
        <p:nvGrpSpPr>
          <p:cNvPr id="98" name="Group 97">
            <a:extLst>
              <a:ext uri="{FF2B5EF4-FFF2-40B4-BE49-F238E27FC236}">
                <a16:creationId xmlns:a16="http://schemas.microsoft.com/office/drawing/2014/main" id="{2F46E3F4-28B2-7047-BA28-2E0AB0840101}"/>
              </a:ext>
            </a:extLst>
          </p:cNvPr>
          <p:cNvGrpSpPr/>
          <p:nvPr/>
        </p:nvGrpSpPr>
        <p:grpSpPr>
          <a:xfrm rot="5400000">
            <a:off x="501851" y="3388110"/>
            <a:ext cx="1140227" cy="508687"/>
            <a:chOff x="18120866" y="13170825"/>
            <a:chExt cx="929859" cy="280735"/>
          </a:xfrm>
        </p:grpSpPr>
        <p:pic>
          <p:nvPicPr>
            <p:cNvPr id="99" name="図 88 1 2" descr="C:\Users\WR24690\Desktop\MERL案件\speech figs\koe.png">
              <a:extLst>
                <a:ext uri="{FF2B5EF4-FFF2-40B4-BE49-F238E27FC236}">
                  <a16:creationId xmlns:a16="http://schemas.microsoft.com/office/drawing/2014/main" id="{CC421CC6-D16B-E042-B579-7FA1656555EC}"/>
                </a:ext>
              </a:extLst>
            </p:cNvPr>
            <p:cNvPicPr/>
            <p:nvPr/>
          </p:nvPicPr>
          <p:blipFill>
            <a:blip r:embed="rId4" cstate="print"/>
            <a:srcRect/>
            <a:stretch>
              <a:fillRect/>
            </a:stretch>
          </p:blipFill>
          <p:spPr bwMode="auto">
            <a:xfrm rot="14047703" flipH="1">
              <a:off x="18782931" y="13183767"/>
              <a:ext cx="197083" cy="338504"/>
            </a:xfrm>
            <a:prstGeom prst="rect">
              <a:avLst/>
            </a:prstGeom>
            <a:noFill/>
            <a:ln w="9525">
              <a:noFill/>
              <a:miter lim="800000"/>
              <a:headEnd/>
              <a:tailEnd/>
            </a:ln>
          </p:spPr>
        </p:pic>
        <p:pic>
          <p:nvPicPr>
            <p:cNvPr id="101" name="図 88 3 2" descr="C:\Users\WR24690\Desktop\MERL案件\speech figs\koe.png">
              <a:extLst>
                <a:ext uri="{FF2B5EF4-FFF2-40B4-BE49-F238E27FC236}">
                  <a16:creationId xmlns:a16="http://schemas.microsoft.com/office/drawing/2014/main" id="{3548B6AF-BC2D-F94A-92EA-2CF82900C2E3}"/>
                </a:ext>
              </a:extLst>
            </p:cNvPr>
            <p:cNvPicPr/>
            <p:nvPr/>
          </p:nvPicPr>
          <p:blipFill>
            <a:blip r:embed="rId4" cstate="print"/>
            <a:srcRect/>
            <a:stretch>
              <a:fillRect/>
            </a:stretch>
          </p:blipFill>
          <p:spPr bwMode="auto">
            <a:xfrm rot="18890865" flipH="1" flipV="1">
              <a:off x="18191576" y="13100115"/>
              <a:ext cx="197083" cy="338504"/>
            </a:xfrm>
            <a:prstGeom prst="rect">
              <a:avLst/>
            </a:prstGeom>
            <a:noFill/>
            <a:ln w="9525">
              <a:noFill/>
              <a:miter lim="800000"/>
              <a:headEnd/>
              <a:tailEnd/>
            </a:ln>
          </p:spPr>
        </p:pic>
      </p:grpSp>
      <p:pic>
        <p:nvPicPr>
          <p:cNvPr id="102" name="Picture 101">
            <a:extLst>
              <a:ext uri="{FF2B5EF4-FFF2-40B4-BE49-F238E27FC236}">
                <a16:creationId xmlns:a16="http://schemas.microsoft.com/office/drawing/2014/main" id="{C3A02117-800D-6F46-B32F-2306CEA0636E}"/>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1342176" y="3685843"/>
            <a:ext cx="630155" cy="721796"/>
          </a:xfrm>
          <a:prstGeom prst="rect">
            <a:avLst/>
          </a:prstGeom>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DE5EA21-26A0-4741-98B5-CEC56147F2C0}"/>
                  </a:ext>
                </a:extLst>
              </p:cNvPr>
              <p:cNvSpPr txBox="1"/>
              <p:nvPr/>
            </p:nvSpPr>
            <p:spPr>
              <a:xfrm>
                <a:off x="5292428" y="5618044"/>
                <a:ext cx="9745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oMath>
                  </m:oMathPara>
                </a14:m>
                <a:endParaRPr lang="en-US" sz="2400" dirty="0"/>
              </a:p>
            </p:txBody>
          </p:sp>
        </mc:Choice>
        <mc:Fallback xmlns="">
          <p:sp>
            <p:nvSpPr>
              <p:cNvPr id="39" name="TextBox 38">
                <a:extLst>
                  <a:ext uri="{FF2B5EF4-FFF2-40B4-BE49-F238E27FC236}">
                    <a16:creationId xmlns:a16="http://schemas.microsoft.com/office/drawing/2014/main" id="{8DE5EA21-26A0-4741-98B5-CEC56147F2C0}"/>
                  </a:ext>
                </a:extLst>
              </p:cNvPr>
              <p:cNvSpPr txBox="1">
                <a:spLocks noRot="1" noChangeAspect="1" noMove="1" noResize="1" noEditPoints="1" noAdjustHandles="1" noChangeArrowheads="1" noChangeShapeType="1" noTextEdit="1"/>
              </p:cNvSpPr>
              <p:nvPr/>
            </p:nvSpPr>
            <p:spPr>
              <a:xfrm>
                <a:off x="5292428" y="5618044"/>
                <a:ext cx="974562" cy="369332"/>
              </a:xfrm>
              <a:prstGeom prst="rect">
                <a:avLst/>
              </a:prstGeom>
              <a:blipFill>
                <a:blip r:embed="rId7"/>
                <a:stretch>
                  <a:fillRect l="-6494" r="-1039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D4B309C-C9BD-EA4E-8A8F-0717EC5F3ECD}"/>
                  </a:ext>
                </a:extLst>
              </p:cNvPr>
              <p:cNvSpPr txBox="1"/>
              <p:nvPr/>
            </p:nvSpPr>
            <p:spPr>
              <a:xfrm>
                <a:off x="6931918" y="5611714"/>
                <a:ext cx="10720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40" name="TextBox 39">
                <a:extLst>
                  <a:ext uri="{FF2B5EF4-FFF2-40B4-BE49-F238E27FC236}">
                    <a16:creationId xmlns:a16="http://schemas.microsoft.com/office/drawing/2014/main" id="{0D4B309C-C9BD-EA4E-8A8F-0717EC5F3ECD}"/>
                  </a:ext>
                </a:extLst>
              </p:cNvPr>
              <p:cNvSpPr txBox="1">
                <a:spLocks noRot="1" noChangeAspect="1" noMove="1" noResize="1" noEditPoints="1" noAdjustHandles="1" noChangeArrowheads="1" noChangeShapeType="1" noTextEdit="1"/>
              </p:cNvSpPr>
              <p:nvPr/>
            </p:nvSpPr>
            <p:spPr>
              <a:xfrm>
                <a:off x="6931918" y="5611714"/>
                <a:ext cx="1072088" cy="369332"/>
              </a:xfrm>
              <a:prstGeom prst="rect">
                <a:avLst/>
              </a:prstGeom>
              <a:blipFill>
                <a:blip r:embed="rId8"/>
                <a:stretch>
                  <a:fillRect l="-5882" r="-941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11FAD5E-A288-CD49-A5FF-94E62ACC920C}"/>
                  </a:ext>
                </a:extLst>
              </p:cNvPr>
              <p:cNvSpPr txBox="1"/>
              <p:nvPr/>
            </p:nvSpPr>
            <p:spPr>
              <a:xfrm>
                <a:off x="8753957" y="5625595"/>
                <a:ext cx="804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oMath>
                  </m:oMathPara>
                </a14:m>
                <a:endParaRPr lang="en-US" sz="2400" dirty="0"/>
              </a:p>
            </p:txBody>
          </p:sp>
        </mc:Choice>
        <mc:Fallback xmlns="">
          <p:sp>
            <p:nvSpPr>
              <p:cNvPr id="41" name="TextBox 40">
                <a:extLst>
                  <a:ext uri="{FF2B5EF4-FFF2-40B4-BE49-F238E27FC236}">
                    <a16:creationId xmlns:a16="http://schemas.microsoft.com/office/drawing/2014/main" id="{A11FAD5E-A288-CD49-A5FF-94E62ACC920C}"/>
                  </a:ext>
                </a:extLst>
              </p:cNvPr>
              <p:cNvSpPr txBox="1">
                <a:spLocks noRot="1" noChangeAspect="1" noMove="1" noResize="1" noEditPoints="1" noAdjustHandles="1" noChangeArrowheads="1" noChangeShapeType="1" noTextEdit="1"/>
              </p:cNvSpPr>
              <p:nvPr/>
            </p:nvSpPr>
            <p:spPr>
              <a:xfrm>
                <a:off x="8753957" y="5625595"/>
                <a:ext cx="804516" cy="369332"/>
              </a:xfrm>
              <a:prstGeom prst="rect">
                <a:avLst/>
              </a:prstGeom>
              <a:blipFill>
                <a:blip r:embed="rId9"/>
                <a:stretch>
                  <a:fillRect l="-6154" r="-10769" b="-33333"/>
                </a:stretch>
              </a:blipFill>
            </p:spPr>
            <p:txBody>
              <a:bodyPr/>
              <a:lstStyle/>
              <a:p>
                <a:r>
                  <a:rPr lang="en-US">
                    <a:noFill/>
                  </a:rPr>
                  <a:t> </a:t>
                </a:r>
              </a:p>
            </p:txBody>
          </p:sp>
        </mc:Fallback>
      </mc:AlternateContent>
    </p:spTree>
    <p:extLst>
      <p:ext uri="{BB962C8B-B14F-4D97-AF65-F5344CB8AC3E}">
        <p14:creationId xmlns:p14="http://schemas.microsoft.com/office/powerpoint/2010/main" val="3208633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endParaRPr lang="en-US" dirty="0"/>
              </a:p>
              <a:p>
                <a:pPr marL="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arg</m:t>
                          </m:r>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m:rPr>
                                      <m:sty m:val="p"/>
                                    </m:rPr>
                                    <a:rPr lang="en-US">
                                      <a:latin typeface="Cambria Math" panose="02040503050406030204" pitchFamily="18" charset="0"/>
                                    </a:rPr>
                                    <m:t>W</m:t>
                                  </m:r>
                                </m:lim>
                              </m:limLow>
                            </m:fName>
                            <m:e>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r>
                                <a:rPr lang="en-US" i="1">
                                  <a:latin typeface="Cambria Math" panose="02040503050406030204" pitchFamily="18" charset="0"/>
                                </a:rPr>
                                <m:t>𝑋</m:t>
                              </m:r>
                              <m:r>
                                <a:rPr lang="en-US" i="1">
                                  <a:latin typeface="Cambria Math" panose="02040503050406030204" pitchFamily="18" charset="0"/>
                                </a:rPr>
                                <m:t>)</m:t>
                              </m:r>
                            </m:e>
                          </m:func>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arg</m:t>
                          </m:r>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m:rPr>
                                      <m:sty m:val="p"/>
                                    </m:rPr>
                                    <a:rPr lang="en-US">
                                      <a:latin typeface="Cambria Math" panose="02040503050406030204" pitchFamily="18" charset="0"/>
                                    </a:rPr>
                                    <m:t>W</m:t>
                                  </m:r>
                                </m:lim>
                              </m:limLow>
                            </m:fName>
                            <m:e>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𝑋</m:t>
                                  </m:r>
                                </m:e>
                                <m:e>
                                  <m:r>
                                    <a:rPr lang="en-US" i="1">
                                      <a:latin typeface="Cambria Math" panose="02040503050406030204" pitchFamily="18" charset="0"/>
                                    </a:rPr>
                                    <m:t>𝑊</m:t>
                                  </m:r>
                                </m:e>
                              </m:d>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e>
                          </m:func>
                        </m:e>
                      </m:func>
                    </m:oMath>
                  </m:oMathPara>
                </a14:m>
                <a:endParaRPr lang="en-US" dirty="0"/>
              </a:p>
              <a:p>
                <a:endParaRPr lang="en-US" dirty="0"/>
              </a:p>
              <a:p>
                <a:r>
                  <a:rPr lang="en-US" dirty="0"/>
                  <a:t>Machine translation</a:t>
                </a:r>
              </a:p>
              <a:p>
                <a:pPr lvl="1"/>
                <a:r>
                  <a:rPr lang="en-US" dirty="0"/>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𝑋</m:t>
                        </m:r>
                      </m:e>
                      <m:e>
                        <m:r>
                          <a:rPr lang="en-US" i="1">
                            <a:latin typeface="Cambria Math" panose="02040503050406030204" pitchFamily="18" charset="0"/>
                          </a:rPr>
                          <m:t>𝑊</m:t>
                        </m:r>
                      </m:e>
                    </m:d>
                  </m:oMath>
                </a14:m>
                <a:r>
                  <a:rPr lang="en-US" dirty="0"/>
                  <a:t>:	Translation model</a:t>
                </a:r>
              </a:p>
              <a:p>
                <a:pPr lvl="1"/>
                <a:r>
                  <a:rPr lang="en-US" dirty="0"/>
                  <a:t>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oMath>
                </a14:m>
                <a:r>
                  <a:rPr lang="en-US" dirty="0"/>
                  <a:t>:		Language model</a:t>
                </a:r>
              </a:p>
              <a:p>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2"/>
                <a:stretch>
                  <a:fillRect l="-1389"/>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err="1"/>
              <a:t>Jelinek</a:t>
            </a:r>
            <a:r>
              <a:rPr lang="en-US" dirty="0"/>
              <a:t> methodology (1970s-)</a:t>
            </a:r>
          </a:p>
        </p:txBody>
      </p:sp>
    </p:spTree>
    <p:extLst>
      <p:ext uri="{BB962C8B-B14F-4D97-AF65-F5344CB8AC3E}">
        <p14:creationId xmlns:p14="http://schemas.microsoft.com/office/powerpoint/2010/main" val="2470564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6DC7-DD92-D942-A3AC-9E9BD3B4BA86}"/>
              </a:ext>
            </a:extLst>
          </p:cNvPr>
          <p:cNvSpPr>
            <a:spLocks noGrp="1"/>
          </p:cNvSpPr>
          <p:nvPr>
            <p:ph type="title"/>
          </p:nvPr>
        </p:nvSpPr>
        <p:spPr/>
        <p:txBody>
          <a:bodyPr>
            <a:normAutofit fontScale="90000"/>
          </a:bodyPr>
          <a:lstStyle/>
          <a:p>
            <a:r>
              <a:rPr lang="en-US" b="1" dirty="0">
                <a:solidFill>
                  <a:srgbClr val="00B050"/>
                </a:solidFill>
              </a:rPr>
              <a:t>Multi-speaker multilingual </a:t>
            </a:r>
            <a:br>
              <a:rPr lang="en-US" b="1" dirty="0">
                <a:solidFill>
                  <a:srgbClr val="00B050"/>
                </a:solidFill>
              </a:rPr>
            </a:br>
            <a:r>
              <a:rPr lang="en-US" dirty="0"/>
              <a:t>speech recognition pipeline</a:t>
            </a:r>
          </a:p>
        </p:txBody>
      </p:sp>
      <p:sp>
        <p:nvSpPr>
          <p:cNvPr id="3" name="Content Placeholder 2">
            <a:extLst>
              <a:ext uri="{FF2B5EF4-FFF2-40B4-BE49-F238E27FC236}">
                <a16:creationId xmlns:a16="http://schemas.microsoft.com/office/drawing/2014/main" id="{55798C0D-CA1B-A743-8FB5-F42B727BF1A9}"/>
              </a:ext>
            </a:extLst>
          </p:cNvPr>
          <p:cNvSpPr>
            <a:spLocks noGrp="1"/>
          </p:cNvSpPr>
          <p:nvPr>
            <p:ph idx="1"/>
          </p:nvPr>
        </p:nvSpPr>
        <p:spPr/>
        <p:txBody>
          <a:bodyPr/>
          <a:lstStyle/>
          <a:p>
            <a:endParaRPr lang="en-US" dirty="0"/>
          </a:p>
        </p:txBody>
      </p:sp>
      <p:sp>
        <p:nvSpPr>
          <p:cNvPr id="11" name="TextBox 10">
            <a:extLst>
              <a:ext uri="{FF2B5EF4-FFF2-40B4-BE49-F238E27FC236}">
                <a16:creationId xmlns:a16="http://schemas.microsoft.com/office/drawing/2014/main" id="{78E94131-3DCE-8D4A-A9CF-EC1525689F41}"/>
              </a:ext>
            </a:extLst>
          </p:cNvPr>
          <p:cNvSpPr txBox="1"/>
          <p:nvPr/>
        </p:nvSpPr>
        <p:spPr>
          <a:xfrm>
            <a:off x="8604600" y="1852558"/>
            <a:ext cx="1700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want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 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Johns Hopkins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campus”</a:t>
            </a:r>
          </a:p>
        </p:txBody>
      </p:sp>
      <p:cxnSp>
        <p:nvCxnSpPr>
          <p:cNvPr id="17" name="Straight Arrow Connector 16">
            <a:extLst>
              <a:ext uri="{FF2B5EF4-FFF2-40B4-BE49-F238E27FC236}">
                <a16:creationId xmlns:a16="http://schemas.microsoft.com/office/drawing/2014/main" id="{74161ECF-81F3-F349-959C-C5CE1B376BC5}"/>
              </a:ext>
            </a:extLst>
          </p:cNvPr>
          <p:cNvCxnSpPr/>
          <p:nvPr/>
        </p:nvCxnSpPr>
        <p:spPr>
          <a:xfrm>
            <a:off x="8244600" y="2314667"/>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16F2DCDA-7845-914B-9B77-1D2032C525A3}"/>
              </a:ext>
            </a:extLst>
          </p:cNvPr>
          <p:cNvCxnSpPr/>
          <p:nvPr/>
        </p:nvCxnSpPr>
        <p:spPr>
          <a:xfrm>
            <a:off x="1374353" y="3677565"/>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4" name="Group 53">
            <a:extLst>
              <a:ext uri="{FF2B5EF4-FFF2-40B4-BE49-F238E27FC236}">
                <a16:creationId xmlns:a16="http://schemas.microsoft.com/office/drawing/2014/main" id="{EA6F9F0A-19EF-E54E-A697-3EA2004D69F3}"/>
              </a:ext>
            </a:extLst>
          </p:cNvPr>
          <p:cNvGrpSpPr/>
          <p:nvPr/>
        </p:nvGrpSpPr>
        <p:grpSpPr>
          <a:xfrm rot="16200000">
            <a:off x="1275489" y="3619488"/>
            <a:ext cx="91440" cy="91440"/>
            <a:chOff x="2743200" y="685800"/>
            <a:chExt cx="914400" cy="914400"/>
          </a:xfrm>
        </p:grpSpPr>
        <p:sp>
          <p:nvSpPr>
            <p:cNvPr id="55" name="Oval 54">
              <a:extLst>
                <a:ext uri="{FF2B5EF4-FFF2-40B4-BE49-F238E27FC236}">
                  <a16:creationId xmlns:a16="http://schemas.microsoft.com/office/drawing/2014/main" id="{D25F9A33-9A2A-7742-AC0F-CC3F19A533AE}"/>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56" name="Straight Connector 55">
              <a:extLst>
                <a:ext uri="{FF2B5EF4-FFF2-40B4-BE49-F238E27FC236}">
                  <a16:creationId xmlns:a16="http://schemas.microsoft.com/office/drawing/2014/main" id="{69787819-7440-0D40-899E-C421B93A95C5}"/>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cxnSp>
        <p:nvCxnSpPr>
          <p:cNvPr id="65" name="Straight Arrow Connector 64">
            <a:extLst>
              <a:ext uri="{FF2B5EF4-FFF2-40B4-BE49-F238E27FC236}">
                <a16:creationId xmlns:a16="http://schemas.microsoft.com/office/drawing/2014/main" id="{9E34617D-A9B3-0F42-BFFE-72FBD43008B6}"/>
              </a:ext>
            </a:extLst>
          </p:cNvPr>
          <p:cNvCxnSpPr/>
          <p:nvPr/>
        </p:nvCxnSpPr>
        <p:spPr>
          <a:xfrm>
            <a:off x="8244600" y="5139556"/>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15857A0A-7903-7D45-AC2F-18F4100158EA}"/>
              </a:ext>
            </a:extLst>
          </p:cNvPr>
          <p:cNvSpPr txBox="1"/>
          <p:nvPr/>
        </p:nvSpPr>
        <p:spPr>
          <a:xfrm>
            <a:off x="8604600" y="4954890"/>
            <a:ext cx="1531188" cy="369332"/>
          </a:xfrm>
          <a:prstGeom prst="rect">
            <a:avLst/>
          </a:prstGeom>
          <a:noFill/>
        </p:spPr>
        <p:txBody>
          <a:bodyPr wrap="none" rtlCol="0">
            <a:spAutoFit/>
          </a:bodyPr>
          <a:lstStyle/>
          <a:p>
            <a:pPr lvl="0">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ja-JP" altLang="en-US">
                <a:solidFill>
                  <a:prstClr val="black"/>
                </a:solidFill>
              </a:rPr>
              <a:t>今天下雨了</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1" name="Rounded Rectangle 50">
            <a:extLst>
              <a:ext uri="{FF2B5EF4-FFF2-40B4-BE49-F238E27FC236}">
                <a16:creationId xmlns:a16="http://schemas.microsoft.com/office/drawing/2014/main" id="{F25A744A-8185-364E-92E4-B9D4BEE5C906}"/>
              </a:ext>
            </a:extLst>
          </p:cNvPr>
          <p:cNvSpPr/>
          <p:nvPr/>
        </p:nvSpPr>
        <p:spPr>
          <a:xfrm>
            <a:off x="1967476" y="2834848"/>
            <a:ext cx="1093536" cy="1736882"/>
          </a:xfrm>
          <a:prstGeom prst="roundRect">
            <a:avLst/>
          </a:prstGeom>
          <a:noFill/>
          <a:ln w="3810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50"/>
                </a:solidFill>
                <a:effectLst/>
                <a:uLnTx/>
                <a:uFillTx/>
                <a:latin typeface="Franklin Gothic Medium"/>
                <a:ea typeface="+mn-ea"/>
                <a:cs typeface="+mn-cs"/>
              </a:rPr>
              <a:t>Speech separation</a:t>
            </a:r>
          </a:p>
        </p:txBody>
      </p:sp>
      <p:cxnSp>
        <p:nvCxnSpPr>
          <p:cNvPr id="81" name="Straight Arrow Connector 80">
            <a:extLst>
              <a:ext uri="{FF2B5EF4-FFF2-40B4-BE49-F238E27FC236}">
                <a16:creationId xmlns:a16="http://schemas.microsoft.com/office/drawing/2014/main" id="{2AEF1FB7-EDE1-9B44-991A-BB2CF328541B}"/>
              </a:ext>
            </a:extLst>
          </p:cNvPr>
          <p:cNvCxnSpPr>
            <a:cxnSpLocks/>
            <a:stCxn id="51" idx="3"/>
            <a:endCxn id="4" idx="1"/>
          </p:cNvCxnSpPr>
          <p:nvPr/>
        </p:nvCxnSpPr>
        <p:spPr>
          <a:xfrm flipV="1">
            <a:off x="3061012" y="2847694"/>
            <a:ext cx="450716" cy="855595"/>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D0810290-BBF3-EE46-9CF6-BFC613DBFD5F}"/>
              </a:ext>
            </a:extLst>
          </p:cNvPr>
          <p:cNvCxnSpPr>
            <a:cxnSpLocks/>
            <a:stCxn id="51" idx="3"/>
            <a:endCxn id="89" idx="1"/>
          </p:cNvCxnSpPr>
          <p:nvPr/>
        </p:nvCxnSpPr>
        <p:spPr>
          <a:xfrm>
            <a:off x="3061012" y="3703289"/>
            <a:ext cx="450716" cy="843616"/>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98" name="Group 97">
            <a:extLst>
              <a:ext uri="{FF2B5EF4-FFF2-40B4-BE49-F238E27FC236}">
                <a16:creationId xmlns:a16="http://schemas.microsoft.com/office/drawing/2014/main" id="{2F46E3F4-28B2-7047-BA28-2E0AB0840101}"/>
              </a:ext>
            </a:extLst>
          </p:cNvPr>
          <p:cNvGrpSpPr/>
          <p:nvPr/>
        </p:nvGrpSpPr>
        <p:grpSpPr>
          <a:xfrm rot="5400000">
            <a:off x="501851" y="3388110"/>
            <a:ext cx="1140227" cy="508687"/>
            <a:chOff x="18120866" y="13170825"/>
            <a:chExt cx="929859" cy="280735"/>
          </a:xfrm>
        </p:grpSpPr>
        <p:pic>
          <p:nvPicPr>
            <p:cNvPr id="99" name="図 88 1 2" descr="C:\Users\WR24690\Desktop\MERL案件\speech figs\koe.png">
              <a:extLst>
                <a:ext uri="{FF2B5EF4-FFF2-40B4-BE49-F238E27FC236}">
                  <a16:creationId xmlns:a16="http://schemas.microsoft.com/office/drawing/2014/main" id="{CC421CC6-D16B-E042-B579-7FA1656555EC}"/>
                </a:ext>
              </a:extLst>
            </p:cNvPr>
            <p:cNvPicPr/>
            <p:nvPr/>
          </p:nvPicPr>
          <p:blipFill>
            <a:blip r:embed="rId2" cstate="print"/>
            <a:srcRect/>
            <a:stretch>
              <a:fillRect/>
            </a:stretch>
          </p:blipFill>
          <p:spPr bwMode="auto">
            <a:xfrm rot="14047703" flipH="1">
              <a:off x="18782931" y="13183767"/>
              <a:ext cx="197083" cy="338504"/>
            </a:xfrm>
            <a:prstGeom prst="rect">
              <a:avLst/>
            </a:prstGeom>
            <a:noFill/>
            <a:ln w="9525">
              <a:noFill/>
              <a:miter lim="800000"/>
              <a:headEnd/>
              <a:tailEnd/>
            </a:ln>
          </p:spPr>
        </p:pic>
        <p:pic>
          <p:nvPicPr>
            <p:cNvPr id="101" name="図 88 3 2" descr="C:\Users\WR24690\Desktop\MERL案件\speech figs\koe.png">
              <a:extLst>
                <a:ext uri="{FF2B5EF4-FFF2-40B4-BE49-F238E27FC236}">
                  <a16:creationId xmlns:a16="http://schemas.microsoft.com/office/drawing/2014/main" id="{3548B6AF-BC2D-F94A-92EA-2CF82900C2E3}"/>
                </a:ext>
              </a:extLst>
            </p:cNvPr>
            <p:cNvPicPr/>
            <p:nvPr/>
          </p:nvPicPr>
          <p:blipFill>
            <a:blip r:embed="rId2" cstate="print"/>
            <a:srcRect/>
            <a:stretch>
              <a:fillRect/>
            </a:stretch>
          </p:blipFill>
          <p:spPr bwMode="auto">
            <a:xfrm rot="18890865" flipH="1" flipV="1">
              <a:off x="18191576" y="13100115"/>
              <a:ext cx="197083" cy="338504"/>
            </a:xfrm>
            <a:prstGeom prst="rect">
              <a:avLst/>
            </a:prstGeom>
            <a:noFill/>
            <a:ln w="9525">
              <a:noFill/>
              <a:miter lim="800000"/>
              <a:headEnd/>
              <a:tailEnd/>
            </a:ln>
          </p:spPr>
        </p:pic>
      </p:grpSp>
      <p:pic>
        <p:nvPicPr>
          <p:cNvPr id="102" name="Picture 101">
            <a:extLst>
              <a:ext uri="{FF2B5EF4-FFF2-40B4-BE49-F238E27FC236}">
                <a16:creationId xmlns:a16="http://schemas.microsoft.com/office/drawing/2014/main" id="{C3A02117-800D-6F46-B32F-2306CEA0636E}"/>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1342176" y="3685843"/>
            <a:ext cx="630155" cy="721796"/>
          </a:xfrm>
          <a:prstGeom prst="rect">
            <a:avLst/>
          </a:prstGeom>
        </p:spPr>
      </p:pic>
      <p:pic>
        <p:nvPicPr>
          <p:cNvPr id="4" name="Picture 3">
            <a:extLst>
              <a:ext uri="{FF2B5EF4-FFF2-40B4-BE49-F238E27FC236}">
                <a16:creationId xmlns:a16="http://schemas.microsoft.com/office/drawing/2014/main" id="{42175151-26BB-9D47-9C5A-A097180C0F56}"/>
              </a:ext>
            </a:extLst>
          </p:cNvPr>
          <p:cNvPicPr>
            <a:picLocks noChangeAspect="1"/>
          </p:cNvPicPr>
          <p:nvPr/>
        </p:nvPicPr>
        <p:blipFill>
          <a:blip r:embed="rId5"/>
          <a:stretch>
            <a:fillRect/>
          </a:stretch>
        </p:blipFill>
        <p:spPr>
          <a:xfrm>
            <a:off x="3511728" y="2027075"/>
            <a:ext cx="4732872" cy="1641237"/>
          </a:xfrm>
          <a:prstGeom prst="rect">
            <a:avLst/>
          </a:prstGeom>
        </p:spPr>
      </p:pic>
      <p:pic>
        <p:nvPicPr>
          <p:cNvPr id="86" name="Picture 85">
            <a:extLst>
              <a:ext uri="{FF2B5EF4-FFF2-40B4-BE49-F238E27FC236}">
                <a16:creationId xmlns:a16="http://schemas.microsoft.com/office/drawing/2014/main" id="{A0CAB8A7-4F49-2D46-AB69-6A58747F39BE}"/>
              </a:ext>
            </a:extLst>
          </p:cNvPr>
          <p:cNvPicPr>
            <a:picLocks noChangeAspect="1"/>
          </p:cNvPicPr>
          <p:nvPr/>
        </p:nvPicPr>
        <p:blipFill>
          <a:blip r:embed="rId6"/>
          <a:stretch>
            <a:fillRect/>
          </a:stretch>
        </p:blipFill>
        <p:spPr>
          <a:xfrm>
            <a:off x="158884" y="4249558"/>
            <a:ext cx="1014666" cy="1094525"/>
          </a:xfrm>
          <a:prstGeom prst="rect">
            <a:avLst/>
          </a:prstGeom>
        </p:spPr>
      </p:pic>
      <p:pic>
        <p:nvPicPr>
          <p:cNvPr id="88" name="Picture 87">
            <a:extLst>
              <a:ext uri="{FF2B5EF4-FFF2-40B4-BE49-F238E27FC236}">
                <a16:creationId xmlns:a16="http://schemas.microsoft.com/office/drawing/2014/main" id="{4C4FBA6C-3672-0144-ACAD-924071AC639F}"/>
              </a:ext>
            </a:extLst>
          </p:cNvPr>
          <p:cNvPicPr>
            <a:picLocks noChangeAspect="1"/>
          </p:cNvPicPr>
          <p:nvPr/>
        </p:nvPicPr>
        <p:blipFill>
          <a:blip r:embed="rId7"/>
          <a:stretch>
            <a:fillRect/>
          </a:stretch>
        </p:blipFill>
        <p:spPr>
          <a:xfrm>
            <a:off x="348596" y="1922225"/>
            <a:ext cx="762556" cy="1018051"/>
          </a:xfrm>
          <a:prstGeom prst="rect">
            <a:avLst/>
          </a:prstGeom>
        </p:spPr>
      </p:pic>
      <p:pic>
        <p:nvPicPr>
          <p:cNvPr id="89" name="Picture 88">
            <a:extLst>
              <a:ext uri="{FF2B5EF4-FFF2-40B4-BE49-F238E27FC236}">
                <a16:creationId xmlns:a16="http://schemas.microsoft.com/office/drawing/2014/main" id="{7CE18D0C-7757-5C47-8489-D99FFF29C279}"/>
              </a:ext>
            </a:extLst>
          </p:cNvPr>
          <p:cNvPicPr>
            <a:picLocks noChangeAspect="1"/>
          </p:cNvPicPr>
          <p:nvPr/>
        </p:nvPicPr>
        <p:blipFill>
          <a:blip r:embed="rId8"/>
          <a:stretch>
            <a:fillRect/>
          </a:stretch>
        </p:blipFill>
        <p:spPr>
          <a:xfrm>
            <a:off x="3511728" y="3726286"/>
            <a:ext cx="4732872" cy="1641237"/>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A221B67-BFD1-E54A-896D-23767AF14398}"/>
                  </a:ext>
                </a:extLst>
              </p:cNvPr>
              <p:cNvSpPr txBox="1"/>
              <p:nvPr/>
            </p:nvSpPr>
            <p:spPr>
              <a:xfrm>
                <a:off x="5542852" y="5466426"/>
                <a:ext cx="64812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𝑝</m:t>
                      </m:r>
                      <m:r>
                        <a:rPr lang="en-US" sz="1600" b="0" i="1" smtClean="0">
                          <a:latin typeface="Cambria Math" panose="02040503050406030204" pitchFamily="18" charset="0"/>
                        </a:rPr>
                        <m:t>(</m:t>
                      </m:r>
                      <m:r>
                        <a:rPr lang="en-US" sz="1600" b="0" i="1" smtClean="0">
                          <a:latin typeface="Cambria Math" panose="02040503050406030204" pitchFamily="18" charset="0"/>
                        </a:rPr>
                        <m:t>𝑋</m:t>
                      </m:r>
                      <m:r>
                        <a:rPr lang="en-US" sz="1600" b="0" i="1" smtClean="0">
                          <a:latin typeface="Cambria Math" panose="02040503050406030204" pitchFamily="18" charset="0"/>
                        </a:rPr>
                        <m:t>|</m:t>
                      </m:r>
                      <m:r>
                        <a:rPr lang="en-US" sz="1600" b="0" i="1" smtClean="0">
                          <a:latin typeface="Cambria Math" panose="02040503050406030204" pitchFamily="18" charset="0"/>
                        </a:rPr>
                        <m:t>𝐿</m:t>
                      </m:r>
                      <m:r>
                        <a:rPr lang="en-US" sz="1600" b="0" i="1" smtClean="0">
                          <a:latin typeface="Cambria Math" panose="02040503050406030204" pitchFamily="18" charset="0"/>
                        </a:rPr>
                        <m:t>)</m:t>
                      </m:r>
                    </m:oMath>
                  </m:oMathPara>
                </a14:m>
                <a:endParaRPr lang="en-US" sz="1600" dirty="0"/>
              </a:p>
            </p:txBody>
          </p:sp>
        </mc:Choice>
        <mc:Fallback xmlns="">
          <p:sp>
            <p:nvSpPr>
              <p:cNvPr id="26" name="TextBox 25">
                <a:extLst>
                  <a:ext uri="{FF2B5EF4-FFF2-40B4-BE49-F238E27FC236}">
                    <a16:creationId xmlns:a16="http://schemas.microsoft.com/office/drawing/2014/main" id="{4A221B67-BFD1-E54A-896D-23767AF14398}"/>
                  </a:ext>
                </a:extLst>
              </p:cNvPr>
              <p:cNvSpPr txBox="1">
                <a:spLocks noRot="1" noChangeAspect="1" noMove="1" noResize="1" noEditPoints="1" noAdjustHandles="1" noChangeArrowheads="1" noChangeShapeType="1" noTextEdit="1"/>
              </p:cNvSpPr>
              <p:nvPr/>
            </p:nvSpPr>
            <p:spPr>
              <a:xfrm>
                <a:off x="5542852" y="5466426"/>
                <a:ext cx="648126" cy="246221"/>
              </a:xfrm>
              <a:prstGeom prst="rect">
                <a:avLst/>
              </a:prstGeom>
              <a:blipFill>
                <a:blip r:embed="rId9"/>
                <a:stretch>
                  <a:fillRect l="-5769" r="-9615"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FD1C565-D826-BE4C-98F4-86BE679C9AEE}"/>
                  </a:ext>
                </a:extLst>
              </p:cNvPr>
              <p:cNvSpPr txBox="1"/>
              <p:nvPr/>
            </p:nvSpPr>
            <p:spPr>
              <a:xfrm>
                <a:off x="6482254" y="5460096"/>
                <a:ext cx="71365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𝑝</m:t>
                      </m:r>
                      <m:r>
                        <a:rPr lang="en-US" sz="1600" b="0" i="1" smtClean="0">
                          <a:latin typeface="Cambria Math" panose="02040503050406030204" pitchFamily="18" charset="0"/>
                        </a:rPr>
                        <m:t>(</m:t>
                      </m:r>
                      <m:r>
                        <a:rPr lang="en-US" sz="1600" b="0" i="1" smtClean="0">
                          <a:latin typeface="Cambria Math" panose="02040503050406030204" pitchFamily="18" charset="0"/>
                        </a:rPr>
                        <m:t>𝐿</m:t>
                      </m:r>
                      <m:r>
                        <a:rPr lang="en-US" sz="1600" b="0" i="1" smtClean="0">
                          <a:latin typeface="Cambria Math" panose="02040503050406030204" pitchFamily="18" charset="0"/>
                        </a:rPr>
                        <m:t>|</m:t>
                      </m:r>
                      <m:r>
                        <a:rPr lang="en-US" sz="1600" b="0" i="1" smtClean="0">
                          <a:latin typeface="Cambria Math" panose="02040503050406030204" pitchFamily="18" charset="0"/>
                        </a:rPr>
                        <m:t>𝑊</m:t>
                      </m:r>
                      <m:r>
                        <a:rPr lang="en-US" sz="1600" b="0" i="1" smtClean="0">
                          <a:latin typeface="Cambria Math" panose="02040503050406030204" pitchFamily="18" charset="0"/>
                        </a:rPr>
                        <m:t>)</m:t>
                      </m:r>
                    </m:oMath>
                  </m:oMathPara>
                </a14:m>
                <a:endParaRPr lang="en-US" sz="1600" dirty="0"/>
              </a:p>
            </p:txBody>
          </p:sp>
        </mc:Choice>
        <mc:Fallback xmlns="">
          <p:sp>
            <p:nvSpPr>
              <p:cNvPr id="27" name="TextBox 26">
                <a:extLst>
                  <a:ext uri="{FF2B5EF4-FFF2-40B4-BE49-F238E27FC236}">
                    <a16:creationId xmlns:a16="http://schemas.microsoft.com/office/drawing/2014/main" id="{EFD1C565-D826-BE4C-98F4-86BE679C9AEE}"/>
                  </a:ext>
                </a:extLst>
              </p:cNvPr>
              <p:cNvSpPr txBox="1">
                <a:spLocks noRot="1" noChangeAspect="1" noMove="1" noResize="1" noEditPoints="1" noAdjustHandles="1" noChangeArrowheads="1" noChangeShapeType="1" noTextEdit="1"/>
              </p:cNvSpPr>
              <p:nvPr/>
            </p:nvSpPr>
            <p:spPr>
              <a:xfrm>
                <a:off x="6482254" y="5460096"/>
                <a:ext cx="713657" cy="246221"/>
              </a:xfrm>
              <a:prstGeom prst="rect">
                <a:avLst/>
              </a:prstGeom>
              <a:blipFill>
                <a:blip r:embed="rId10"/>
                <a:stretch>
                  <a:fillRect l="-5172" r="-8621"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912E04F-69A5-7944-A44C-647FAA6AD1E4}"/>
                  </a:ext>
                </a:extLst>
              </p:cNvPr>
              <p:cNvSpPr txBox="1"/>
              <p:nvPr/>
            </p:nvSpPr>
            <p:spPr>
              <a:xfrm>
                <a:off x="7607435" y="5470630"/>
                <a:ext cx="53630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𝑝</m:t>
                      </m:r>
                      <m:r>
                        <a:rPr lang="en-US" sz="1600" b="0" i="1" smtClean="0">
                          <a:latin typeface="Cambria Math" panose="02040503050406030204" pitchFamily="18" charset="0"/>
                        </a:rPr>
                        <m:t>(</m:t>
                      </m:r>
                      <m:r>
                        <a:rPr lang="en-US" sz="1600" b="0" i="1" smtClean="0">
                          <a:latin typeface="Cambria Math" panose="02040503050406030204" pitchFamily="18" charset="0"/>
                        </a:rPr>
                        <m:t>𝑊</m:t>
                      </m:r>
                      <m:r>
                        <a:rPr lang="en-US" sz="1600" b="0" i="1" smtClean="0">
                          <a:latin typeface="Cambria Math" panose="02040503050406030204" pitchFamily="18" charset="0"/>
                        </a:rPr>
                        <m:t>)</m:t>
                      </m:r>
                    </m:oMath>
                  </m:oMathPara>
                </a14:m>
                <a:endParaRPr lang="en-US" sz="1600" dirty="0"/>
              </a:p>
            </p:txBody>
          </p:sp>
        </mc:Choice>
        <mc:Fallback xmlns="">
          <p:sp>
            <p:nvSpPr>
              <p:cNvPr id="28" name="TextBox 27">
                <a:extLst>
                  <a:ext uri="{FF2B5EF4-FFF2-40B4-BE49-F238E27FC236}">
                    <a16:creationId xmlns:a16="http://schemas.microsoft.com/office/drawing/2014/main" id="{1912E04F-69A5-7944-A44C-647FAA6AD1E4}"/>
                  </a:ext>
                </a:extLst>
              </p:cNvPr>
              <p:cNvSpPr txBox="1">
                <a:spLocks noRot="1" noChangeAspect="1" noMove="1" noResize="1" noEditPoints="1" noAdjustHandles="1" noChangeArrowheads="1" noChangeShapeType="1" noTextEdit="1"/>
              </p:cNvSpPr>
              <p:nvPr/>
            </p:nvSpPr>
            <p:spPr>
              <a:xfrm>
                <a:off x="7607435" y="5470630"/>
                <a:ext cx="536301" cy="246221"/>
              </a:xfrm>
              <a:prstGeom prst="rect">
                <a:avLst/>
              </a:prstGeom>
              <a:blipFill>
                <a:blip r:embed="rId11"/>
                <a:stretch>
                  <a:fillRect l="-6977" r="-13953" b="-35000"/>
                </a:stretch>
              </a:blipFill>
            </p:spPr>
            <p:txBody>
              <a:bodyPr/>
              <a:lstStyle/>
              <a:p>
                <a:r>
                  <a:rPr lang="en-US">
                    <a:noFill/>
                  </a:rPr>
                  <a:t> </a:t>
                </a:r>
              </a:p>
            </p:txBody>
          </p:sp>
        </mc:Fallback>
      </mc:AlternateContent>
    </p:spTree>
    <p:extLst>
      <p:ext uri="{BB962C8B-B14F-4D97-AF65-F5344CB8AC3E}">
        <p14:creationId xmlns:p14="http://schemas.microsoft.com/office/powerpoint/2010/main" val="31329701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6DC7-DD92-D942-A3AC-9E9BD3B4BA86}"/>
              </a:ext>
            </a:extLst>
          </p:cNvPr>
          <p:cNvSpPr>
            <a:spLocks noGrp="1"/>
          </p:cNvSpPr>
          <p:nvPr>
            <p:ph type="title"/>
          </p:nvPr>
        </p:nvSpPr>
        <p:spPr/>
        <p:txBody>
          <a:bodyPr>
            <a:normAutofit fontScale="90000"/>
          </a:bodyPr>
          <a:lstStyle/>
          <a:p>
            <a:r>
              <a:rPr lang="en-US" b="1" dirty="0">
                <a:solidFill>
                  <a:srgbClr val="00B050"/>
                </a:solidFill>
              </a:rPr>
              <a:t>Multi-speaker multilingual </a:t>
            </a:r>
            <a:br>
              <a:rPr lang="en-US" b="1" dirty="0">
                <a:solidFill>
                  <a:srgbClr val="00B050"/>
                </a:solidFill>
              </a:rPr>
            </a:br>
            <a:r>
              <a:rPr lang="en-US" dirty="0"/>
              <a:t>speech recognition pipeline</a:t>
            </a:r>
          </a:p>
        </p:txBody>
      </p:sp>
      <p:sp>
        <p:nvSpPr>
          <p:cNvPr id="3" name="Content Placeholder 2">
            <a:extLst>
              <a:ext uri="{FF2B5EF4-FFF2-40B4-BE49-F238E27FC236}">
                <a16:creationId xmlns:a16="http://schemas.microsoft.com/office/drawing/2014/main" id="{55798C0D-CA1B-A743-8FB5-F42B727BF1A9}"/>
              </a:ext>
            </a:extLst>
          </p:cNvPr>
          <p:cNvSpPr>
            <a:spLocks noGrp="1"/>
          </p:cNvSpPr>
          <p:nvPr>
            <p:ph idx="1"/>
          </p:nvPr>
        </p:nvSpPr>
        <p:spPr/>
        <p:txBody>
          <a:bodyPr>
            <a:normAutofit/>
          </a:bodyPr>
          <a:lstStyle/>
          <a:p>
            <a:pPr marL="0" indent="0">
              <a:lnSpc>
                <a:spcPct val="90000"/>
              </a:lnSpc>
              <a:spcBef>
                <a:spcPts val="839"/>
              </a:spcBef>
              <a:buSzPct val="100000"/>
              <a:buNone/>
              <a:defRPr/>
            </a:pPr>
            <a:endParaRPr lang="en-US" altLang="ja-JP" sz="2800" dirty="0">
              <a:solidFill>
                <a:srgbClr val="FF0000"/>
              </a:solidFill>
              <a:cs typeface="Arial" charset="0"/>
            </a:endParaRPr>
          </a:p>
          <a:p>
            <a:pPr marL="0" indent="0">
              <a:lnSpc>
                <a:spcPct val="90000"/>
              </a:lnSpc>
              <a:spcBef>
                <a:spcPts val="839"/>
              </a:spcBef>
              <a:buSzPct val="100000"/>
              <a:buNone/>
              <a:defRPr/>
            </a:pPr>
            <a:endParaRPr lang="en-US" altLang="ja-JP" sz="2800" dirty="0">
              <a:solidFill>
                <a:srgbClr val="FF0000"/>
              </a:solidFill>
              <a:cs typeface="Arial" charset="0"/>
            </a:endParaRPr>
          </a:p>
          <a:p>
            <a:pPr marL="0" indent="0">
              <a:lnSpc>
                <a:spcPct val="90000"/>
              </a:lnSpc>
              <a:spcBef>
                <a:spcPts val="839"/>
              </a:spcBef>
              <a:buSzPct val="100000"/>
              <a:buNone/>
              <a:defRPr/>
            </a:pPr>
            <a:endParaRPr lang="en-US" altLang="ja-JP" sz="2800" dirty="0">
              <a:solidFill>
                <a:srgbClr val="FF0000"/>
              </a:solidFill>
              <a:cs typeface="Arial" charset="0"/>
            </a:endParaRPr>
          </a:p>
          <a:p>
            <a:pPr marL="0" indent="0">
              <a:lnSpc>
                <a:spcPct val="90000"/>
              </a:lnSpc>
              <a:spcBef>
                <a:spcPts val="839"/>
              </a:spcBef>
              <a:buSzPct val="100000"/>
              <a:buNone/>
              <a:defRPr/>
            </a:pPr>
            <a:endParaRPr lang="en-US" altLang="ja-JP" sz="2800" dirty="0">
              <a:solidFill>
                <a:srgbClr val="FF0000"/>
              </a:solidFill>
              <a:cs typeface="Arial" charset="0"/>
            </a:endParaRPr>
          </a:p>
          <a:p>
            <a:pPr marL="0" indent="0">
              <a:lnSpc>
                <a:spcPct val="90000"/>
              </a:lnSpc>
              <a:spcBef>
                <a:spcPts val="839"/>
              </a:spcBef>
              <a:buSzPct val="100000"/>
              <a:buNone/>
              <a:defRPr/>
            </a:pPr>
            <a:endParaRPr lang="en-US" altLang="ja-JP" sz="2800" dirty="0">
              <a:solidFill>
                <a:srgbClr val="FF0000"/>
              </a:solidFill>
              <a:cs typeface="Arial" charset="0"/>
            </a:endParaRPr>
          </a:p>
          <a:p>
            <a:pPr marL="0" indent="0">
              <a:lnSpc>
                <a:spcPct val="90000"/>
              </a:lnSpc>
              <a:spcBef>
                <a:spcPts val="839"/>
              </a:spcBef>
              <a:buSzPct val="100000"/>
              <a:buNone/>
              <a:defRPr/>
            </a:pPr>
            <a:endParaRPr lang="en-US" altLang="ja-JP" sz="2800" dirty="0">
              <a:solidFill>
                <a:srgbClr val="FF0000"/>
              </a:solidFill>
              <a:cs typeface="Arial" charset="0"/>
            </a:endParaRPr>
          </a:p>
          <a:p>
            <a:pPr marL="0" indent="0">
              <a:lnSpc>
                <a:spcPct val="90000"/>
              </a:lnSpc>
              <a:spcBef>
                <a:spcPts val="839"/>
              </a:spcBef>
              <a:buSzPct val="100000"/>
              <a:buNone/>
              <a:defRPr/>
            </a:pPr>
            <a:endParaRPr lang="en-US" altLang="ja-JP" sz="2800" dirty="0">
              <a:solidFill>
                <a:srgbClr val="FF0000"/>
              </a:solidFill>
              <a:cs typeface="Arial" charset="0"/>
            </a:endParaRPr>
          </a:p>
          <a:p>
            <a:pPr marL="0" indent="0">
              <a:lnSpc>
                <a:spcPct val="90000"/>
              </a:lnSpc>
              <a:spcBef>
                <a:spcPts val="839"/>
              </a:spcBef>
              <a:buSzPct val="100000"/>
              <a:buNone/>
              <a:defRPr/>
            </a:pPr>
            <a:endParaRPr lang="en-US" altLang="ja-JP" sz="2800" dirty="0">
              <a:solidFill>
                <a:srgbClr val="FF0000"/>
              </a:solidFill>
              <a:cs typeface="Arial" charset="0"/>
            </a:endParaRPr>
          </a:p>
          <a:p>
            <a:pPr marL="0" indent="0">
              <a:lnSpc>
                <a:spcPct val="90000"/>
              </a:lnSpc>
              <a:spcBef>
                <a:spcPts val="839"/>
              </a:spcBef>
              <a:buSzPct val="100000"/>
              <a:buNone/>
              <a:defRPr/>
            </a:pPr>
            <a:r>
              <a:rPr lang="en-US" altLang="ja-JP" sz="2800" dirty="0">
                <a:solidFill>
                  <a:srgbClr val="FF0000"/>
                </a:solidFill>
                <a:cs typeface="Arial" charset="0"/>
              </a:rPr>
              <a:t>Joint separation and recognition with a single end-to-end deep network</a:t>
            </a:r>
          </a:p>
        </p:txBody>
      </p:sp>
      <p:sp>
        <p:nvSpPr>
          <p:cNvPr id="11" name="TextBox 10">
            <a:extLst>
              <a:ext uri="{FF2B5EF4-FFF2-40B4-BE49-F238E27FC236}">
                <a16:creationId xmlns:a16="http://schemas.microsoft.com/office/drawing/2014/main" id="{78E94131-3DCE-8D4A-A9CF-EC1525689F41}"/>
              </a:ext>
            </a:extLst>
          </p:cNvPr>
          <p:cNvSpPr txBox="1"/>
          <p:nvPr/>
        </p:nvSpPr>
        <p:spPr>
          <a:xfrm>
            <a:off x="8604600" y="2407192"/>
            <a:ext cx="1700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want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 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Johns Hopkins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campus”</a:t>
            </a:r>
          </a:p>
        </p:txBody>
      </p:sp>
      <p:cxnSp>
        <p:nvCxnSpPr>
          <p:cNvPr id="17" name="Straight Arrow Connector 16">
            <a:extLst>
              <a:ext uri="{FF2B5EF4-FFF2-40B4-BE49-F238E27FC236}">
                <a16:creationId xmlns:a16="http://schemas.microsoft.com/office/drawing/2014/main" id="{74161ECF-81F3-F349-959C-C5CE1B376BC5}"/>
              </a:ext>
            </a:extLst>
          </p:cNvPr>
          <p:cNvCxnSpPr/>
          <p:nvPr/>
        </p:nvCxnSpPr>
        <p:spPr>
          <a:xfrm>
            <a:off x="8244600" y="2869301"/>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16F2DCDA-7845-914B-9B77-1D2032C525A3}"/>
              </a:ext>
            </a:extLst>
          </p:cNvPr>
          <p:cNvCxnSpPr/>
          <p:nvPr/>
        </p:nvCxnSpPr>
        <p:spPr>
          <a:xfrm>
            <a:off x="1374353" y="3677565"/>
            <a:ext cx="624687"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4" name="Group 53">
            <a:extLst>
              <a:ext uri="{FF2B5EF4-FFF2-40B4-BE49-F238E27FC236}">
                <a16:creationId xmlns:a16="http://schemas.microsoft.com/office/drawing/2014/main" id="{EA6F9F0A-19EF-E54E-A697-3EA2004D69F3}"/>
              </a:ext>
            </a:extLst>
          </p:cNvPr>
          <p:cNvGrpSpPr/>
          <p:nvPr/>
        </p:nvGrpSpPr>
        <p:grpSpPr>
          <a:xfrm rot="16200000">
            <a:off x="1275489" y="3619488"/>
            <a:ext cx="91440" cy="91440"/>
            <a:chOff x="2743200" y="685800"/>
            <a:chExt cx="914400" cy="914400"/>
          </a:xfrm>
        </p:grpSpPr>
        <p:sp>
          <p:nvSpPr>
            <p:cNvPr id="55" name="Oval 54">
              <a:extLst>
                <a:ext uri="{FF2B5EF4-FFF2-40B4-BE49-F238E27FC236}">
                  <a16:creationId xmlns:a16="http://schemas.microsoft.com/office/drawing/2014/main" id="{D25F9A33-9A2A-7742-AC0F-CC3F19A533AE}"/>
                </a:ext>
              </a:extLst>
            </p:cNvPr>
            <p:cNvSpPr/>
            <p:nvPr/>
          </p:nvSpPr>
          <p:spPr>
            <a:xfrm>
              <a:off x="2743200" y="685800"/>
              <a:ext cx="914400" cy="914400"/>
            </a:xfrm>
            <a:prstGeom prst="ellipse">
              <a:avLst/>
            </a:prstGeom>
            <a:no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Medium"/>
                <a:ea typeface="+mn-ea"/>
                <a:cs typeface="+mn-cs"/>
              </a:endParaRPr>
            </a:p>
          </p:txBody>
        </p:sp>
        <p:cxnSp>
          <p:nvCxnSpPr>
            <p:cNvPr id="56" name="Straight Connector 55">
              <a:extLst>
                <a:ext uri="{FF2B5EF4-FFF2-40B4-BE49-F238E27FC236}">
                  <a16:creationId xmlns:a16="http://schemas.microsoft.com/office/drawing/2014/main" id="{69787819-7440-0D40-899E-C421B93A95C5}"/>
                </a:ext>
              </a:extLst>
            </p:cNvPr>
            <p:cNvCxnSpPr/>
            <p:nvPr/>
          </p:nvCxnSpPr>
          <p:spPr>
            <a:xfrm>
              <a:off x="2743200" y="685800"/>
              <a:ext cx="914400" cy="0"/>
            </a:xfrm>
            <a:prstGeom prst="line">
              <a:avLst/>
            </a:prstGeom>
            <a:noFill/>
            <a:ln w="12700" cap="flat" cmpd="sng" algn="ctr">
              <a:solidFill>
                <a:sysClr val="windowText" lastClr="000000"/>
              </a:solidFill>
              <a:prstDash val="solid"/>
            </a:ln>
            <a:effectLst/>
          </p:spPr>
        </p:cxnSp>
      </p:grpSp>
      <p:cxnSp>
        <p:nvCxnSpPr>
          <p:cNvPr id="65" name="Straight Arrow Connector 64">
            <a:extLst>
              <a:ext uri="{FF2B5EF4-FFF2-40B4-BE49-F238E27FC236}">
                <a16:creationId xmlns:a16="http://schemas.microsoft.com/office/drawing/2014/main" id="{9E34617D-A9B3-0F42-BFFE-72FBD43008B6}"/>
              </a:ext>
            </a:extLst>
          </p:cNvPr>
          <p:cNvCxnSpPr/>
          <p:nvPr/>
        </p:nvCxnSpPr>
        <p:spPr>
          <a:xfrm>
            <a:off x="8244600" y="4300108"/>
            <a:ext cx="360000" cy="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15857A0A-7903-7D45-AC2F-18F4100158EA}"/>
              </a:ext>
            </a:extLst>
          </p:cNvPr>
          <p:cNvSpPr txBox="1"/>
          <p:nvPr/>
        </p:nvSpPr>
        <p:spPr>
          <a:xfrm>
            <a:off x="8604600" y="4115442"/>
            <a:ext cx="1531188" cy="369332"/>
          </a:xfrm>
          <a:prstGeom prst="rect">
            <a:avLst/>
          </a:prstGeom>
          <a:noFill/>
        </p:spPr>
        <p:txBody>
          <a:bodyPr wrap="none" rtlCol="0">
            <a:spAutoFit/>
          </a:bodyPr>
          <a:lstStyle/>
          <a:p>
            <a:pPr lvl="0">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ja-JP" altLang="en-US">
                <a:solidFill>
                  <a:prstClr val="black"/>
                </a:solidFill>
              </a:rPr>
              <a:t>今天下雨了</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98" name="Group 97">
            <a:extLst>
              <a:ext uri="{FF2B5EF4-FFF2-40B4-BE49-F238E27FC236}">
                <a16:creationId xmlns:a16="http://schemas.microsoft.com/office/drawing/2014/main" id="{2F46E3F4-28B2-7047-BA28-2E0AB0840101}"/>
              </a:ext>
            </a:extLst>
          </p:cNvPr>
          <p:cNvGrpSpPr/>
          <p:nvPr/>
        </p:nvGrpSpPr>
        <p:grpSpPr>
          <a:xfrm rot="5400000">
            <a:off x="501851" y="3388110"/>
            <a:ext cx="1140227" cy="508687"/>
            <a:chOff x="18120866" y="13170825"/>
            <a:chExt cx="929859" cy="280735"/>
          </a:xfrm>
        </p:grpSpPr>
        <p:pic>
          <p:nvPicPr>
            <p:cNvPr id="99" name="図 88 1 2" descr="C:\Users\WR24690\Desktop\MERL案件\speech figs\koe.png">
              <a:extLst>
                <a:ext uri="{FF2B5EF4-FFF2-40B4-BE49-F238E27FC236}">
                  <a16:creationId xmlns:a16="http://schemas.microsoft.com/office/drawing/2014/main" id="{CC421CC6-D16B-E042-B579-7FA1656555EC}"/>
                </a:ext>
              </a:extLst>
            </p:cNvPr>
            <p:cNvPicPr/>
            <p:nvPr/>
          </p:nvPicPr>
          <p:blipFill>
            <a:blip r:embed="rId2" cstate="print"/>
            <a:srcRect/>
            <a:stretch>
              <a:fillRect/>
            </a:stretch>
          </p:blipFill>
          <p:spPr bwMode="auto">
            <a:xfrm rot="14047703" flipH="1">
              <a:off x="18782931" y="13183767"/>
              <a:ext cx="197083" cy="338504"/>
            </a:xfrm>
            <a:prstGeom prst="rect">
              <a:avLst/>
            </a:prstGeom>
            <a:noFill/>
            <a:ln w="9525">
              <a:noFill/>
              <a:miter lim="800000"/>
              <a:headEnd/>
              <a:tailEnd/>
            </a:ln>
          </p:spPr>
        </p:pic>
        <p:pic>
          <p:nvPicPr>
            <p:cNvPr id="101" name="図 88 3 2" descr="C:\Users\WR24690\Desktop\MERL案件\speech figs\koe.png">
              <a:extLst>
                <a:ext uri="{FF2B5EF4-FFF2-40B4-BE49-F238E27FC236}">
                  <a16:creationId xmlns:a16="http://schemas.microsoft.com/office/drawing/2014/main" id="{3548B6AF-BC2D-F94A-92EA-2CF82900C2E3}"/>
                </a:ext>
              </a:extLst>
            </p:cNvPr>
            <p:cNvPicPr/>
            <p:nvPr/>
          </p:nvPicPr>
          <p:blipFill>
            <a:blip r:embed="rId2" cstate="print"/>
            <a:srcRect/>
            <a:stretch>
              <a:fillRect/>
            </a:stretch>
          </p:blipFill>
          <p:spPr bwMode="auto">
            <a:xfrm rot="18890865" flipH="1" flipV="1">
              <a:off x="18191576" y="13100115"/>
              <a:ext cx="197083" cy="338504"/>
            </a:xfrm>
            <a:prstGeom prst="rect">
              <a:avLst/>
            </a:prstGeom>
            <a:noFill/>
            <a:ln w="9525">
              <a:noFill/>
              <a:miter lim="800000"/>
              <a:headEnd/>
              <a:tailEnd/>
            </a:ln>
          </p:spPr>
        </p:pic>
      </p:grpSp>
      <p:pic>
        <p:nvPicPr>
          <p:cNvPr id="102" name="Picture 101">
            <a:extLst>
              <a:ext uri="{FF2B5EF4-FFF2-40B4-BE49-F238E27FC236}">
                <a16:creationId xmlns:a16="http://schemas.microsoft.com/office/drawing/2014/main" id="{C3A02117-800D-6F46-B32F-2306CEA0636E}"/>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backgroundRemoval t="678" b="100000" l="0" r="99579">
                        <a14:foregroundMark x1="632" y1="11525" x2="99579" y2="11864"/>
                        <a14:foregroundMark x1="632" y1="37458" x2="98947" y2="37119"/>
                        <a14:foregroundMark x1="632" y1="62542" x2="99368" y2="62712"/>
                      </a14:backgroundRemoval>
                    </a14:imgEffect>
                  </a14:imgLayer>
                </a14:imgProps>
              </a:ext>
            </a:extLst>
          </a:blip>
          <a:srcRect t="54783" b="29179"/>
          <a:stretch/>
        </p:blipFill>
        <p:spPr>
          <a:xfrm>
            <a:off x="1342176" y="3685843"/>
            <a:ext cx="630155" cy="721796"/>
          </a:xfrm>
          <a:prstGeom prst="rect">
            <a:avLst/>
          </a:prstGeom>
        </p:spPr>
      </p:pic>
      <p:pic>
        <p:nvPicPr>
          <p:cNvPr id="86" name="Picture 85">
            <a:extLst>
              <a:ext uri="{FF2B5EF4-FFF2-40B4-BE49-F238E27FC236}">
                <a16:creationId xmlns:a16="http://schemas.microsoft.com/office/drawing/2014/main" id="{A0CAB8A7-4F49-2D46-AB69-6A58747F39BE}"/>
              </a:ext>
            </a:extLst>
          </p:cNvPr>
          <p:cNvPicPr>
            <a:picLocks noChangeAspect="1"/>
          </p:cNvPicPr>
          <p:nvPr/>
        </p:nvPicPr>
        <p:blipFill>
          <a:blip r:embed="rId5"/>
          <a:stretch>
            <a:fillRect/>
          </a:stretch>
        </p:blipFill>
        <p:spPr>
          <a:xfrm>
            <a:off x="158884" y="4249558"/>
            <a:ext cx="1014666" cy="1094525"/>
          </a:xfrm>
          <a:prstGeom prst="rect">
            <a:avLst/>
          </a:prstGeom>
        </p:spPr>
      </p:pic>
      <p:pic>
        <p:nvPicPr>
          <p:cNvPr id="88" name="Picture 87">
            <a:extLst>
              <a:ext uri="{FF2B5EF4-FFF2-40B4-BE49-F238E27FC236}">
                <a16:creationId xmlns:a16="http://schemas.microsoft.com/office/drawing/2014/main" id="{4C4FBA6C-3672-0144-ACAD-924071AC639F}"/>
              </a:ext>
            </a:extLst>
          </p:cNvPr>
          <p:cNvPicPr>
            <a:picLocks noChangeAspect="1"/>
          </p:cNvPicPr>
          <p:nvPr/>
        </p:nvPicPr>
        <p:blipFill>
          <a:blip r:embed="rId6"/>
          <a:stretch>
            <a:fillRect/>
          </a:stretch>
        </p:blipFill>
        <p:spPr>
          <a:xfrm>
            <a:off x="348596" y="1922225"/>
            <a:ext cx="762556" cy="1018051"/>
          </a:xfrm>
          <a:prstGeom prst="rect">
            <a:avLst/>
          </a:prstGeom>
        </p:spPr>
      </p:pic>
      <p:sp>
        <p:nvSpPr>
          <p:cNvPr id="27" name="Rounded Rectangle 26">
            <a:extLst>
              <a:ext uri="{FF2B5EF4-FFF2-40B4-BE49-F238E27FC236}">
                <a16:creationId xmlns:a16="http://schemas.microsoft.com/office/drawing/2014/main" id="{0860FBAC-B043-AF4A-80A7-3286E3526726}"/>
              </a:ext>
            </a:extLst>
          </p:cNvPr>
          <p:cNvSpPr/>
          <p:nvPr/>
        </p:nvSpPr>
        <p:spPr>
          <a:xfrm>
            <a:off x="2032819" y="2269162"/>
            <a:ext cx="6211782" cy="281680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Franklin Gothic Medium"/>
                <a:ea typeface="+mn-ea"/>
                <a:cs typeface="+mn-cs"/>
              </a:rPr>
              <a:t>End-to-end ASR</a:t>
            </a:r>
          </a:p>
        </p:txBody>
      </p:sp>
    </p:spTree>
    <p:extLst>
      <p:ext uri="{BB962C8B-B14F-4D97-AF65-F5344CB8AC3E}">
        <p14:creationId xmlns:p14="http://schemas.microsoft.com/office/powerpoint/2010/main" val="12934089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422" y="685801"/>
            <a:ext cx="8915400" cy="482455"/>
          </a:xfrm>
        </p:spPr>
        <p:txBody>
          <a:bodyPr>
            <a:normAutofit fontScale="90000"/>
          </a:bodyPr>
          <a:lstStyle/>
          <a:p>
            <a:r>
              <a:rPr lang="en-US" dirty="0"/>
              <a:t>Purely end-to-end approach </a:t>
            </a:r>
            <a:r>
              <a:rPr lang="en-US" sz="2000" dirty="0"/>
              <a:t>[</a:t>
            </a:r>
            <a:r>
              <a:rPr lang="en-US" altLang="ja-JP" sz="2000" dirty="0"/>
              <a:t>Seki+</a:t>
            </a:r>
            <a:r>
              <a:rPr lang="ja-JP" altLang="en-US" sz="2000"/>
              <a:t> </a:t>
            </a:r>
            <a:r>
              <a:rPr lang="en-US" sz="2000" dirty="0"/>
              <a:t>ACL’18] </a:t>
            </a:r>
          </a:p>
        </p:txBody>
      </p:sp>
      <p:sp>
        <p:nvSpPr>
          <p:cNvPr id="3" name="Content Placeholder 2"/>
          <p:cNvSpPr>
            <a:spLocks noGrp="1"/>
          </p:cNvSpPr>
          <p:nvPr>
            <p:ph idx="1"/>
          </p:nvPr>
        </p:nvSpPr>
        <p:spPr>
          <a:xfrm>
            <a:off x="1752600" y="1371600"/>
            <a:ext cx="4724400" cy="5105400"/>
          </a:xfrm>
        </p:spPr>
        <p:txBody>
          <a:bodyPr>
            <a:normAutofit fontScale="77500" lnSpcReduction="20000"/>
          </a:bodyPr>
          <a:lstStyle/>
          <a:p>
            <a:pPr marL="342900" lvl="1" indent="-342900">
              <a:defRPr/>
            </a:pPr>
            <a:r>
              <a:rPr lang="en-US" altLang="en-US" dirty="0">
                <a:solidFill>
                  <a:sysClr val="windowText" lastClr="000000"/>
                </a:solidFill>
              </a:rPr>
              <a:t>Not use any explicit separation network</a:t>
            </a:r>
            <a:endParaRPr lang="en-US" dirty="0">
              <a:solidFill>
                <a:sysClr val="windowText" lastClr="000000"/>
              </a:solidFill>
            </a:endParaRPr>
          </a:p>
          <a:p>
            <a:pPr marL="342900" lvl="1" indent="-342900">
              <a:defRPr/>
            </a:pPr>
            <a:r>
              <a:rPr lang="en-US" dirty="0">
                <a:solidFill>
                  <a:sysClr val="windowText" lastClr="000000"/>
                </a:solidFill>
              </a:rPr>
              <a:t>Incorporate implicit separation via speaker-differentiating (SD) encoders followed by a shared recognition encoder</a:t>
            </a:r>
          </a:p>
          <a:p>
            <a:pPr marL="342900" lvl="1" indent="-342900">
              <a:defRPr/>
            </a:pPr>
            <a:endParaRPr lang="en-US" altLang="en-US" dirty="0">
              <a:solidFill>
                <a:sysClr val="windowText" lastClr="000000"/>
              </a:solidFill>
            </a:endParaRPr>
          </a:p>
          <a:p>
            <a:pPr marL="342900" lvl="1" indent="-342900">
              <a:defRPr/>
            </a:pPr>
            <a:r>
              <a:rPr lang="en-US" altLang="en-US" dirty="0">
                <a:solidFill>
                  <a:sysClr val="windowText" lastClr="000000"/>
                </a:solidFill>
              </a:rPr>
              <a:t>Transcript-level permutation-free loss</a:t>
            </a:r>
          </a:p>
          <a:p>
            <a:pPr marL="342900" lvl="1" indent="-342900">
              <a:defRPr/>
            </a:pPr>
            <a:endParaRPr lang="en-US" altLang="en-US" dirty="0">
              <a:solidFill>
                <a:sysClr val="windowText" lastClr="000000"/>
              </a:solidFill>
            </a:endParaRPr>
          </a:p>
          <a:p>
            <a:pPr marL="342900" lvl="1" indent="-342900">
              <a:defRPr/>
            </a:pPr>
            <a:endParaRPr lang="en-US" altLang="en-US" dirty="0">
              <a:solidFill>
                <a:sysClr val="windowText" lastClr="000000"/>
              </a:solidFill>
            </a:endParaRPr>
          </a:p>
          <a:p>
            <a:pPr marL="342900" lvl="1" indent="-342900">
              <a:defRPr/>
            </a:pPr>
            <a:endParaRPr lang="en-US" altLang="en-US" dirty="0">
              <a:solidFill>
                <a:sysClr val="windowText" lastClr="000000"/>
              </a:solidFill>
            </a:endParaRPr>
          </a:p>
          <a:p>
            <a:pPr marL="342900" lvl="1" indent="-342900">
              <a:defRPr/>
            </a:pPr>
            <a:endParaRPr lang="en-US" altLang="en-US" dirty="0">
              <a:solidFill>
                <a:sysClr val="windowText" lastClr="000000"/>
              </a:solidFill>
            </a:endParaRPr>
          </a:p>
          <a:p>
            <a:pPr marL="342900" lvl="1" indent="-342900">
              <a:defRPr/>
            </a:pPr>
            <a:r>
              <a:rPr lang="en-US" altLang="en-US" dirty="0">
                <a:solidFill>
                  <a:sysClr val="windowText" lastClr="000000"/>
                </a:solidFill>
              </a:rPr>
              <a:t>No need for target speech in training</a:t>
            </a:r>
          </a:p>
          <a:p>
            <a:pPr marL="342900" lvl="1" indent="-342900">
              <a:defRPr/>
            </a:pPr>
            <a:r>
              <a:rPr lang="en-US" altLang="en-US" dirty="0">
                <a:solidFill>
                  <a:sysClr val="windowText" lastClr="000000"/>
                </a:solidFill>
              </a:rPr>
              <a:t>Negative KL loss helps separate </a:t>
            </a:r>
            <a:br>
              <a:rPr lang="en-US" altLang="en-US" dirty="0">
                <a:solidFill>
                  <a:sysClr val="windowText" lastClr="000000"/>
                </a:solidFill>
              </a:rPr>
            </a:br>
            <a:r>
              <a:rPr lang="en-US" altLang="en-US" dirty="0">
                <a:solidFill>
                  <a:sysClr val="windowText" lastClr="000000"/>
                </a:solidFill>
              </a:rPr>
              <a:t>speaker-differentiating encodings</a:t>
            </a:r>
          </a:p>
        </p:txBody>
      </p:sp>
      <p:grpSp>
        <p:nvGrpSpPr>
          <p:cNvPr id="120" name="Group 119"/>
          <p:cNvGrpSpPr/>
          <p:nvPr/>
        </p:nvGrpSpPr>
        <p:grpSpPr>
          <a:xfrm>
            <a:off x="6477000" y="1684949"/>
            <a:ext cx="4038600" cy="4721809"/>
            <a:chOff x="35651089" y="14717045"/>
            <a:chExt cx="4038600" cy="4721809"/>
          </a:xfrm>
        </p:grpSpPr>
        <p:sp>
          <p:nvSpPr>
            <p:cNvPr id="121" name="Rectangle 120"/>
            <p:cNvSpPr/>
            <p:nvPr/>
          </p:nvSpPr>
          <p:spPr>
            <a:xfrm>
              <a:off x="37780533" y="15899430"/>
              <a:ext cx="881150" cy="524797"/>
            </a:xfrm>
            <a:prstGeom prst="rect">
              <a:avLst/>
            </a:prstGeom>
            <a:solidFill>
              <a:srgbClr val="D6E7BD"/>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kern="0" dirty="0">
                  <a:solidFill>
                    <a:prstClr val="black"/>
                  </a:solidFill>
                  <a:latin typeface="Arial"/>
                </a:rPr>
                <a:t>CTC</a:t>
              </a:r>
            </a:p>
          </p:txBody>
        </p:sp>
        <p:sp>
          <p:nvSpPr>
            <p:cNvPr id="122" name="Rectangle 121"/>
            <p:cNvSpPr/>
            <p:nvPr/>
          </p:nvSpPr>
          <p:spPr>
            <a:xfrm>
              <a:off x="38808539" y="15899430"/>
              <a:ext cx="881150" cy="524797"/>
            </a:xfrm>
            <a:prstGeom prst="rect">
              <a:avLst/>
            </a:prstGeom>
            <a:solidFill>
              <a:srgbClr val="C6DBF7"/>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lIns="0" rIns="0" rtlCol="0" anchor="ctr"/>
            <a:lstStyle/>
            <a:p>
              <a:pPr algn="ctr">
                <a:defRPr/>
              </a:pPr>
              <a:r>
                <a:rPr lang="en-US" sz="1400" kern="0" dirty="0">
                  <a:solidFill>
                    <a:prstClr val="black"/>
                  </a:solidFill>
                  <a:latin typeface="Arial"/>
                </a:rPr>
                <a:t>Attention decoder</a:t>
              </a:r>
            </a:p>
          </p:txBody>
        </p:sp>
        <p:sp>
          <p:nvSpPr>
            <p:cNvPr id="123" name="Isosceles Triangle 122"/>
            <p:cNvSpPr/>
            <p:nvPr/>
          </p:nvSpPr>
          <p:spPr>
            <a:xfrm rot="10800000">
              <a:off x="37780531" y="14717045"/>
              <a:ext cx="881150" cy="817362"/>
            </a:xfrm>
            <a:prstGeom prst="triangle">
              <a:avLst/>
            </a:prstGeom>
            <a:solidFill>
              <a:srgbClr val="D6E7BD"/>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Arial"/>
              </a:endParaRPr>
            </a:p>
          </p:txBody>
        </p:sp>
        <p:sp>
          <p:nvSpPr>
            <p:cNvPr id="124" name="Isosceles Triangle 123"/>
            <p:cNvSpPr/>
            <p:nvPr/>
          </p:nvSpPr>
          <p:spPr>
            <a:xfrm rot="10800000">
              <a:off x="38808539" y="14717045"/>
              <a:ext cx="881150" cy="817362"/>
            </a:xfrm>
            <a:prstGeom prst="triangle">
              <a:avLst/>
            </a:prstGeom>
            <a:solidFill>
              <a:srgbClr val="C6DBF7"/>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Arial"/>
              </a:endParaRPr>
            </a:p>
          </p:txBody>
        </p:sp>
        <p:sp>
          <p:nvSpPr>
            <p:cNvPr id="125" name="Rectangle 124"/>
            <p:cNvSpPr/>
            <p:nvPr/>
          </p:nvSpPr>
          <p:spPr>
            <a:xfrm>
              <a:off x="35944805" y="17589986"/>
              <a:ext cx="1395152" cy="449826"/>
            </a:xfrm>
            <a:prstGeom prst="rect">
              <a:avLst/>
            </a:prstGeom>
            <a:pattFill prst="wdUpDiag">
              <a:fgClr>
                <a:srgbClr val="FFCCCC"/>
              </a:fgClr>
              <a:bgClr>
                <a:schemeClr val="bg1"/>
              </a:bgClr>
            </a:patt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sz="1400" kern="0" dirty="0">
                  <a:solidFill>
                    <a:prstClr val="black"/>
                  </a:solidFill>
                  <a:latin typeface="Arial"/>
                </a:rPr>
                <a:t>SD encoder 1</a:t>
              </a:r>
            </a:p>
          </p:txBody>
        </p:sp>
        <p:sp>
          <p:nvSpPr>
            <p:cNvPr id="126" name="Rectangle 125"/>
            <p:cNvSpPr/>
            <p:nvPr/>
          </p:nvSpPr>
          <p:spPr>
            <a:xfrm>
              <a:off x="36972813" y="18383303"/>
              <a:ext cx="1468582" cy="449826"/>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r>
                <a:rPr lang="en-US" sz="1400" kern="0" dirty="0">
                  <a:solidFill>
                    <a:prstClr val="black"/>
                  </a:solidFill>
                  <a:latin typeface="Arial"/>
                </a:rPr>
                <a:t>mixture encoder</a:t>
              </a:r>
            </a:p>
          </p:txBody>
        </p:sp>
        <p:sp>
          <p:nvSpPr>
            <p:cNvPr id="127" name="Rectangle 126"/>
            <p:cNvSpPr/>
            <p:nvPr/>
          </p:nvSpPr>
          <p:spPr>
            <a:xfrm>
              <a:off x="38074249" y="17584341"/>
              <a:ext cx="1395152" cy="449826"/>
            </a:xfrm>
            <a:prstGeom prst="rect">
              <a:avLst/>
            </a:prstGeom>
            <a:pattFill prst="wdDnDiag">
              <a:fgClr>
                <a:srgbClr val="FFCCCC"/>
              </a:fgClr>
              <a:bgClr>
                <a:schemeClr val="bg1"/>
              </a:bgClr>
            </a:patt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sz="1400" kern="0" dirty="0">
                  <a:solidFill>
                    <a:prstClr val="black"/>
                  </a:solidFill>
                  <a:latin typeface="Arial"/>
                </a:rPr>
                <a:t>SD encoder 2</a:t>
              </a:r>
            </a:p>
          </p:txBody>
        </p:sp>
        <p:sp>
          <p:nvSpPr>
            <p:cNvPr id="128" name="Rectangle 127"/>
            <p:cNvSpPr/>
            <p:nvPr/>
          </p:nvSpPr>
          <p:spPr>
            <a:xfrm>
              <a:off x="35944805" y="16925671"/>
              <a:ext cx="1395152" cy="449826"/>
            </a:xfrm>
            <a:prstGeom prst="rect">
              <a:avLst/>
            </a:prstGeom>
            <a:solidFill>
              <a:srgbClr val="DEDBDE"/>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r>
                <a:rPr lang="en-US" sz="1400" kern="0" dirty="0">
                  <a:solidFill>
                    <a:prstClr val="black"/>
                  </a:solidFill>
                  <a:latin typeface="Arial"/>
                </a:rPr>
                <a:t>ASR encoder</a:t>
              </a:r>
            </a:p>
          </p:txBody>
        </p:sp>
        <p:sp>
          <p:nvSpPr>
            <p:cNvPr id="129" name="Rectangle 128"/>
            <p:cNvSpPr/>
            <p:nvPr/>
          </p:nvSpPr>
          <p:spPr>
            <a:xfrm>
              <a:off x="38074249" y="16925671"/>
              <a:ext cx="1395152" cy="449826"/>
            </a:xfrm>
            <a:prstGeom prst="rect">
              <a:avLst/>
            </a:prstGeom>
            <a:solidFill>
              <a:srgbClr val="DEDBDE"/>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r>
                <a:rPr lang="en-US" sz="1400" kern="0" dirty="0">
                  <a:solidFill>
                    <a:prstClr val="black"/>
                  </a:solidFill>
                  <a:latin typeface="Arial"/>
                </a:rPr>
                <a:t>ASR encoder</a:t>
              </a:r>
            </a:p>
          </p:txBody>
        </p:sp>
        <p:sp>
          <p:nvSpPr>
            <p:cNvPr id="130" name="TextBox 129"/>
            <p:cNvSpPr txBox="1"/>
            <p:nvPr/>
          </p:nvSpPr>
          <p:spPr>
            <a:xfrm>
              <a:off x="37063500" y="19069522"/>
              <a:ext cx="1505540" cy="369332"/>
            </a:xfrm>
            <a:prstGeom prst="rect">
              <a:avLst/>
            </a:prstGeom>
            <a:noFill/>
          </p:spPr>
          <p:txBody>
            <a:bodyPr wrap="none" rtlCol="0">
              <a:spAutoFit/>
            </a:bodyPr>
            <a:lstStyle/>
            <a:p>
              <a:pPr>
                <a:defRPr/>
              </a:pPr>
              <a:r>
                <a:rPr lang="en-US" kern="0" dirty="0">
                  <a:solidFill>
                    <a:prstClr val="black"/>
                  </a:solidFill>
                  <a:latin typeface="Arial"/>
                </a:rPr>
                <a:t>input mixture</a:t>
              </a:r>
            </a:p>
          </p:txBody>
        </p:sp>
        <p:sp>
          <p:nvSpPr>
            <p:cNvPr id="131" name="Isosceles Triangle 130"/>
            <p:cNvSpPr/>
            <p:nvPr/>
          </p:nvSpPr>
          <p:spPr>
            <a:xfrm rot="10800000">
              <a:off x="37379837" y="16660243"/>
              <a:ext cx="654532" cy="486654"/>
            </a:xfrm>
            <a:prstGeom prst="triangle">
              <a:avLst/>
            </a:prstGeom>
            <a:solidFill>
              <a:srgbClr val="FFCCCC"/>
            </a:soli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Arial"/>
              </a:endParaRPr>
            </a:p>
          </p:txBody>
        </p:sp>
        <p:sp>
          <p:nvSpPr>
            <p:cNvPr id="132" name="TextBox 131"/>
            <p:cNvSpPr txBox="1"/>
            <p:nvPr/>
          </p:nvSpPr>
          <p:spPr>
            <a:xfrm>
              <a:off x="37443477" y="16582832"/>
              <a:ext cx="569812" cy="369332"/>
            </a:xfrm>
            <a:prstGeom prst="rect">
              <a:avLst/>
            </a:prstGeom>
            <a:noFill/>
          </p:spPr>
          <p:txBody>
            <a:bodyPr wrap="square" rtlCol="0">
              <a:spAutoFit/>
            </a:bodyPr>
            <a:lstStyle/>
            <a:p>
              <a:pPr>
                <a:defRPr/>
              </a:pPr>
              <a:r>
                <a:rPr lang="en-US" kern="0" dirty="0">
                  <a:solidFill>
                    <a:prstClr val="black"/>
                  </a:solidFill>
                  <a:latin typeface="Lucida Calligraphy"/>
                  <a:cs typeface="Lucida Calligraphy"/>
                </a:rPr>
                <a:t>L</a:t>
              </a:r>
              <a:r>
                <a:rPr lang="en-US" kern="0" baseline="-25000" dirty="0">
                  <a:solidFill>
                    <a:prstClr val="black"/>
                  </a:solidFill>
                  <a:latin typeface="Arial"/>
                </a:rPr>
                <a:t>KL</a:t>
              </a:r>
            </a:p>
          </p:txBody>
        </p:sp>
        <p:sp>
          <p:nvSpPr>
            <p:cNvPr id="133" name="Rectangle 132"/>
            <p:cNvSpPr/>
            <p:nvPr/>
          </p:nvSpPr>
          <p:spPr>
            <a:xfrm>
              <a:off x="35651089" y="15899430"/>
              <a:ext cx="881150" cy="524797"/>
            </a:xfrm>
            <a:prstGeom prst="rect">
              <a:avLst/>
            </a:prstGeom>
            <a:solidFill>
              <a:srgbClr val="D6E7BD"/>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kern="0" dirty="0">
                  <a:solidFill>
                    <a:prstClr val="black"/>
                  </a:solidFill>
                  <a:latin typeface="Arial"/>
                </a:rPr>
                <a:t>CTC</a:t>
              </a:r>
            </a:p>
          </p:txBody>
        </p:sp>
        <p:sp>
          <p:nvSpPr>
            <p:cNvPr id="134" name="Rectangle 133"/>
            <p:cNvSpPr/>
            <p:nvPr/>
          </p:nvSpPr>
          <p:spPr>
            <a:xfrm>
              <a:off x="36679097" y="15899430"/>
              <a:ext cx="881150" cy="524797"/>
            </a:xfrm>
            <a:prstGeom prst="rect">
              <a:avLst/>
            </a:prstGeom>
            <a:solidFill>
              <a:srgbClr val="C6DBF7"/>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lIns="0" rIns="0" rtlCol="0" anchor="ctr"/>
            <a:lstStyle/>
            <a:p>
              <a:pPr algn="ctr">
                <a:defRPr/>
              </a:pPr>
              <a:r>
                <a:rPr lang="en-US" sz="1400" kern="0" dirty="0">
                  <a:solidFill>
                    <a:prstClr val="black"/>
                  </a:solidFill>
                  <a:latin typeface="Arial"/>
                </a:rPr>
                <a:t>Attention decoder</a:t>
              </a:r>
            </a:p>
          </p:txBody>
        </p:sp>
        <p:sp>
          <p:nvSpPr>
            <p:cNvPr id="135" name="Isosceles Triangle 134"/>
            <p:cNvSpPr/>
            <p:nvPr/>
          </p:nvSpPr>
          <p:spPr>
            <a:xfrm rot="10800000">
              <a:off x="35651089" y="14717045"/>
              <a:ext cx="881150" cy="817362"/>
            </a:xfrm>
            <a:prstGeom prst="triangle">
              <a:avLst/>
            </a:prstGeom>
            <a:solidFill>
              <a:srgbClr val="D6E7BD"/>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Arial"/>
              </a:endParaRPr>
            </a:p>
          </p:txBody>
        </p:sp>
        <p:sp>
          <p:nvSpPr>
            <p:cNvPr id="136" name="Isosceles Triangle 135"/>
            <p:cNvSpPr/>
            <p:nvPr/>
          </p:nvSpPr>
          <p:spPr>
            <a:xfrm rot="10800000">
              <a:off x="36679095" y="14717045"/>
              <a:ext cx="881150" cy="817362"/>
            </a:xfrm>
            <a:prstGeom prst="triangle">
              <a:avLst/>
            </a:prstGeom>
            <a:solidFill>
              <a:srgbClr val="C6DBF7"/>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Arial"/>
              </a:endParaRPr>
            </a:p>
          </p:txBody>
        </p:sp>
        <p:cxnSp>
          <p:nvCxnSpPr>
            <p:cNvPr id="137" name="Straight Arrow Connector 136"/>
            <p:cNvCxnSpPr>
              <a:stCxn id="133" idx="0"/>
              <a:endCxn id="135" idx="0"/>
            </p:cNvCxnSpPr>
            <p:nvPr/>
          </p:nvCxnSpPr>
          <p:spPr>
            <a:xfrm flipV="1">
              <a:off x="36091664" y="15534407"/>
              <a:ext cx="0" cy="365023"/>
            </a:xfrm>
            <a:prstGeom prst="straightConnector1">
              <a:avLst/>
            </a:prstGeom>
            <a:noFill/>
            <a:ln w="28575" cap="flat" cmpd="sng" algn="ctr">
              <a:solidFill>
                <a:srgbClr val="00B050"/>
              </a:solidFill>
              <a:prstDash val="sysDash"/>
              <a:headEnd type="triangle"/>
              <a:tailEnd type="triangle"/>
            </a:ln>
            <a:effectLst>
              <a:outerShdw blurRad="40000" dist="20000" dir="5400000" rotWithShape="0">
                <a:srgbClr val="000000">
                  <a:alpha val="38000"/>
                </a:srgbClr>
              </a:outerShdw>
            </a:effectLst>
          </p:spPr>
        </p:cxnSp>
        <p:cxnSp>
          <p:nvCxnSpPr>
            <p:cNvPr id="138" name="Straight Arrow Connector 137"/>
            <p:cNvCxnSpPr>
              <a:stCxn id="134" idx="0"/>
              <a:endCxn id="136" idx="0"/>
            </p:cNvCxnSpPr>
            <p:nvPr/>
          </p:nvCxnSpPr>
          <p:spPr>
            <a:xfrm flipH="1" flipV="1">
              <a:off x="37119670" y="15534407"/>
              <a:ext cx="2" cy="365023"/>
            </a:xfrm>
            <a:prstGeom prst="straightConnector1">
              <a:avLst/>
            </a:prstGeom>
            <a:noFill/>
            <a:ln w="28575" cap="flat" cmpd="sng" algn="ctr">
              <a:solidFill>
                <a:srgbClr val="4F81BD"/>
              </a:solidFill>
              <a:prstDash val="sysDash"/>
              <a:headEnd type="triangle"/>
              <a:tailEnd type="triangle"/>
            </a:ln>
            <a:effectLst>
              <a:outerShdw blurRad="40000" dist="20000" dir="5400000" rotWithShape="0">
                <a:srgbClr val="000000">
                  <a:alpha val="38000"/>
                </a:srgbClr>
              </a:outerShdw>
            </a:effectLst>
          </p:spPr>
        </p:cxnSp>
        <p:cxnSp>
          <p:nvCxnSpPr>
            <p:cNvPr id="139" name="Straight Arrow Connector 138"/>
            <p:cNvCxnSpPr>
              <a:stCxn id="121" idx="0"/>
              <a:endCxn id="123" idx="0"/>
            </p:cNvCxnSpPr>
            <p:nvPr/>
          </p:nvCxnSpPr>
          <p:spPr>
            <a:xfrm flipH="1" flipV="1">
              <a:off x="38221106" y="15534407"/>
              <a:ext cx="2" cy="365023"/>
            </a:xfrm>
            <a:prstGeom prst="straightConnector1">
              <a:avLst/>
            </a:prstGeom>
            <a:noFill/>
            <a:ln w="28575" cap="flat" cmpd="sng" algn="ctr">
              <a:solidFill>
                <a:srgbClr val="00B050"/>
              </a:solidFill>
              <a:prstDash val="sysDash"/>
              <a:headEnd type="triangle"/>
              <a:tailEnd type="triangle"/>
            </a:ln>
            <a:effectLst>
              <a:outerShdw blurRad="40000" dist="20000" dir="5400000" rotWithShape="0">
                <a:srgbClr val="000000">
                  <a:alpha val="38000"/>
                </a:srgbClr>
              </a:outerShdw>
            </a:effectLst>
          </p:spPr>
        </p:cxnSp>
        <p:cxnSp>
          <p:nvCxnSpPr>
            <p:cNvPr id="140" name="Straight Arrow Connector 139"/>
            <p:cNvCxnSpPr>
              <a:stCxn id="122" idx="0"/>
              <a:endCxn id="124" idx="0"/>
            </p:cNvCxnSpPr>
            <p:nvPr/>
          </p:nvCxnSpPr>
          <p:spPr>
            <a:xfrm flipV="1">
              <a:off x="39249114" y="15534407"/>
              <a:ext cx="0" cy="365023"/>
            </a:xfrm>
            <a:prstGeom prst="straightConnector1">
              <a:avLst/>
            </a:prstGeom>
            <a:noFill/>
            <a:ln w="28575" cap="flat" cmpd="sng" algn="ctr">
              <a:solidFill>
                <a:srgbClr val="4F81BD"/>
              </a:solidFill>
              <a:prstDash val="sysDash"/>
              <a:headEnd type="triangle"/>
              <a:tailEnd type="triangle"/>
            </a:ln>
            <a:effectLst>
              <a:outerShdw blurRad="40000" dist="20000" dir="5400000" rotWithShape="0">
                <a:srgbClr val="000000">
                  <a:alpha val="38000"/>
                </a:srgbClr>
              </a:outerShdw>
            </a:effectLst>
          </p:spPr>
        </p:cxnSp>
        <p:cxnSp>
          <p:nvCxnSpPr>
            <p:cNvPr id="141" name="Straight Arrow Connector 140"/>
            <p:cNvCxnSpPr>
              <a:stCxn id="128" idx="3"/>
              <a:endCxn id="131" idx="0"/>
            </p:cNvCxnSpPr>
            <p:nvPr/>
          </p:nvCxnSpPr>
          <p:spPr>
            <a:xfrm flipV="1">
              <a:off x="37339957" y="17146897"/>
              <a:ext cx="367146" cy="3687"/>
            </a:xfrm>
            <a:prstGeom prst="straightConnector1">
              <a:avLst/>
            </a:prstGeom>
            <a:noFill/>
            <a:ln w="28575" cap="flat" cmpd="sng" algn="ctr">
              <a:solidFill>
                <a:srgbClr val="4F81BD"/>
              </a:solidFill>
              <a:prstDash val="sysDash"/>
              <a:headEnd type="triangle"/>
              <a:tailEnd type="triangle"/>
            </a:ln>
            <a:effectLst>
              <a:outerShdw blurRad="40000" dist="20000" dir="5400000" rotWithShape="0">
                <a:srgbClr val="000000">
                  <a:alpha val="38000"/>
                </a:srgbClr>
              </a:outerShdw>
            </a:effectLst>
          </p:spPr>
        </p:cxnSp>
        <p:cxnSp>
          <p:nvCxnSpPr>
            <p:cNvPr id="142" name="Straight Arrow Connector 141"/>
            <p:cNvCxnSpPr>
              <a:stCxn id="129" idx="1"/>
              <a:endCxn id="131" idx="0"/>
            </p:cNvCxnSpPr>
            <p:nvPr/>
          </p:nvCxnSpPr>
          <p:spPr>
            <a:xfrm flipH="1" flipV="1">
              <a:off x="37707103" y="17146897"/>
              <a:ext cx="367146" cy="3687"/>
            </a:xfrm>
            <a:prstGeom prst="straightConnector1">
              <a:avLst/>
            </a:prstGeom>
            <a:noFill/>
            <a:ln w="28575" cap="flat" cmpd="sng" algn="ctr">
              <a:solidFill>
                <a:srgbClr val="4F81BD"/>
              </a:solidFill>
              <a:prstDash val="sysDash"/>
              <a:headEnd type="triangle"/>
              <a:tailEnd type="triangle"/>
            </a:ln>
            <a:effectLst>
              <a:outerShdw blurRad="40000" dist="20000" dir="5400000" rotWithShape="0">
                <a:srgbClr val="000000">
                  <a:alpha val="38000"/>
                </a:srgbClr>
              </a:outerShdw>
            </a:effectLst>
          </p:spPr>
        </p:cxnSp>
        <p:cxnSp>
          <p:nvCxnSpPr>
            <p:cNvPr id="143" name="Elbow Connector 142"/>
            <p:cNvCxnSpPr>
              <a:stCxn id="128" idx="0"/>
              <a:endCxn id="133" idx="2"/>
            </p:cNvCxnSpPr>
            <p:nvPr/>
          </p:nvCxnSpPr>
          <p:spPr>
            <a:xfrm rot="16200000" flipV="1">
              <a:off x="36116301" y="16399590"/>
              <a:ext cx="501444" cy="550717"/>
            </a:xfrm>
            <a:prstGeom prst="bentConnector3">
              <a:avLst/>
            </a:prstGeom>
            <a:noFill/>
            <a:ln w="25400" cap="flat" cmpd="sng" algn="ctr">
              <a:solidFill>
                <a:srgbClr val="C0504D"/>
              </a:solidFill>
              <a:prstDash val="solid"/>
              <a:headEnd type="none"/>
              <a:tailEnd type="triangle"/>
            </a:ln>
            <a:effectLst>
              <a:outerShdw blurRad="40000" dist="20000" dir="5400000" rotWithShape="0">
                <a:srgbClr val="000000">
                  <a:alpha val="38000"/>
                </a:srgbClr>
              </a:outerShdw>
            </a:effectLst>
          </p:spPr>
        </p:cxnSp>
        <p:cxnSp>
          <p:nvCxnSpPr>
            <p:cNvPr id="144" name="Elbow Connector 143"/>
            <p:cNvCxnSpPr>
              <a:stCxn id="128" idx="0"/>
              <a:endCxn id="134" idx="2"/>
            </p:cNvCxnSpPr>
            <p:nvPr/>
          </p:nvCxnSpPr>
          <p:spPr>
            <a:xfrm rot="5400000" flipH="1" flipV="1">
              <a:off x="36630304" y="16436304"/>
              <a:ext cx="501444" cy="477291"/>
            </a:xfrm>
            <a:prstGeom prst="bentConnector3">
              <a:avLst/>
            </a:prstGeom>
            <a:noFill/>
            <a:ln w="25400" cap="flat" cmpd="sng" algn="ctr">
              <a:solidFill>
                <a:srgbClr val="C0504D"/>
              </a:solidFill>
              <a:prstDash val="solid"/>
              <a:headEnd type="none"/>
              <a:tailEnd type="triangle"/>
            </a:ln>
            <a:effectLst>
              <a:outerShdw blurRad="40000" dist="20000" dir="5400000" rotWithShape="0">
                <a:srgbClr val="000000">
                  <a:alpha val="38000"/>
                </a:srgbClr>
              </a:outerShdw>
            </a:effectLst>
          </p:spPr>
        </p:cxnSp>
        <p:cxnSp>
          <p:nvCxnSpPr>
            <p:cNvPr id="145" name="Elbow Connector 144"/>
            <p:cNvCxnSpPr>
              <a:stCxn id="129" idx="0"/>
              <a:endCxn id="121" idx="2"/>
            </p:cNvCxnSpPr>
            <p:nvPr/>
          </p:nvCxnSpPr>
          <p:spPr>
            <a:xfrm rot="16200000" flipV="1">
              <a:off x="38245745" y="16399590"/>
              <a:ext cx="501444" cy="550717"/>
            </a:xfrm>
            <a:prstGeom prst="bentConnector3">
              <a:avLst>
                <a:gd name="adj1" fmla="val 50000"/>
              </a:avLst>
            </a:prstGeom>
            <a:noFill/>
            <a:ln w="25400" cap="flat" cmpd="sng" algn="ctr">
              <a:solidFill>
                <a:srgbClr val="C0504D"/>
              </a:solidFill>
              <a:prstDash val="solid"/>
              <a:headEnd type="none"/>
              <a:tailEnd type="triangle"/>
            </a:ln>
            <a:effectLst>
              <a:outerShdw blurRad="40000" dist="20000" dir="5400000" rotWithShape="0">
                <a:srgbClr val="000000">
                  <a:alpha val="38000"/>
                </a:srgbClr>
              </a:outerShdw>
            </a:effectLst>
          </p:spPr>
        </p:cxnSp>
        <p:cxnSp>
          <p:nvCxnSpPr>
            <p:cNvPr id="146" name="Elbow Connector 145"/>
            <p:cNvCxnSpPr>
              <a:stCxn id="129" idx="0"/>
              <a:endCxn id="122" idx="2"/>
            </p:cNvCxnSpPr>
            <p:nvPr/>
          </p:nvCxnSpPr>
          <p:spPr>
            <a:xfrm rot="5400000" flipH="1" flipV="1">
              <a:off x="38759747" y="16436305"/>
              <a:ext cx="501444" cy="477289"/>
            </a:xfrm>
            <a:prstGeom prst="bentConnector3">
              <a:avLst>
                <a:gd name="adj1" fmla="val 50000"/>
              </a:avLst>
            </a:prstGeom>
            <a:noFill/>
            <a:ln w="25400" cap="flat" cmpd="sng" algn="ctr">
              <a:solidFill>
                <a:srgbClr val="C0504D"/>
              </a:solidFill>
              <a:prstDash val="solid"/>
              <a:headEnd type="none"/>
              <a:tailEnd type="triangle"/>
            </a:ln>
            <a:effectLst>
              <a:outerShdw blurRad="40000" dist="20000" dir="5400000" rotWithShape="0">
                <a:srgbClr val="000000">
                  <a:alpha val="38000"/>
                </a:srgbClr>
              </a:outerShdw>
            </a:effectLst>
          </p:spPr>
        </p:cxnSp>
        <p:cxnSp>
          <p:nvCxnSpPr>
            <p:cNvPr id="147" name="Elbow Connector 146"/>
            <p:cNvCxnSpPr>
              <a:stCxn id="126" idx="0"/>
              <a:endCxn id="125" idx="2"/>
            </p:cNvCxnSpPr>
            <p:nvPr/>
          </p:nvCxnSpPr>
          <p:spPr>
            <a:xfrm rot="16200000" flipV="1">
              <a:off x="37002998" y="17679196"/>
              <a:ext cx="343491" cy="1064723"/>
            </a:xfrm>
            <a:prstGeom prst="bentConnector3">
              <a:avLst/>
            </a:prstGeom>
            <a:noFill/>
            <a:ln w="25400" cap="flat" cmpd="sng" algn="ctr">
              <a:solidFill>
                <a:srgbClr val="C0504D"/>
              </a:solidFill>
              <a:prstDash val="solid"/>
              <a:headEnd type="none"/>
              <a:tailEnd type="triangle"/>
            </a:ln>
            <a:effectLst>
              <a:outerShdw blurRad="40000" dist="20000" dir="5400000" rotWithShape="0">
                <a:srgbClr val="000000">
                  <a:alpha val="38000"/>
                </a:srgbClr>
              </a:outerShdw>
            </a:effectLst>
          </p:spPr>
        </p:cxnSp>
        <p:cxnSp>
          <p:nvCxnSpPr>
            <p:cNvPr id="148" name="Elbow Connector 147"/>
            <p:cNvCxnSpPr>
              <a:stCxn id="126" idx="0"/>
              <a:endCxn id="127" idx="2"/>
            </p:cNvCxnSpPr>
            <p:nvPr/>
          </p:nvCxnSpPr>
          <p:spPr>
            <a:xfrm rot="5400000" flipH="1" flipV="1">
              <a:off x="38064896" y="17676375"/>
              <a:ext cx="349136" cy="1064721"/>
            </a:xfrm>
            <a:prstGeom prst="bentConnector3">
              <a:avLst>
                <a:gd name="adj1" fmla="val 50000"/>
              </a:avLst>
            </a:prstGeom>
            <a:noFill/>
            <a:ln w="25400" cap="flat" cmpd="sng" algn="ctr">
              <a:solidFill>
                <a:srgbClr val="C0504D"/>
              </a:solidFill>
              <a:prstDash val="solid"/>
              <a:headEnd type="none"/>
              <a:tailEnd type="triangle"/>
            </a:ln>
            <a:effectLst>
              <a:outerShdw blurRad="40000" dist="20000" dir="5400000" rotWithShape="0">
                <a:srgbClr val="000000">
                  <a:alpha val="38000"/>
                </a:srgbClr>
              </a:outerShdw>
            </a:effectLst>
          </p:spPr>
        </p:cxnSp>
        <p:cxnSp>
          <p:nvCxnSpPr>
            <p:cNvPr id="149" name="Straight Arrow Connector 148"/>
            <p:cNvCxnSpPr>
              <a:stCxn id="127" idx="0"/>
              <a:endCxn id="129" idx="2"/>
            </p:cNvCxnSpPr>
            <p:nvPr/>
          </p:nvCxnSpPr>
          <p:spPr>
            <a:xfrm flipV="1">
              <a:off x="38771825" y="17375497"/>
              <a:ext cx="0" cy="208844"/>
            </a:xfrm>
            <a:prstGeom prst="straightConnector1">
              <a:avLst/>
            </a:prstGeom>
            <a:noFill/>
            <a:ln w="28575" cap="flat" cmpd="sng" algn="ctr">
              <a:solidFill>
                <a:srgbClr val="C0504D"/>
              </a:solidFill>
              <a:prstDash val="solid"/>
              <a:headEnd type="none"/>
              <a:tailEnd type="triangle"/>
            </a:ln>
            <a:effectLst>
              <a:outerShdw blurRad="40000" dist="20000" dir="5400000" rotWithShape="0">
                <a:srgbClr val="000000">
                  <a:alpha val="38000"/>
                </a:srgbClr>
              </a:outerShdw>
            </a:effectLst>
          </p:spPr>
        </p:cxnSp>
        <p:cxnSp>
          <p:nvCxnSpPr>
            <p:cNvPr id="150" name="Straight Arrow Connector 149"/>
            <p:cNvCxnSpPr>
              <a:stCxn id="125" idx="0"/>
              <a:endCxn id="128" idx="2"/>
            </p:cNvCxnSpPr>
            <p:nvPr/>
          </p:nvCxnSpPr>
          <p:spPr>
            <a:xfrm flipV="1">
              <a:off x="36642381" y="17375497"/>
              <a:ext cx="0" cy="214489"/>
            </a:xfrm>
            <a:prstGeom prst="straightConnector1">
              <a:avLst/>
            </a:prstGeom>
            <a:noFill/>
            <a:ln w="28575" cap="flat" cmpd="sng" algn="ctr">
              <a:solidFill>
                <a:srgbClr val="C0504D"/>
              </a:solidFill>
              <a:prstDash val="solid"/>
              <a:headEnd type="none"/>
              <a:tailEnd type="triangle"/>
            </a:ln>
            <a:effectLst>
              <a:outerShdw blurRad="40000" dist="20000" dir="5400000" rotWithShape="0">
                <a:srgbClr val="000000">
                  <a:alpha val="38000"/>
                </a:srgbClr>
              </a:outerShdw>
            </a:effectLst>
          </p:spPr>
        </p:cxnSp>
        <p:cxnSp>
          <p:nvCxnSpPr>
            <p:cNvPr id="151" name="Straight Arrow Connector 150"/>
            <p:cNvCxnSpPr>
              <a:endCxn id="126" idx="2"/>
            </p:cNvCxnSpPr>
            <p:nvPr/>
          </p:nvCxnSpPr>
          <p:spPr>
            <a:xfrm flipH="1" flipV="1">
              <a:off x="37707103" y="18833129"/>
              <a:ext cx="8629" cy="236393"/>
            </a:xfrm>
            <a:prstGeom prst="straightConnector1">
              <a:avLst/>
            </a:prstGeom>
            <a:noFill/>
            <a:ln w="28575" cap="flat" cmpd="sng" algn="ctr">
              <a:solidFill>
                <a:srgbClr val="C0504D"/>
              </a:solidFill>
              <a:prstDash val="solid"/>
              <a:headEnd type="none"/>
              <a:tailEnd type="triangle"/>
            </a:ln>
            <a:effectLst>
              <a:outerShdw blurRad="40000" dist="20000" dir="5400000" rotWithShape="0">
                <a:srgbClr val="000000">
                  <a:alpha val="38000"/>
                </a:srgbClr>
              </a:outerShdw>
            </a:effectLst>
          </p:spPr>
        </p:cxnSp>
        <p:cxnSp>
          <p:nvCxnSpPr>
            <p:cNvPr id="152" name="Straight Arrow Connector 151"/>
            <p:cNvCxnSpPr>
              <a:stCxn id="121" idx="0"/>
              <a:endCxn id="135" idx="0"/>
            </p:cNvCxnSpPr>
            <p:nvPr/>
          </p:nvCxnSpPr>
          <p:spPr>
            <a:xfrm flipH="1" flipV="1">
              <a:off x="36091664" y="15534407"/>
              <a:ext cx="2129444" cy="365023"/>
            </a:xfrm>
            <a:prstGeom prst="straightConnector1">
              <a:avLst/>
            </a:prstGeom>
            <a:noFill/>
            <a:ln w="28575" cap="flat" cmpd="sng" algn="ctr">
              <a:solidFill>
                <a:srgbClr val="00B050"/>
              </a:solidFill>
              <a:prstDash val="sysDash"/>
              <a:headEnd type="triangle"/>
              <a:tailEnd type="triangle"/>
            </a:ln>
            <a:effectLst>
              <a:outerShdw blurRad="40000" dist="20000" dir="5400000" rotWithShape="0">
                <a:srgbClr val="000000">
                  <a:alpha val="38000"/>
                </a:srgbClr>
              </a:outerShdw>
            </a:effectLst>
          </p:spPr>
        </p:cxnSp>
        <p:cxnSp>
          <p:nvCxnSpPr>
            <p:cNvPr id="153" name="Straight Arrow Connector 152"/>
            <p:cNvCxnSpPr>
              <a:stCxn id="122" idx="0"/>
              <a:endCxn id="136" idx="0"/>
            </p:cNvCxnSpPr>
            <p:nvPr/>
          </p:nvCxnSpPr>
          <p:spPr>
            <a:xfrm flipH="1" flipV="1">
              <a:off x="37119670" y="15534407"/>
              <a:ext cx="2129444" cy="365023"/>
            </a:xfrm>
            <a:prstGeom prst="straightConnector1">
              <a:avLst/>
            </a:prstGeom>
            <a:noFill/>
            <a:ln w="28575" cap="flat" cmpd="sng" algn="ctr">
              <a:solidFill>
                <a:srgbClr val="4F81BD"/>
              </a:solidFill>
              <a:prstDash val="sysDash"/>
              <a:headEnd type="triangle"/>
              <a:tailEnd type="triangle"/>
            </a:ln>
            <a:effectLst>
              <a:outerShdw blurRad="40000" dist="20000" dir="5400000" rotWithShape="0">
                <a:srgbClr val="000000">
                  <a:alpha val="38000"/>
                </a:srgbClr>
              </a:outerShdw>
            </a:effectLst>
          </p:spPr>
        </p:cxnSp>
        <p:cxnSp>
          <p:nvCxnSpPr>
            <p:cNvPr id="154" name="Straight Arrow Connector 153"/>
            <p:cNvCxnSpPr>
              <a:stCxn id="134" idx="0"/>
              <a:endCxn id="124" idx="0"/>
            </p:cNvCxnSpPr>
            <p:nvPr/>
          </p:nvCxnSpPr>
          <p:spPr>
            <a:xfrm flipV="1">
              <a:off x="37119672" y="15534407"/>
              <a:ext cx="2129442" cy="365023"/>
            </a:xfrm>
            <a:prstGeom prst="straightConnector1">
              <a:avLst/>
            </a:prstGeom>
            <a:noFill/>
            <a:ln w="28575" cap="flat" cmpd="sng" algn="ctr">
              <a:solidFill>
                <a:srgbClr val="4F81BD"/>
              </a:solidFill>
              <a:prstDash val="sysDash"/>
              <a:headEnd type="triangle"/>
              <a:tailEnd type="triangle"/>
            </a:ln>
            <a:effectLst>
              <a:outerShdw blurRad="40000" dist="20000" dir="5400000" rotWithShape="0">
                <a:srgbClr val="000000">
                  <a:alpha val="38000"/>
                </a:srgbClr>
              </a:outerShdw>
            </a:effectLst>
          </p:spPr>
        </p:cxnSp>
        <p:cxnSp>
          <p:nvCxnSpPr>
            <p:cNvPr id="155" name="Straight Arrow Connector 154"/>
            <p:cNvCxnSpPr>
              <a:stCxn id="133" idx="0"/>
              <a:endCxn id="123" idx="0"/>
            </p:cNvCxnSpPr>
            <p:nvPr/>
          </p:nvCxnSpPr>
          <p:spPr>
            <a:xfrm flipV="1">
              <a:off x="36091664" y="15534407"/>
              <a:ext cx="2129442" cy="365023"/>
            </a:xfrm>
            <a:prstGeom prst="straightConnector1">
              <a:avLst/>
            </a:prstGeom>
            <a:noFill/>
            <a:ln w="28575" cap="flat" cmpd="sng" algn="ctr">
              <a:solidFill>
                <a:srgbClr val="00B050"/>
              </a:solidFill>
              <a:prstDash val="sysDash"/>
              <a:headEnd type="triangle"/>
              <a:tailEnd type="triangle"/>
            </a:ln>
            <a:effectLst>
              <a:outerShdw blurRad="40000" dist="20000" dir="5400000" rotWithShape="0">
                <a:srgbClr val="000000">
                  <a:alpha val="38000"/>
                </a:srgbClr>
              </a:outerShdw>
            </a:effectLst>
          </p:spPr>
        </p:cxnSp>
        <p:grpSp>
          <p:nvGrpSpPr>
            <p:cNvPr id="156" name="Group 155"/>
            <p:cNvGrpSpPr/>
            <p:nvPr/>
          </p:nvGrpSpPr>
          <p:grpSpPr>
            <a:xfrm>
              <a:off x="35773425" y="14753358"/>
              <a:ext cx="645690" cy="239198"/>
              <a:chOff x="39416125" y="7186213"/>
              <a:chExt cx="645690" cy="239198"/>
            </a:xfrm>
          </p:grpSpPr>
          <p:sp>
            <p:nvSpPr>
              <p:cNvPr id="174" name="Freeform 37 2"/>
              <p:cNvSpPr>
                <a:spLocks/>
              </p:cNvSpPr>
              <p:nvPr>
                <p:custDataLst>
                  <p:tags r:id="rId15"/>
                </p:custDataLst>
              </p:nvPr>
            </p:nvSpPr>
            <p:spPr bwMode="auto">
              <a:xfrm>
                <a:off x="39416125" y="7186213"/>
                <a:ext cx="173162" cy="199576"/>
              </a:xfrm>
              <a:custGeom>
                <a:avLst/>
                <a:gdLst>
                  <a:gd name="T0" fmla="*/ 74 w 310"/>
                  <a:gd name="T1" fmla="*/ 304 h 362"/>
                  <a:gd name="T2" fmla="*/ 116 w 310"/>
                  <a:gd name="T3" fmla="*/ 204 h 362"/>
                  <a:gd name="T4" fmla="*/ 183 w 310"/>
                  <a:gd name="T5" fmla="*/ 42 h 362"/>
                  <a:gd name="T6" fmla="*/ 209 w 310"/>
                  <a:gd name="T7" fmla="*/ 31 h 362"/>
                  <a:gd name="T8" fmla="*/ 244 w 310"/>
                  <a:gd name="T9" fmla="*/ 72 h 362"/>
                  <a:gd name="T10" fmla="*/ 241 w 310"/>
                  <a:gd name="T11" fmla="*/ 90 h 362"/>
                  <a:gd name="T12" fmla="*/ 245 w 310"/>
                  <a:gd name="T13" fmla="*/ 94 h 362"/>
                  <a:gd name="T14" fmla="*/ 279 w 310"/>
                  <a:gd name="T15" fmla="*/ 79 h 362"/>
                  <a:gd name="T16" fmla="*/ 292 w 310"/>
                  <a:gd name="T17" fmla="*/ 47 h 362"/>
                  <a:gd name="T18" fmla="*/ 250 w 310"/>
                  <a:gd name="T19" fmla="*/ 0 h 362"/>
                  <a:gd name="T20" fmla="*/ 142 w 310"/>
                  <a:gd name="T21" fmla="*/ 53 h 362"/>
                  <a:gd name="T22" fmla="*/ 69 w 310"/>
                  <a:gd name="T23" fmla="*/ 221 h 362"/>
                  <a:gd name="T24" fmla="*/ 42 w 310"/>
                  <a:gd name="T25" fmla="*/ 300 h 362"/>
                  <a:gd name="T26" fmla="*/ 18 w 310"/>
                  <a:gd name="T27" fmla="*/ 335 h 362"/>
                  <a:gd name="T28" fmla="*/ 0 w 310"/>
                  <a:gd name="T29" fmla="*/ 359 h 362"/>
                  <a:gd name="T30" fmla="*/ 4 w 310"/>
                  <a:gd name="T31" fmla="*/ 362 h 362"/>
                  <a:gd name="T32" fmla="*/ 30 w 310"/>
                  <a:gd name="T33" fmla="*/ 351 h 362"/>
                  <a:gd name="T34" fmla="*/ 51 w 310"/>
                  <a:gd name="T35" fmla="*/ 333 h 362"/>
                  <a:gd name="T36" fmla="*/ 124 w 310"/>
                  <a:gd name="T37" fmla="*/ 347 h 362"/>
                  <a:gd name="T38" fmla="*/ 200 w 310"/>
                  <a:gd name="T39" fmla="*/ 362 h 362"/>
                  <a:gd name="T40" fmla="*/ 297 w 310"/>
                  <a:gd name="T41" fmla="*/ 309 h 362"/>
                  <a:gd name="T42" fmla="*/ 310 w 310"/>
                  <a:gd name="T43" fmla="*/ 282 h 362"/>
                  <a:gd name="T44" fmla="*/ 306 w 310"/>
                  <a:gd name="T45" fmla="*/ 278 h 362"/>
                  <a:gd name="T46" fmla="*/ 278 w 310"/>
                  <a:gd name="T47" fmla="*/ 290 h 362"/>
                  <a:gd name="T48" fmla="*/ 261 w 310"/>
                  <a:gd name="T49" fmla="*/ 310 h 362"/>
                  <a:gd name="T50" fmla="*/ 253 w 310"/>
                  <a:gd name="T51" fmla="*/ 325 h 362"/>
                  <a:gd name="T52" fmla="*/ 241 w 310"/>
                  <a:gd name="T53" fmla="*/ 331 h 362"/>
                  <a:gd name="T54" fmla="*/ 160 w 310"/>
                  <a:gd name="T55" fmla="*/ 314 h 362"/>
                  <a:gd name="T56" fmla="*/ 94 w 310"/>
                  <a:gd name="T57" fmla="*/ 302 h 362"/>
                  <a:gd name="T58" fmla="*/ 74 w 310"/>
                  <a:gd name="T59" fmla="*/ 30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0" h="362">
                    <a:moveTo>
                      <a:pt x="74" y="304"/>
                    </a:moveTo>
                    <a:cubicBezTo>
                      <a:pt x="101" y="262"/>
                      <a:pt x="109" y="231"/>
                      <a:pt x="116" y="204"/>
                    </a:cubicBezTo>
                    <a:cubicBezTo>
                      <a:pt x="133" y="136"/>
                      <a:pt x="152" y="76"/>
                      <a:pt x="183" y="42"/>
                    </a:cubicBezTo>
                    <a:cubicBezTo>
                      <a:pt x="189" y="35"/>
                      <a:pt x="193" y="31"/>
                      <a:pt x="209" y="31"/>
                    </a:cubicBezTo>
                    <a:cubicBezTo>
                      <a:pt x="243" y="31"/>
                      <a:pt x="244" y="65"/>
                      <a:pt x="244" y="72"/>
                    </a:cubicBezTo>
                    <a:cubicBezTo>
                      <a:pt x="244" y="81"/>
                      <a:pt x="241" y="88"/>
                      <a:pt x="241" y="90"/>
                    </a:cubicBezTo>
                    <a:cubicBezTo>
                      <a:pt x="241" y="94"/>
                      <a:pt x="244" y="94"/>
                      <a:pt x="245" y="94"/>
                    </a:cubicBezTo>
                    <a:cubicBezTo>
                      <a:pt x="253" y="94"/>
                      <a:pt x="266" y="88"/>
                      <a:pt x="279" y="79"/>
                    </a:cubicBezTo>
                    <a:cubicBezTo>
                      <a:pt x="287" y="72"/>
                      <a:pt x="292" y="67"/>
                      <a:pt x="292" y="47"/>
                    </a:cubicBezTo>
                    <a:cubicBezTo>
                      <a:pt x="292" y="20"/>
                      <a:pt x="278" y="0"/>
                      <a:pt x="250" y="0"/>
                    </a:cubicBezTo>
                    <a:cubicBezTo>
                      <a:pt x="234" y="0"/>
                      <a:pt x="191" y="4"/>
                      <a:pt x="142" y="53"/>
                    </a:cubicBezTo>
                    <a:cubicBezTo>
                      <a:pt x="102" y="94"/>
                      <a:pt x="79" y="183"/>
                      <a:pt x="69" y="221"/>
                    </a:cubicBezTo>
                    <a:cubicBezTo>
                      <a:pt x="61" y="255"/>
                      <a:pt x="57" y="270"/>
                      <a:pt x="42" y="300"/>
                    </a:cubicBezTo>
                    <a:cubicBezTo>
                      <a:pt x="38" y="306"/>
                      <a:pt x="25" y="328"/>
                      <a:pt x="18" y="335"/>
                    </a:cubicBezTo>
                    <a:cubicBezTo>
                      <a:pt x="5" y="347"/>
                      <a:pt x="0" y="356"/>
                      <a:pt x="0" y="359"/>
                    </a:cubicBezTo>
                    <a:cubicBezTo>
                      <a:pt x="0" y="360"/>
                      <a:pt x="1" y="362"/>
                      <a:pt x="4" y="362"/>
                    </a:cubicBezTo>
                    <a:cubicBezTo>
                      <a:pt x="6" y="362"/>
                      <a:pt x="17" y="360"/>
                      <a:pt x="30" y="351"/>
                    </a:cubicBezTo>
                    <a:cubicBezTo>
                      <a:pt x="38" y="346"/>
                      <a:pt x="39" y="345"/>
                      <a:pt x="51" y="333"/>
                    </a:cubicBezTo>
                    <a:cubicBezTo>
                      <a:pt x="75" y="334"/>
                      <a:pt x="93" y="338"/>
                      <a:pt x="124" y="347"/>
                    </a:cubicBezTo>
                    <a:cubicBezTo>
                      <a:pt x="149" y="354"/>
                      <a:pt x="175" y="362"/>
                      <a:pt x="200" y="362"/>
                    </a:cubicBezTo>
                    <a:cubicBezTo>
                      <a:pt x="240" y="362"/>
                      <a:pt x="281" y="331"/>
                      <a:pt x="297" y="309"/>
                    </a:cubicBezTo>
                    <a:cubicBezTo>
                      <a:pt x="307" y="296"/>
                      <a:pt x="310" y="283"/>
                      <a:pt x="310" y="282"/>
                    </a:cubicBezTo>
                    <a:cubicBezTo>
                      <a:pt x="310" y="278"/>
                      <a:pt x="307" y="278"/>
                      <a:pt x="306" y="278"/>
                    </a:cubicBezTo>
                    <a:cubicBezTo>
                      <a:pt x="298" y="278"/>
                      <a:pt x="287" y="284"/>
                      <a:pt x="278" y="290"/>
                    </a:cubicBezTo>
                    <a:cubicBezTo>
                      <a:pt x="265" y="298"/>
                      <a:pt x="264" y="301"/>
                      <a:pt x="261" y="310"/>
                    </a:cubicBezTo>
                    <a:cubicBezTo>
                      <a:pt x="258" y="318"/>
                      <a:pt x="255" y="322"/>
                      <a:pt x="253" y="325"/>
                    </a:cubicBezTo>
                    <a:cubicBezTo>
                      <a:pt x="249" y="331"/>
                      <a:pt x="249" y="331"/>
                      <a:pt x="241" y="331"/>
                    </a:cubicBezTo>
                    <a:cubicBezTo>
                      <a:pt x="217" y="331"/>
                      <a:pt x="193" y="323"/>
                      <a:pt x="160" y="314"/>
                    </a:cubicBezTo>
                    <a:cubicBezTo>
                      <a:pt x="146" y="310"/>
                      <a:pt x="119" y="302"/>
                      <a:pt x="94" y="302"/>
                    </a:cubicBezTo>
                    <a:cubicBezTo>
                      <a:pt x="87" y="302"/>
                      <a:pt x="80" y="303"/>
                      <a:pt x="74" y="304"/>
                    </a:cubicBez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5" name="Freeform 38 2"/>
              <p:cNvSpPr>
                <a:spLocks/>
              </p:cNvSpPr>
              <p:nvPr>
                <p:custDataLst>
                  <p:tags r:id="rId16"/>
                </p:custDataLst>
              </p:nvPr>
            </p:nvSpPr>
            <p:spPr bwMode="auto">
              <a:xfrm>
                <a:off x="39611300" y="7284534"/>
                <a:ext cx="132073" cy="140877"/>
              </a:xfrm>
              <a:custGeom>
                <a:avLst/>
                <a:gdLst>
                  <a:gd name="T0" fmla="*/ 237 w 237"/>
                  <a:gd name="T1" fmla="*/ 9 h 254"/>
                  <a:gd name="T2" fmla="*/ 232 w 237"/>
                  <a:gd name="T3" fmla="*/ 0 h 254"/>
                  <a:gd name="T4" fmla="*/ 226 w 237"/>
                  <a:gd name="T5" fmla="*/ 4 h 254"/>
                  <a:gd name="T6" fmla="*/ 207 w 237"/>
                  <a:gd name="T7" fmla="*/ 31 h 254"/>
                  <a:gd name="T8" fmla="*/ 134 w 237"/>
                  <a:gd name="T9" fmla="*/ 0 h 254"/>
                  <a:gd name="T10" fmla="*/ 0 w 237"/>
                  <a:gd name="T11" fmla="*/ 127 h 254"/>
                  <a:gd name="T12" fmla="*/ 134 w 237"/>
                  <a:gd name="T13" fmla="*/ 254 h 254"/>
                  <a:gd name="T14" fmla="*/ 237 w 237"/>
                  <a:gd name="T15" fmla="*/ 165 h 254"/>
                  <a:gd name="T16" fmla="*/ 231 w 237"/>
                  <a:gd name="T17" fmla="*/ 158 h 254"/>
                  <a:gd name="T18" fmla="*/ 225 w 237"/>
                  <a:gd name="T19" fmla="*/ 163 h 254"/>
                  <a:gd name="T20" fmla="*/ 139 w 237"/>
                  <a:gd name="T21" fmla="*/ 242 h 254"/>
                  <a:gd name="T22" fmla="*/ 37 w 237"/>
                  <a:gd name="T23" fmla="*/ 127 h 254"/>
                  <a:gd name="T24" fmla="*/ 139 w 237"/>
                  <a:gd name="T25" fmla="*/ 12 h 254"/>
                  <a:gd name="T26" fmla="*/ 224 w 237"/>
                  <a:gd name="T27" fmla="*/ 96 h 254"/>
                  <a:gd name="T28" fmla="*/ 230 w 237"/>
                  <a:gd name="T29" fmla="*/ 100 h 254"/>
                  <a:gd name="T30" fmla="*/ 237 w 237"/>
                  <a:gd name="T31" fmla="*/ 91 h 254"/>
                  <a:gd name="T32" fmla="*/ 237 w 237"/>
                  <a:gd name="T33"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54">
                    <a:moveTo>
                      <a:pt x="237" y="9"/>
                    </a:moveTo>
                    <a:cubicBezTo>
                      <a:pt x="237" y="3"/>
                      <a:pt x="237" y="0"/>
                      <a:pt x="232" y="0"/>
                    </a:cubicBezTo>
                    <a:cubicBezTo>
                      <a:pt x="230" y="0"/>
                      <a:pt x="229" y="0"/>
                      <a:pt x="226" y="4"/>
                    </a:cubicBezTo>
                    <a:lnTo>
                      <a:pt x="207" y="31"/>
                    </a:lnTo>
                    <a:cubicBezTo>
                      <a:pt x="192" y="16"/>
                      <a:pt x="168" y="0"/>
                      <a:pt x="134" y="0"/>
                    </a:cubicBezTo>
                    <a:cubicBezTo>
                      <a:pt x="61" y="0"/>
                      <a:pt x="0" y="57"/>
                      <a:pt x="0" y="127"/>
                    </a:cubicBezTo>
                    <a:cubicBezTo>
                      <a:pt x="0" y="198"/>
                      <a:pt x="62" y="254"/>
                      <a:pt x="134" y="254"/>
                    </a:cubicBezTo>
                    <a:cubicBezTo>
                      <a:pt x="197" y="254"/>
                      <a:pt x="237" y="208"/>
                      <a:pt x="237" y="165"/>
                    </a:cubicBezTo>
                    <a:cubicBezTo>
                      <a:pt x="237" y="161"/>
                      <a:pt x="236" y="158"/>
                      <a:pt x="231" y="158"/>
                    </a:cubicBezTo>
                    <a:cubicBezTo>
                      <a:pt x="229" y="158"/>
                      <a:pt x="225" y="158"/>
                      <a:pt x="225" y="163"/>
                    </a:cubicBezTo>
                    <a:cubicBezTo>
                      <a:pt x="222" y="220"/>
                      <a:pt x="174" y="242"/>
                      <a:pt x="139" y="242"/>
                    </a:cubicBezTo>
                    <a:cubicBezTo>
                      <a:pt x="102" y="242"/>
                      <a:pt x="37" y="219"/>
                      <a:pt x="37" y="127"/>
                    </a:cubicBezTo>
                    <a:cubicBezTo>
                      <a:pt x="37" y="32"/>
                      <a:pt x="106" y="12"/>
                      <a:pt x="139" y="12"/>
                    </a:cubicBezTo>
                    <a:cubicBezTo>
                      <a:pt x="173" y="12"/>
                      <a:pt x="215" y="36"/>
                      <a:pt x="224" y="96"/>
                    </a:cubicBezTo>
                    <a:cubicBezTo>
                      <a:pt x="225" y="100"/>
                      <a:pt x="228" y="100"/>
                      <a:pt x="230" y="100"/>
                    </a:cubicBezTo>
                    <a:cubicBezTo>
                      <a:pt x="237" y="100"/>
                      <a:pt x="237" y="98"/>
                      <a:pt x="237" y="91"/>
                    </a:cubicBezTo>
                    <a:lnTo>
                      <a:pt x="237" y="9"/>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6" name="Freeform 39 2"/>
              <p:cNvSpPr>
                <a:spLocks/>
              </p:cNvSpPr>
              <p:nvPr>
                <p:custDataLst>
                  <p:tags r:id="rId17"/>
                </p:custDataLst>
              </p:nvPr>
            </p:nvSpPr>
            <p:spPr bwMode="auto">
              <a:xfrm>
                <a:off x="39765384" y="7288936"/>
                <a:ext cx="142346" cy="132072"/>
              </a:xfrm>
              <a:custGeom>
                <a:avLst/>
                <a:gdLst>
                  <a:gd name="T0" fmla="*/ 245 w 253"/>
                  <a:gd name="T1" fmla="*/ 0 h 238"/>
                  <a:gd name="T2" fmla="*/ 8 w 253"/>
                  <a:gd name="T3" fmla="*/ 0 h 238"/>
                  <a:gd name="T4" fmla="*/ 0 w 253"/>
                  <a:gd name="T5" fmla="*/ 81 h 238"/>
                  <a:gd name="T6" fmla="*/ 12 w 253"/>
                  <a:gd name="T7" fmla="*/ 81 h 238"/>
                  <a:gd name="T8" fmla="*/ 81 w 253"/>
                  <a:gd name="T9" fmla="*/ 13 h 238"/>
                  <a:gd name="T10" fmla="*/ 102 w 253"/>
                  <a:gd name="T11" fmla="*/ 13 h 238"/>
                  <a:gd name="T12" fmla="*/ 110 w 253"/>
                  <a:gd name="T13" fmla="*/ 27 h 238"/>
                  <a:gd name="T14" fmla="*/ 110 w 253"/>
                  <a:gd name="T15" fmla="*/ 209 h 238"/>
                  <a:gd name="T16" fmla="*/ 73 w 253"/>
                  <a:gd name="T17" fmla="*/ 226 h 238"/>
                  <a:gd name="T18" fmla="*/ 59 w 253"/>
                  <a:gd name="T19" fmla="*/ 226 h 238"/>
                  <a:gd name="T20" fmla="*/ 59 w 253"/>
                  <a:gd name="T21" fmla="*/ 238 h 238"/>
                  <a:gd name="T22" fmla="*/ 127 w 253"/>
                  <a:gd name="T23" fmla="*/ 237 h 238"/>
                  <a:gd name="T24" fmla="*/ 195 w 253"/>
                  <a:gd name="T25" fmla="*/ 238 h 238"/>
                  <a:gd name="T26" fmla="*/ 195 w 253"/>
                  <a:gd name="T27" fmla="*/ 226 h 238"/>
                  <a:gd name="T28" fmla="*/ 180 w 253"/>
                  <a:gd name="T29" fmla="*/ 226 h 238"/>
                  <a:gd name="T30" fmla="*/ 143 w 253"/>
                  <a:gd name="T31" fmla="*/ 209 h 238"/>
                  <a:gd name="T32" fmla="*/ 143 w 253"/>
                  <a:gd name="T33" fmla="*/ 27 h 238"/>
                  <a:gd name="T34" fmla="*/ 151 w 253"/>
                  <a:gd name="T35" fmla="*/ 13 h 238"/>
                  <a:gd name="T36" fmla="*/ 172 w 253"/>
                  <a:gd name="T37" fmla="*/ 13 h 238"/>
                  <a:gd name="T38" fmla="*/ 219 w 253"/>
                  <a:gd name="T39" fmla="*/ 20 h 238"/>
                  <a:gd name="T40" fmla="*/ 238 w 253"/>
                  <a:gd name="T41" fmla="*/ 54 h 238"/>
                  <a:gd name="T42" fmla="*/ 241 w 253"/>
                  <a:gd name="T43" fmla="*/ 81 h 238"/>
                  <a:gd name="T44" fmla="*/ 253 w 253"/>
                  <a:gd name="T45" fmla="*/ 81 h 238"/>
                  <a:gd name="T46" fmla="*/ 245 w 253"/>
                  <a:gd name="T4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3" h="238">
                    <a:moveTo>
                      <a:pt x="245" y="0"/>
                    </a:moveTo>
                    <a:lnTo>
                      <a:pt x="8" y="0"/>
                    </a:lnTo>
                    <a:lnTo>
                      <a:pt x="0" y="81"/>
                    </a:lnTo>
                    <a:lnTo>
                      <a:pt x="12" y="81"/>
                    </a:lnTo>
                    <a:cubicBezTo>
                      <a:pt x="17" y="20"/>
                      <a:pt x="27" y="13"/>
                      <a:pt x="81" y="13"/>
                    </a:cubicBezTo>
                    <a:cubicBezTo>
                      <a:pt x="89" y="13"/>
                      <a:pt x="99" y="13"/>
                      <a:pt x="102" y="13"/>
                    </a:cubicBezTo>
                    <a:cubicBezTo>
                      <a:pt x="110" y="15"/>
                      <a:pt x="110" y="19"/>
                      <a:pt x="110" y="27"/>
                    </a:cubicBezTo>
                    <a:lnTo>
                      <a:pt x="110" y="209"/>
                    </a:lnTo>
                    <a:cubicBezTo>
                      <a:pt x="110" y="221"/>
                      <a:pt x="110" y="226"/>
                      <a:pt x="73" y="226"/>
                    </a:cubicBezTo>
                    <a:lnTo>
                      <a:pt x="59" y="226"/>
                    </a:lnTo>
                    <a:lnTo>
                      <a:pt x="59" y="238"/>
                    </a:lnTo>
                    <a:cubicBezTo>
                      <a:pt x="76" y="237"/>
                      <a:pt x="109" y="237"/>
                      <a:pt x="127" y="237"/>
                    </a:cubicBezTo>
                    <a:cubicBezTo>
                      <a:pt x="145" y="237"/>
                      <a:pt x="177" y="237"/>
                      <a:pt x="195" y="238"/>
                    </a:cubicBezTo>
                    <a:lnTo>
                      <a:pt x="195" y="226"/>
                    </a:lnTo>
                    <a:lnTo>
                      <a:pt x="180" y="226"/>
                    </a:lnTo>
                    <a:cubicBezTo>
                      <a:pt x="143" y="226"/>
                      <a:pt x="143" y="221"/>
                      <a:pt x="143" y="209"/>
                    </a:cubicBezTo>
                    <a:lnTo>
                      <a:pt x="143" y="27"/>
                    </a:lnTo>
                    <a:cubicBezTo>
                      <a:pt x="143" y="19"/>
                      <a:pt x="143" y="15"/>
                      <a:pt x="151" y="13"/>
                    </a:cubicBezTo>
                    <a:cubicBezTo>
                      <a:pt x="155" y="13"/>
                      <a:pt x="165" y="13"/>
                      <a:pt x="172" y="13"/>
                    </a:cubicBezTo>
                    <a:cubicBezTo>
                      <a:pt x="192" y="13"/>
                      <a:pt x="207" y="13"/>
                      <a:pt x="219" y="20"/>
                    </a:cubicBezTo>
                    <a:cubicBezTo>
                      <a:pt x="235" y="30"/>
                      <a:pt x="237" y="52"/>
                      <a:pt x="238" y="54"/>
                    </a:cubicBezTo>
                    <a:lnTo>
                      <a:pt x="241" y="81"/>
                    </a:lnTo>
                    <a:lnTo>
                      <a:pt x="253" y="81"/>
                    </a:lnTo>
                    <a:lnTo>
                      <a:pt x="245" y="0"/>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7" name="Freeform 40 2"/>
              <p:cNvSpPr>
                <a:spLocks/>
              </p:cNvSpPr>
              <p:nvPr>
                <p:custDataLst>
                  <p:tags r:id="rId18"/>
                </p:custDataLst>
              </p:nvPr>
            </p:nvSpPr>
            <p:spPr bwMode="auto">
              <a:xfrm>
                <a:off x="39928274" y="7284534"/>
                <a:ext cx="133541" cy="140877"/>
              </a:xfrm>
              <a:custGeom>
                <a:avLst/>
                <a:gdLst>
                  <a:gd name="T0" fmla="*/ 237 w 237"/>
                  <a:gd name="T1" fmla="*/ 9 h 254"/>
                  <a:gd name="T2" fmla="*/ 232 w 237"/>
                  <a:gd name="T3" fmla="*/ 0 h 254"/>
                  <a:gd name="T4" fmla="*/ 226 w 237"/>
                  <a:gd name="T5" fmla="*/ 4 h 254"/>
                  <a:gd name="T6" fmla="*/ 208 w 237"/>
                  <a:gd name="T7" fmla="*/ 31 h 254"/>
                  <a:gd name="T8" fmla="*/ 135 w 237"/>
                  <a:gd name="T9" fmla="*/ 0 h 254"/>
                  <a:gd name="T10" fmla="*/ 0 w 237"/>
                  <a:gd name="T11" fmla="*/ 127 h 254"/>
                  <a:gd name="T12" fmla="*/ 135 w 237"/>
                  <a:gd name="T13" fmla="*/ 254 h 254"/>
                  <a:gd name="T14" fmla="*/ 237 w 237"/>
                  <a:gd name="T15" fmla="*/ 165 h 254"/>
                  <a:gd name="T16" fmla="*/ 231 w 237"/>
                  <a:gd name="T17" fmla="*/ 158 h 254"/>
                  <a:gd name="T18" fmla="*/ 225 w 237"/>
                  <a:gd name="T19" fmla="*/ 163 h 254"/>
                  <a:gd name="T20" fmla="*/ 140 w 237"/>
                  <a:gd name="T21" fmla="*/ 242 h 254"/>
                  <a:gd name="T22" fmla="*/ 38 w 237"/>
                  <a:gd name="T23" fmla="*/ 127 h 254"/>
                  <a:gd name="T24" fmla="*/ 139 w 237"/>
                  <a:gd name="T25" fmla="*/ 12 h 254"/>
                  <a:gd name="T26" fmla="*/ 225 w 237"/>
                  <a:gd name="T27" fmla="*/ 96 h 254"/>
                  <a:gd name="T28" fmla="*/ 231 w 237"/>
                  <a:gd name="T29" fmla="*/ 100 h 254"/>
                  <a:gd name="T30" fmla="*/ 237 w 237"/>
                  <a:gd name="T31" fmla="*/ 91 h 254"/>
                  <a:gd name="T32" fmla="*/ 237 w 237"/>
                  <a:gd name="T33"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54">
                    <a:moveTo>
                      <a:pt x="237" y="9"/>
                    </a:moveTo>
                    <a:cubicBezTo>
                      <a:pt x="237" y="3"/>
                      <a:pt x="237" y="0"/>
                      <a:pt x="232" y="0"/>
                    </a:cubicBezTo>
                    <a:cubicBezTo>
                      <a:pt x="231" y="0"/>
                      <a:pt x="229" y="0"/>
                      <a:pt x="226" y="4"/>
                    </a:cubicBezTo>
                    <a:lnTo>
                      <a:pt x="208" y="31"/>
                    </a:lnTo>
                    <a:cubicBezTo>
                      <a:pt x="193" y="16"/>
                      <a:pt x="169" y="0"/>
                      <a:pt x="135" y="0"/>
                    </a:cubicBezTo>
                    <a:cubicBezTo>
                      <a:pt x="61" y="0"/>
                      <a:pt x="0" y="57"/>
                      <a:pt x="0" y="127"/>
                    </a:cubicBezTo>
                    <a:cubicBezTo>
                      <a:pt x="0" y="198"/>
                      <a:pt x="62" y="254"/>
                      <a:pt x="135" y="254"/>
                    </a:cubicBezTo>
                    <a:cubicBezTo>
                      <a:pt x="197" y="254"/>
                      <a:pt x="237" y="208"/>
                      <a:pt x="237" y="165"/>
                    </a:cubicBezTo>
                    <a:cubicBezTo>
                      <a:pt x="237" y="161"/>
                      <a:pt x="237" y="158"/>
                      <a:pt x="231" y="158"/>
                    </a:cubicBezTo>
                    <a:cubicBezTo>
                      <a:pt x="229" y="158"/>
                      <a:pt x="226" y="158"/>
                      <a:pt x="225" y="163"/>
                    </a:cubicBezTo>
                    <a:cubicBezTo>
                      <a:pt x="222" y="220"/>
                      <a:pt x="175" y="242"/>
                      <a:pt x="140" y="242"/>
                    </a:cubicBezTo>
                    <a:cubicBezTo>
                      <a:pt x="102" y="242"/>
                      <a:pt x="38" y="219"/>
                      <a:pt x="38" y="127"/>
                    </a:cubicBezTo>
                    <a:cubicBezTo>
                      <a:pt x="38" y="32"/>
                      <a:pt x="106" y="12"/>
                      <a:pt x="139" y="12"/>
                    </a:cubicBezTo>
                    <a:cubicBezTo>
                      <a:pt x="174" y="12"/>
                      <a:pt x="215" y="36"/>
                      <a:pt x="225" y="96"/>
                    </a:cubicBezTo>
                    <a:cubicBezTo>
                      <a:pt x="225" y="100"/>
                      <a:pt x="228" y="100"/>
                      <a:pt x="231" y="100"/>
                    </a:cubicBezTo>
                    <a:cubicBezTo>
                      <a:pt x="237" y="100"/>
                      <a:pt x="237" y="98"/>
                      <a:pt x="237" y="91"/>
                    </a:cubicBezTo>
                    <a:lnTo>
                      <a:pt x="237" y="9"/>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grpSp>
        <p:grpSp>
          <p:nvGrpSpPr>
            <p:cNvPr id="157" name="Group 156"/>
            <p:cNvGrpSpPr/>
            <p:nvPr/>
          </p:nvGrpSpPr>
          <p:grpSpPr>
            <a:xfrm>
              <a:off x="38955808" y="14753358"/>
              <a:ext cx="582588" cy="236262"/>
              <a:chOff x="40484203" y="7187679"/>
              <a:chExt cx="582588" cy="236262"/>
            </a:xfrm>
          </p:grpSpPr>
          <p:sp>
            <p:nvSpPr>
              <p:cNvPr id="169" name="Freeform 26 2"/>
              <p:cNvSpPr>
                <a:spLocks/>
              </p:cNvSpPr>
              <p:nvPr>
                <p:custDataLst>
                  <p:tags r:id="rId10"/>
                </p:custDataLst>
              </p:nvPr>
            </p:nvSpPr>
            <p:spPr bwMode="auto">
              <a:xfrm>
                <a:off x="40484203" y="7187679"/>
                <a:ext cx="171695" cy="198108"/>
              </a:xfrm>
              <a:custGeom>
                <a:avLst/>
                <a:gdLst>
                  <a:gd name="T0" fmla="*/ 74 w 310"/>
                  <a:gd name="T1" fmla="*/ 304 h 361"/>
                  <a:gd name="T2" fmla="*/ 116 w 310"/>
                  <a:gd name="T3" fmla="*/ 204 h 361"/>
                  <a:gd name="T4" fmla="*/ 183 w 310"/>
                  <a:gd name="T5" fmla="*/ 42 h 361"/>
                  <a:gd name="T6" fmla="*/ 209 w 310"/>
                  <a:gd name="T7" fmla="*/ 31 h 361"/>
                  <a:gd name="T8" fmla="*/ 244 w 310"/>
                  <a:gd name="T9" fmla="*/ 72 h 361"/>
                  <a:gd name="T10" fmla="*/ 241 w 310"/>
                  <a:gd name="T11" fmla="*/ 90 h 361"/>
                  <a:gd name="T12" fmla="*/ 245 w 310"/>
                  <a:gd name="T13" fmla="*/ 94 h 361"/>
                  <a:gd name="T14" fmla="*/ 279 w 310"/>
                  <a:gd name="T15" fmla="*/ 79 h 361"/>
                  <a:gd name="T16" fmla="*/ 292 w 310"/>
                  <a:gd name="T17" fmla="*/ 47 h 361"/>
                  <a:gd name="T18" fmla="*/ 250 w 310"/>
                  <a:gd name="T19" fmla="*/ 0 h 361"/>
                  <a:gd name="T20" fmla="*/ 142 w 310"/>
                  <a:gd name="T21" fmla="*/ 53 h 361"/>
                  <a:gd name="T22" fmla="*/ 69 w 310"/>
                  <a:gd name="T23" fmla="*/ 221 h 361"/>
                  <a:gd name="T24" fmla="*/ 42 w 310"/>
                  <a:gd name="T25" fmla="*/ 300 h 361"/>
                  <a:gd name="T26" fmla="*/ 18 w 310"/>
                  <a:gd name="T27" fmla="*/ 335 h 361"/>
                  <a:gd name="T28" fmla="*/ 0 w 310"/>
                  <a:gd name="T29" fmla="*/ 358 h 361"/>
                  <a:gd name="T30" fmla="*/ 4 w 310"/>
                  <a:gd name="T31" fmla="*/ 361 h 361"/>
                  <a:gd name="T32" fmla="*/ 30 w 310"/>
                  <a:gd name="T33" fmla="*/ 351 h 361"/>
                  <a:gd name="T34" fmla="*/ 51 w 310"/>
                  <a:gd name="T35" fmla="*/ 333 h 361"/>
                  <a:gd name="T36" fmla="*/ 124 w 310"/>
                  <a:gd name="T37" fmla="*/ 347 h 361"/>
                  <a:gd name="T38" fmla="*/ 200 w 310"/>
                  <a:gd name="T39" fmla="*/ 361 h 361"/>
                  <a:gd name="T40" fmla="*/ 297 w 310"/>
                  <a:gd name="T41" fmla="*/ 309 h 361"/>
                  <a:gd name="T42" fmla="*/ 310 w 310"/>
                  <a:gd name="T43" fmla="*/ 282 h 361"/>
                  <a:gd name="T44" fmla="*/ 307 w 310"/>
                  <a:gd name="T45" fmla="*/ 278 h 361"/>
                  <a:gd name="T46" fmla="*/ 278 w 310"/>
                  <a:gd name="T47" fmla="*/ 290 h 361"/>
                  <a:gd name="T48" fmla="*/ 261 w 310"/>
                  <a:gd name="T49" fmla="*/ 310 h 361"/>
                  <a:gd name="T50" fmla="*/ 253 w 310"/>
                  <a:gd name="T51" fmla="*/ 325 h 361"/>
                  <a:gd name="T52" fmla="*/ 241 w 310"/>
                  <a:gd name="T53" fmla="*/ 331 h 361"/>
                  <a:gd name="T54" fmla="*/ 160 w 310"/>
                  <a:gd name="T55" fmla="*/ 314 h 361"/>
                  <a:gd name="T56" fmla="*/ 94 w 310"/>
                  <a:gd name="T57" fmla="*/ 302 h 361"/>
                  <a:gd name="T58" fmla="*/ 74 w 310"/>
                  <a:gd name="T59" fmla="*/ 304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0" h="361">
                    <a:moveTo>
                      <a:pt x="74" y="304"/>
                    </a:moveTo>
                    <a:cubicBezTo>
                      <a:pt x="101" y="262"/>
                      <a:pt x="109" y="231"/>
                      <a:pt x="116" y="204"/>
                    </a:cubicBezTo>
                    <a:cubicBezTo>
                      <a:pt x="133" y="136"/>
                      <a:pt x="152" y="76"/>
                      <a:pt x="183" y="42"/>
                    </a:cubicBezTo>
                    <a:cubicBezTo>
                      <a:pt x="189" y="35"/>
                      <a:pt x="193" y="31"/>
                      <a:pt x="209" y="31"/>
                    </a:cubicBezTo>
                    <a:cubicBezTo>
                      <a:pt x="243" y="31"/>
                      <a:pt x="244" y="65"/>
                      <a:pt x="244" y="72"/>
                    </a:cubicBezTo>
                    <a:cubicBezTo>
                      <a:pt x="244" y="81"/>
                      <a:pt x="241" y="88"/>
                      <a:pt x="241" y="90"/>
                    </a:cubicBezTo>
                    <a:cubicBezTo>
                      <a:pt x="241" y="94"/>
                      <a:pt x="244" y="94"/>
                      <a:pt x="245" y="94"/>
                    </a:cubicBezTo>
                    <a:cubicBezTo>
                      <a:pt x="253" y="94"/>
                      <a:pt x="266" y="88"/>
                      <a:pt x="279" y="79"/>
                    </a:cubicBezTo>
                    <a:cubicBezTo>
                      <a:pt x="288" y="73"/>
                      <a:pt x="292" y="68"/>
                      <a:pt x="292" y="47"/>
                    </a:cubicBezTo>
                    <a:cubicBezTo>
                      <a:pt x="292" y="20"/>
                      <a:pt x="278" y="0"/>
                      <a:pt x="250" y="0"/>
                    </a:cubicBezTo>
                    <a:cubicBezTo>
                      <a:pt x="235" y="0"/>
                      <a:pt x="191" y="4"/>
                      <a:pt x="142" y="53"/>
                    </a:cubicBezTo>
                    <a:cubicBezTo>
                      <a:pt x="102" y="94"/>
                      <a:pt x="79" y="183"/>
                      <a:pt x="69" y="221"/>
                    </a:cubicBezTo>
                    <a:cubicBezTo>
                      <a:pt x="61" y="255"/>
                      <a:pt x="57" y="270"/>
                      <a:pt x="42" y="300"/>
                    </a:cubicBezTo>
                    <a:cubicBezTo>
                      <a:pt x="38" y="306"/>
                      <a:pt x="25" y="328"/>
                      <a:pt x="18" y="335"/>
                    </a:cubicBezTo>
                    <a:cubicBezTo>
                      <a:pt x="5" y="347"/>
                      <a:pt x="0" y="356"/>
                      <a:pt x="0" y="358"/>
                    </a:cubicBezTo>
                    <a:cubicBezTo>
                      <a:pt x="0" y="359"/>
                      <a:pt x="1" y="361"/>
                      <a:pt x="4" y="361"/>
                    </a:cubicBezTo>
                    <a:cubicBezTo>
                      <a:pt x="6" y="361"/>
                      <a:pt x="17" y="359"/>
                      <a:pt x="30" y="351"/>
                    </a:cubicBezTo>
                    <a:cubicBezTo>
                      <a:pt x="38" y="346"/>
                      <a:pt x="39" y="345"/>
                      <a:pt x="51" y="333"/>
                    </a:cubicBezTo>
                    <a:cubicBezTo>
                      <a:pt x="75" y="334"/>
                      <a:pt x="93" y="338"/>
                      <a:pt x="124" y="347"/>
                    </a:cubicBezTo>
                    <a:cubicBezTo>
                      <a:pt x="150" y="354"/>
                      <a:pt x="175" y="361"/>
                      <a:pt x="200" y="361"/>
                    </a:cubicBezTo>
                    <a:cubicBezTo>
                      <a:pt x="240" y="361"/>
                      <a:pt x="281" y="331"/>
                      <a:pt x="297" y="309"/>
                    </a:cubicBezTo>
                    <a:cubicBezTo>
                      <a:pt x="307" y="296"/>
                      <a:pt x="310" y="283"/>
                      <a:pt x="310" y="282"/>
                    </a:cubicBezTo>
                    <a:cubicBezTo>
                      <a:pt x="310" y="278"/>
                      <a:pt x="307" y="278"/>
                      <a:pt x="307" y="278"/>
                    </a:cubicBezTo>
                    <a:cubicBezTo>
                      <a:pt x="299" y="278"/>
                      <a:pt x="287" y="284"/>
                      <a:pt x="278" y="290"/>
                    </a:cubicBezTo>
                    <a:cubicBezTo>
                      <a:pt x="265" y="298"/>
                      <a:pt x="264" y="301"/>
                      <a:pt x="261" y="310"/>
                    </a:cubicBezTo>
                    <a:cubicBezTo>
                      <a:pt x="258" y="318"/>
                      <a:pt x="255" y="322"/>
                      <a:pt x="253" y="325"/>
                    </a:cubicBezTo>
                    <a:cubicBezTo>
                      <a:pt x="249" y="331"/>
                      <a:pt x="249" y="331"/>
                      <a:pt x="241" y="331"/>
                    </a:cubicBezTo>
                    <a:cubicBezTo>
                      <a:pt x="218" y="331"/>
                      <a:pt x="193" y="323"/>
                      <a:pt x="160" y="314"/>
                    </a:cubicBezTo>
                    <a:cubicBezTo>
                      <a:pt x="146" y="310"/>
                      <a:pt x="119" y="302"/>
                      <a:pt x="94" y="302"/>
                    </a:cubicBezTo>
                    <a:cubicBezTo>
                      <a:pt x="87" y="302"/>
                      <a:pt x="80" y="303"/>
                      <a:pt x="74" y="304"/>
                    </a:cubicBez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0" name="Freeform 27 2"/>
              <p:cNvSpPr>
                <a:spLocks noEditPoints="1"/>
              </p:cNvSpPr>
              <p:nvPr>
                <p:custDataLst>
                  <p:tags r:id="rId11"/>
                </p:custDataLst>
              </p:nvPr>
            </p:nvSpPr>
            <p:spPr bwMode="auto">
              <a:xfrm>
                <a:off x="40676443" y="7335893"/>
                <a:ext cx="98321" cy="88048"/>
              </a:xfrm>
              <a:custGeom>
                <a:avLst/>
                <a:gdLst>
                  <a:gd name="T0" fmla="*/ 137 w 175"/>
                  <a:gd name="T1" fmla="*/ 63 h 161"/>
                  <a:gd name="T2" fmla="*/ 121 w 175"/>
                  <a:gd name="T3" fmla="*/ 18 h 161"/>
                  <a:gd name="T4" fmla="*/ 69 w 175"/>
                  <a:gd name="T5" fmla="*/ 0 h 161"/>
                  <a:gd name="T6" fmla="*/ 12 w 175"/>
                  <a:gd name="T7" fmla="*/ 34 h 161"/>
                  <a:gd name="T8" fmla="*/ 29 w 175"/>
                  <a:gd name="T9" fmla="*/ 52 h 161"/>
                  <a:gd name="T10" fmla="*/ 45 w 175"/>
                  <a:gd name="T11" fmla="*/ 35 h 161"/>
                  <a:gd name="T12" fmla="*/ 33 w 175"/>
                  <a:gd name="T13" fmla="*/ 19 h 161"/>
                  <a:gd name="T14" fmla="*/ 68 w 175"/>
                  <a:gd name="T15" fmla="*/ 10 h 161"/>
                  <a:gd name="T16" fmla="*/ 109 w 175"/>
                  <a:gd name="T17" fmla="*/ 53 h 161"/>
                  <a:gd name="T18" fmla="*/ 109 w 175"/>
                  <a:gd name="T19" fmla="*/ 64 h 161"/>
                  <a:gd name="T20" fmla="*/ 41 w 175"/>
                  <a:gd name="T21" fmla="*/ 75 h 161"/>
                  <a:gd name="T22" fmla="*/ 0 w 175"/>
                  <a:gd name="T23" fmla="*/ 122 h 161"/>
                  <a:gd name="T24" fmla="*/ 61 w 175"/>
                  <a:gd name="T25" fmla="*/ 161 h 161"/>
                  <a:gd name="T26" fmla="*/ 113 w 175"/>
                  <a:gd name="T27" fmla="*/ 131 h 161"/>
                  <a:gd name="T28" fmla="*/ 140 w 175"/>
                  <a:gd name="T29" fmla="*/ 159 h 161"/>
                  <a:gd name="T30" fmla="*/ 175 w 175"/>
                  <a:gd name="T31" fmla="*/ 125 h 161"/>
                  <a:gd name="T32" fmla="*/ 175 w 175"/>
                  <a:gd name="T33" fmla="*/ 106 h 161"/>
                  <a:gd name="T34" fmla="*/ 163 w 175"/>
                  <a:gd name="T35" fmla="*/ 106 h 161"/>
                  <a:gd name="T36" fmla="*/ 163 w 175"/>
                  <a:gd name="T37" fmla="*/ 125 h 161"/>
                  <a:gd name="T38" fmla="*/ 150 w 175"/>
                  <a:gd name="T39" fmla="*/ 145 h 161"/>
                  <a:gd name="T40" fmla="*/ 137 w 175"/>
                  <a:gd name="T41" fmla="*/ 124 h 161"/>
                  <a:gd name="T42" fmla="*/ 137 w 175"/>
                  <a:gd name="T43" fmla="*/ 63 h 161"/>
                  <a:gd name="T44" fmla="*/ 109 w 175"/>
                  <a:gd name="T45" fmla="*/ 108 h 161"/>
                  <a:gd name="T46" fmla="*/ 64 w 175"/>
                  <a:gd name="T47" fmla="*/ 151 h 161"/>
                  <a:gd name="T48" fmla="*/ 29 w 175"/>
                  <a:gd name="T49" fmla="*/ 122 h 161"/>
                  <a:gd name="T50" fmla="*/ 109 w 175"/>
                  <a:gd name="T51" fmla="*/ 73 h 161"/>
                  <a:gd name="T52" fmla="*/ 109 w 175"/>
                  <a:gd name="T53" fmla="*/ 10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5" h="161">
                    <a:moveTo>
                      <a:pt x="137" y="63"/>
                    </a:moveTo>
                    <a:cubicBezTo>
                      <a:pt x="137" y="44"/>
                      <a:pt x="137" y="31"/>
                      <a:pt x="121" y="18"/>
                    </a:cubicBezTo>
                    <a:cubicBezTo>
                      <a:pt x="107" y="6"/>
                      <a:pt x="90" y="0"/>
                      <a:pt x="69" y="0"/>
                    </a:cubicBezTo>
                    <a:cubicBezTo>
                      <a:pt x="36" y="0"/>
                      <a:pt x="12" y="13"/>
                      <a:pt x="12" y="34"/>
                    </a:cubicBezTo>
                    <a:cubicBezTo>
                      <a:pt x="12" y="46"/>
                      <a:pt x="20" y="52"/>
                      <a:pt x="29" y="52"/>
                    </a:cubicBezTo>
                    <a:cubicBezTo>
                      <a:pt x="38" y="52"/>
                      <a:pt x="45" y="45"/>
                      <a:pt x="45" y="35"/>
                    </a:cubicBezTo>
                    <a:cubicBezTo>
                      <a:pt x="45" y="29"/>
                      <a:pt x="43" y="22"/>
                      <a:pt x="33" y="19"/>
                    </a:cubicBezTo>
                    <a:cubicBezTo>
                      <a:pt x="46" y="10"/>
                      <a:pt x="66" y="10"/>
                      <a:pt x="68" y="10"/>
                    </a:cubicBezTo>
                    <a:cubicBezTo>
                      <a:pt x="88" y="10"/>
                      <a:pt x="109" y="23"/>
                      <a:pt x="109" y="53"/>
                    </a:cubicBezTo>
                    <a:lnTo>
                      <a:pt x="109" y="64"/>
                    </a:lnTo>
                    <a:cubicBezTo>
                      <a:pt x="90" y="64"/>
                      <a:pt x="67" y="65"/>
                      <a:pt x="41" y="75"/>
                    </a:cubicBezTo>
                    <a:cubicBezTo>
                      <a:pt x="10" y="86"/>
                      <a:pt x="0" y="106"/>
                      <a:pt x="0" y="122"/>
                    </a:cubicBezTo>
                    <a:cubicBezTo>
                      <a:pt x="0" y="152"/>
                      <a:pt x="36" y="161"/>
                      <a:pt x="61" y="161"/>
                    </a:cubicBezTo>
                    <a:cubicBezTo>
                      <a:pt x="89" y="161"/>
                      <a:pt x="106" y="145"/>
                      <a:pt x="113" y="131"/>
                    </a:cubicBezTo>
                    <a:cubicBezTo>
                      <a:pt x="115" y="145"/>
                      <a:pt x="124" y="159"/>
                      <a:pt x="140" y="159"/>
                    </a:cubicBezTo>
                    <a:cubicBezTo>
                      <a:pt x="141" y="159"/>
                      <a:pt x="175" y="159"/>
                      <a:pt x="175" y="125"/>
                    </a:cubicBezTo>
                    <a:lnTo>
                      <a:pt x="175" y="106"/>
                    </a:lnTo>
                    <a:lnTo>
                      <a:pt x="163" y="106"/>
                    </a:lnTo>
                    <a:lnTo>
                      <a:pt x="163" y="125"/>
                    </a:lnTo>
                    <a:cubicBezTo>
                      <a:pt x="163" y="129"/>
                      <a:pt x="163" y="145"/>
                      <a:pt x="150" y="145"/>
                    </a:cubicBezTo>
                    <a:cubicBezTo>
                      <a:pt x="137" y="145"/>
                      <a:pt x="137" y="129"/>
                      <a:pt x="137" y="124"/>
                    </a:cubicBezTo>
                    <a:lnTo>
                      <a:pt x="137" y="63"/>
                    </a:lnTo>
                    <a:close/>
                    <a:moveTo>
                      <a:pt x="109" y="108"/>
                    </a:moveTo>
                    <a:cubicBezTo>
                      <a:pt x="109" y="141"/>
                      <a:pt x="80" y="151"/>
                      <a:pt x="64" y="151"/>
                    </a:cubicBezTo>
                    <a:cubicBezTo>
                      <a:pt x="46" y="151"/>
                      <a:pt x="29" y="139"/>
                      <a:pt x="29" y="122"/>
                    </a:cubicBezTo>
                    <a:cubicBezTo>
                      <a:pt x="29" y="102"/>
                      <a:pt x="46" y="75"/>
                      <a:pt x="109" y="73"/>
                    </a:cubicBezTo>
                    <a:lnTo>
                      <a:pt x="109" y="108"/>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1" name="Freeform 28 2"/>
              <p:cNvSpPr>
                <a:spLocks/>
              </p:cNvSpPr>
              <p:nvPr>
                <p:custDataLst>
                  <p:tags r:id="rId12"/>
                </p:custDataLst>
              </p:nvPr>
            </p:nvSpPr>
            <p:spPr bwMode="auto">
              <a:xfrm>
                <a:off x="40782101" y="7303609"/>
                <a:ext cx="67504" cy="120332"/>
              </a:xfrm>
              <a:custGeom>
                <a:avLst/>
                <a:gdLst>
                  <a:gd name="T0" fmla="*/ 60 w 121"/>
                  <a:gd name="T1" fmla="*/ 77 h 220"/>
                  <a:gd name="T2" fmla="*/ 115 w 121"/>
                  <a:gd name="T3" fmla="*/ 77 h 220"/>
                  <a:gd name="T4" fmla="*/ 115 w 121"/>
                  <a:gd name="T5" fmla="*/ 65 h 220"/>
                  <a:gd name="T6" fmla="*/ 60 w 121"/>
                  <a:gd name="T7" fmla="*/ 65 h 220"/>
                  <a:gd name="T8" fmla="*/ 60 w 121"/>
                  <a:gd name="T9" fmla="*/ 0 h 220"/>
                  <a:gd name="T10" fmla="*/ 48 w 121"/>
                  <a:gd name="T11" fmla="*/ 0 h 220"/>
                  <a:gd name="T12" fmla="*/ 0 w 121"/>
                  <a:gd name="T13" fmla="*/ 67 h 220"/>
                  <a:gd name="T14" fmla="*/ 0 w 121"/>
                  <a:gd name="T15" fmla="*/ 77 h 220"/>
                  <a:gd name="T16" fmla="*/ 32 w 121"/>
                  <a:gd name="T17" fmla="*/ 77 h 220"/>
                  <a:gd name="T18" fmla="*/ 32 w 121"/>
                  <a:gd name="T19" fmla="*/ 172 h 220"/>
                  <a:gd name="T20" fmla="*/ 82 w 121"/>
                  <a:gd name="T21" fmla="*/ 220 h 220"/>
                  <a:gd name="T22" fmla="*/ 121 w 121"/>
                  <a:gd name="T23" fmla="*/ 172 h 220"/>
                  <a:gd name="T24" fmla="*/ 121 w 121"/>
                  <a:gd name="T25" fmla="*/ 152 h 220"/>
                  <a:gd name="T26" fmla="*/ 109 w 121"/>
                  <a:gd name="T27" fmla="*/ 152 h 220"/>
                  <a:gd name="T28" fmla="*/ 109 w 121"/>
                  <a:gd name="T29" fmla="*/ 171 h 220"/>
                  <a:gd name="T30" fmla="*/ 85 w 121"/>
                  <a:gd name="T31" fmla="*/ 208 h 220"/>
                  <a:gd name="T32" fmla="*/ 60 w 121"/>
                  <a:gd name="T33" fmla="*/ 173 h 220"/>
                  <a:gd name="T34" fmla="*/ 60 w 121"/>
                  <a:gd name="T35" fmla="*/ 7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220">
                    <a:moveTo>
                      <a:pt x="60" y="77"/>
                    </a:moveTo>
                    <a:lnTo>
                      <a:pt x="115" y="77"/>
                    </a:lnTo>
                    <a:lnTo>
                      <a:pt x="115" y="65"/>
                    </a:lnTo>
                    <a:lnTo>
                      <a:pt x="60" y="65"/>
                    </a:lnTo>
                    <a:lnTo>
                      <a:pt x="60" y="0"/>
                    </a:lnTo>
                    <a:lnTo>
                      <a:pt x="48" y="0"/>
                    </a:lnTo>
                    <a:cubicBezTo>
                      <a:pt x="48" y="31"/>
                      <a:pt x="34" y="66"/>
                      <a:pt x="0" y="67"/>
                    </a:cubicBezTo>
                    <a:lnTo>
                      <a:pt x="0" y="77"/>
                    </a:lnTo>
                    <a:lnTo>
                      <a:pt x="32" y="77"/>
                    </a:lnTo>
                    <a:lnTo>
                      <a:pt x="32" y="172"/>
                    </a:lnTo>
                    <a:cubicBezTo>
                      <a:pt x="32" y="212"/>
                      <a:pt x="62" y="220"/>
                      <a:pt x="82" y="220"/>
                    </a:cubicBezTo>
                    <a:cubicBezTo>
                      <a:pt x="105" y="220"/>
                      <a:pt x="121" y="200"/>
                      <a:pt x="121" y="172"/>
                    </a:cubicBezTo>
                    <a:lnTo>
                      <a:pt x="121" y="152"/>
                    </a:lnTo>
                    <a:lnTo>
                      <a:pt x="109" y="152"/>
                    </a:lnTo>
                    <a:lnTo>
                      <a:pt x="109" y="171"/>
                    </a:lnTo>
                    <a:cubicBezTo>
                      <a:pt x="109" y="195"/>
                      <a:pt x="98" y="208"/>
                      <a:pt x="85" y="208"/>
                    </a:cubicBezTo>
                    <a:cubicBezTo>
                      <a:pt x="60" y="208"/>
                      <a:pt x="60" y="179"/>
                      <a:pt x="60" y="173"/>
                    </a:cubicBezTo>
                    <a:lnTo>
                      <a:pt x="60" y="77"/>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2" name="Freeform 29 2"/>
              <p:cNvSpPr>
                <a:spLocks/>
              </p:cNvSpPr>
              <p:nvPr>
                <p:custDataLst>
                  <p:tags r:id="rId13"/>
                </p:custDataLst>
              </p:nvPr>
            </p:nvSpPr>
            <p:spPr bwMode="auto">
              <a:xfrm>
                <a:off x="40870149" y="7303609"/>
                <a:ext cx="67504" cy="120332"/>
              </a:xfrm>
              <a:custGeom>
                <a:avLst/>
                <a:gdLst>
                  <a:gd name="T0" fmla="*/ 60 w 121"/>
                  <a:gd name="T1" fmla="*/ 77 h 220"/>
                  <a:gd name="T2" fmla="*/ 115 w 121"/>
                  <a:gd name="T3" fmla="*/ 77 h 220"/>
                  <a:gd name="T4" fmla="*/ 115 w 121"/>
                  <a:gd name="T5" fmla="*/ 65 h 220"/>
                  <a:gd name="T6" fmla="*/ 60 w 121"/>
                  <a:gd name="T7" fmla="*/ 65 h 220"/>
                  <a:gd name="T8" fmla="*/ 60 w 121"/>
                  <a:gd name="T9" fmla="*/ 0 h 220"/>
                  <a:gd name="T10" fmla="*/ 48 w 121"/>
                  <a:gd name="T11" fmla="*/ 0 h 220"/>
                  <a:gd name="T12" fmla="*/ 0 w 121"/>
                  <a:gd name="T13" fmla="*/ 67 h 220"/>
                  <a:gd name="T14" fmla="*/ 0 w 121"/>
                  <a:gd name="T15" fmla="*/ 77 h 220"/>
                  <a:gd name="T16" fmla="*/ 32 w 121"/>
                  <a:gd name="T17" fmla="*/ 77 h 220"/>
                  <a:gd name="T18" fmla="*/ 32 w 121"/>
                  <a:gd name="T19" fmla="*/ 172 h 220"/>
                  <a:gd name="T20" fmla="*/ 82 w 121"/>
                  <a:gd name="T21" fmla="*/ 220 h 220"/>
                  <a:gd name="T22" fmla="*/ 121 w 121"/>
                  <a:gd name="T23" fmla="*/ 172 h 220"/>
                  <a:gd name="T24" fmla="*/ 121 w 121"/>
                  <a:gd name="T25" fmla="*/ 152 h 220"/>
                  <a:gd name="T26" fmla="*/ 109 w 121"/>
                  <a:gd name="T27" fmla="*/ 152 h 220"/>
                  <a:gd name="T28" fmla="*/ 109 w 121"/>
                  <a:gd name="T29" fmla="*/ 171 h 220"/>
                  <a:gd name="T30" fmla="*/ 85 w 121"/>
                  <a:gd name="T31" fmla="*/ 208 h 220"/>
                  <a:gd name="T32" fmla="*/ 60 w 121"/>
                  <a:gd name="T33" fmla="*/ 173 h 220"/>
                  <a:gd name="T34" fmla="*/ 60 w 121"/>
                  <a:gd name="T35" fmla="*/ 7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220">
                    <a:moveTo>
                      <a:pt x="60" y="77"/>
                    </a:moveTo>
                    <a:lnTo>
                      <a:pt x="115" y="77"/>
                    </a:lnTo>
                    <a:lnTo>
                      <a:pt x="115" y="65"/>
                    </a:lnTo>
                    <a:lnTo>
                      <a:pt x="60" y="65"/>
                    </a:lnTo>
                    <a:lnTo>
                      <a:pt x="60" y="0"/>
                    </a:lnTo>
                    <a:lnTo>
                      <a:pt x="48" y="0"/>
                    </a:lnTo>
                    <a:cubicBezTo>
                      <a:pt x="48" y="31"/>
                      <a:pt x="34" y="66"/>
                      <a:pt x="0" y="67"/>
                    </a:cubicBezTo>
                    <a:lnTo>
                      <a:pt x="0" y="77"/>
                    </a:lnTo>
                    <a:lnTo>
                      <a:pt x="32" y="77"/>
                    </a:lnTo>
                    <a:lnTo>
                      <a:pt x="32" y="172"/>
                    </a:lnTo>
                    <a:cubicBezTo>
                      <a:pt x="32" y="212"/>
                      <a:pt x="62" y="220"/>
                      <a:pt x="82" y="220"/>
                    </a:cubicBezTo>
                    <a:cubicBezTo>
                      <a:pt x="105" y="220"/>
                      <a:pt x="121" y="200"/>
                      <a:pt x="121" y="172"/>
                    </a:cubicBezTo>
                    <a:lnTo>
                      <a:pt x="121" y="152"/>
                    </a:lnTo>
                    <a:lnTo>
                      <a:pt x="109" y="152"/>
                    </a:lnTo>
                    <a:lnTo>
                      <a:pt x="109" y="171"/>
                    </a:lnTo>
                    <a:cubicBezTo>
                      <a:pt x="109" y="195"/>
                      <a:pt x="98" y="208"/>
                      <a:pt x="85" y="208"/>
                    </a:cubicBezTo>
                    <a:cubicBezTo>
                      <a:pt x="60" y="208"/>
                      <a:pt x="60" y="179"/>
                      <a:pt x="60" y="173"/>
                    </a:cubicBezTo>
                    <a:lnTo>
                      <a:pt x="60" y="77"/>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3" name="Freeform 30 2"/>
              <p:cNvSpPr>
                <a:spLocks/>
              </p:cNvSpPr>
              <p:nvPr>
                <p:custDataLst>
                  <p:tags r:id="rId14"/>
                </p:custDataLst>
              </p:nvPr>
            </p:nvSpPr>
            <p:spPr bwMode="auto">
              <a:xfrm>
                <a:off x="40962600" y="7335893"/>
                <a:ext cx="104191" cy="85113"/>
              </a:xfrm>
              <a:custGeom>
                <a:avLst/>
                <a:gdLst>
                  <a:gd name="T0" fmla="*/ 162 w 188"/>
                  <a:gd name="T1" fmla="*/ 49 h 155"/>
                  <a:gd name="T2" fmla="*/ 109 w 188"/>
                  <a:gd name="T3" fmla="*/ 0 h 155"/>
                  <a:gd name="T4" fmla="*/ 52 w 188"/>
                  <a:gd name="T5" fmla="*/ 34 h 155"/>
                  <a:gd name="T6" fmla="*/ 51 w 188"/>
                  <a:gd name="T7" fmla="*/ 34 h 155"/>
                  <a:gd name="T8" fmla="*/ 51 w 188"/>
                  <a:gd name="T9" fmla="*/ 0 h 155"/>
                  <a:gd name="T10" fmla="*/ 0 w 188"/>
                  <a:gd name="T11" fmla="*/ 4 h 155"/>
                  <a:gd name="T12" fmla="*/ 0 w 188"/>
                  <a:gd name="T13" fmla="*/ 17 h 155"/>
                  <a:gd name="T14" fmla="*/ 26 w 188"/>
                  <a:gd name="T15" fmla="*/ 36 h 155"/>
                  <a:gd name="T16" fmla="*/ 26 w 188"/>
                  <a:gd name="T17" fmla="*/ 127 h 155"/>
                  <a:gd name="T18" fmla="*/ 0 w 188"/>
                  <a:gd name="T19" fmla="*/ 142 h 155"/>
                  <a:gd name="T20" fmla="*/ 0 w 188"/>
                  <a:gd name="T21" fmla="*/ 155 h 155"/>
                  <a:gd name="T22" fmla="*/ 40 w 188"/>
                  <a:gd name="T23" fmla="*/ 154 h 155"/>
                  <a:gd name="T24" fmla="*/ 80 w 188"/>
                  <a:gd name="T25" fmla="*/ 155 h 155"/>
                  <a:gd name="T26" fmla="*/ 80 w 188"/>
                  <a:gd name="T27" fmla="*/ 142 h 155"/>
                  <a:gd name="T28" fmla="*/ 54 w 188"/>
                  <a:gd name="T29" fmla="*/ 127 h 155"/>
                  <a:gd name="T30" fmla="*/ 54 w 188"/>
                  <a:gd name="T31" fmla="*/ 64 h 155"/>
                  <a:gd name="T32" fmla="*/ 106 w 188"/>
                  <a:gd name="T33" fmla="*/ 10 h 155"/>
                  <a:gd name="T34" fmla="*/ 134 w 188"/>
                  <a:gd name="T35" fmla="*/ 47 h 155"/>
                  <a:gd name="T36" fmla="*/ 134 w 188"/>
                  <a:gd name="T37" fmla="*/ 127 h 155"/>
                  <a:gd name="T38" fmla="*/ 108 w 188"/>
                  <a:gd name="T39" fmla="*/ 142 h 155"/>
                  <a:gd name="T40" fmla="*/ 108 w 188"/>
                  <a:gd name="T41" fmla="*/ 155 h 155"/>
                  <a:gd name="T42" fmla="*/ 148 w 188"/>
                  <a:gd name="T43" fmla="*/ 154 h 155"/>
                  <a:gd name="T44" fmla="*/ 188 w 188"/>
                  <a:gd name="T45" fmla="*/ 155 h 155"/>
                  <a:gd name="T46" fmla="*/ 188 w 188"/>
                  <a:gd name="T47" fmla="*/ 142 h 155"/>
                  <a:gd name="T48" fmla="*/ 162 w 188"/>
                  <a:gd name="T49" fmla="*/ 127 h 155"/>
                  <a:gd name="T50" fmla="*/ 162 w 188"/>
                  <a:gd name="T51" fmla="*/ 4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55">
                    <a:moveTo>
                      <a:pt x="162" y="49"/>
                    </a:moveTo>
                    <a:cubicBezTo>
                      <a:pt x="162" y="18"/>
                      <a:pt x="147" y="0"/>
                      <a:pt x="109" y="0"/>
                    </a:cubicBezTo>
                    <a:cubicBezTo>
                      <a:pt x="80" y="0"/>
                      <a:pt x="62" y="16"/>
                      <a:pt x="52" y="34"/>
                    </a:cubicBezTo>
                    <a:lnTo>
                      <a:pt x="51" y="34"/>
                    </a:lnTo>
                    <a:lnTo>
                      <a:pt x="51" y="0"/>
                    </a:lnTo>
                    <a:lnTo>
                      <a:pt x="0" y="4"/>
                    </a:lnTo>
                    <a:lnTo>
                      <a:pt x="0" y="17"/>
                    </a:lnTo>
                    <a:cubicBezTo>
                      <a:pt x="23" y="17"/>
                      <a:pt x="26" y="19"/>
                      <a:pt x="26" y="36"/>
                    </a:cubicBezTo>
                    <a:lnTo>
                      <a:pt x="26" y="127"/>
                    </a:lnTo>
                    <a:cubicBezTo>
                      <a:pt x="26" y="142"/>
                      <a:pt x="22" y="142"/>
                      <a:pt x="0" y="142"/>
                    </a:cubicBezTo>
                    <a:lnTo>
                      <a:pt x="0" y="155"/>
                    </a:lnTo>
                    <a:cubicBezTo>
                      <a:pt x="0" y="155"/>
                      <a:pt x="25" y="154"/>
                      <a:pt x="40" y="154"/>
                    </a:cubicBezTo>
                    <a:cubicBezTo>
                      <a:pt x="53" y="154"/>
                      <a:pt x="77" y="155"/>
                      <a:pt x="80" y="155"/>
                    </a:cubicBezTo>
                    <a:lnTo>
                      <a:pt x="80" y="142"/>
                    </a:lnTo>
                    <a:cubicBezTo>
                      <a:pt x="57" y="142"/>
                      <a:pt x="54" y="142"/>
                      <a:pt x="54" y="127"/>
                    </a:cubicBezTo>
                    <a:lnTo>
                      <a:pt x="54" y="64"/>
                    </a:lnTo>
                    <a:cubicBezTo>
                      <a:pt x="54" y="27"/>
                      <a:pt x="83" y="10"/>
                      <a:pt x="106" y="10"/>
                    </a:cubicBezTo>
                    <a:cubicBezTo>
                      <a:pt x="131" y="10"/>
                      <a:pt x="134" y="29"/>
                      <a:pt x="134" y="47"/>
                    </a:cubicBezTo>
                    <a:lnTo>
                      <a:pt x="134" y="127"/>
                    </a:lnTo>
                    <a:cubicBezTo>
                      <a:pt x="134" y="142"/>
                      <a:pt x="130" y="142"/>
                      <a:pt x="108" y="142"/>
                    </a:cubicBezTo>
                    <a:lnTo>
                      <a:pt x="108" y="155"/>
                    </a:lnTo>
                    <a:cubicBezTo>
                      <a:pt x="108" y="155"/>
                      <a:pt x="133" y="154"/>
                      <a:pt x="148" y="154"/>
                    </a:cubicBezTo>
                    <a:cubicBezTo>
                      <a:pt x="161" y="154"/>
                      <a:pt x="185" y="155"/>
                      <a:pt x="188" y="155"/>
                    </a:cubicBezTo>
                    <a:lnTo>
                      <a:pt x="188" y="142"/>
                    </a:lnTo>
                    <a:cubicBezTo>
                      <a:pt x="165" y="142"/>
                      <a:pt x="162" y="142"/>
                      <a:pt x="162" y="127"/>
                    </a:cubicBezTo>
                    <a:lnTo>
                      <a:pt x="162" y="49"/>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grpSp>
        <p:grpSp>
          <p:nvGrpSpPr>
            <p:cNvPr id="158" name="Group 157"/>
            <p:cNvGrpSpPr/>
            <p:nvPr/>
          </p:nvGrpSpPr>
          <p:grpSpPr>
            <a:xfrm>
              <a:off x="37890676" y="14753358"/>
              <a:ext cx="645690" cy="239198"/>
              <a:chOff x="39416125" y="7186213"/>
              <a:chExt cx="645690" cy="239198"/>
            </a:xfrm>
          </p:grpSpPr>
          <p:sp>
            <p:nvSpPr>
              <p:cNvPr id="165" name="Freeform 37 3"/>
              <p:cNvSpPr>
                <a:spLocks/>
              </p:cNvSpPr>
              <p:nvPr>
                <p:custDataLst>
                  <p:tags r:id="rId6"/>
                </p:custDataLst>
              </p:nvPr>
            </p:nvSpPr>
            <p:spPr bwMode="auto">
              <a:xfrm>
                <a:off x="39416125" y="7186213"/>
                <a:ext cx="173162" cy="199576"/>
              </a:xfrm>
              <a:custGeom>
                <a:avLst/>
                <a:gdLst>
                  <a:gd name="T0" fmla="*/ 74 w 310"/>
                  <a:gd name="T1" fmla="*/ 304 h 362"/>
                  <a:gd name="T2" fmla="*/ 116 w 310"/>
                  <a:gd name="T3" fmla="*/ 204 h 362"/>
                  <a:gd name="T4" fmla="*/ 183 w 310"/>
                  <a:gd name="T5" fmla="*/ 42 h 362"/>
                  <a:gd name="T6" fmla="*/ 209 w 310"/>
                  <a:gd name="T7" fmla="*/ 31 h 362"/>
                  <a:gd name="T8" fmla="*/ 244 w 310"/>
                  <a:gd name="T9" fmla="*/ 72 h 362"/>
                  <a:gd name="T10" fmla="*/ 241 w 310"/>
                  <a:gd name="T11" fmla="*/ 90 h 362"/>
                  <a:gd name="T12" fmla="*/ 245 w 310"/>
                  <a:gd name="T13" fmla="*/ 94 h 362"/>
                  <a:gd name="T14" fmla="*/ 279 w 310"/>
                  <a:gd name="T15" fmla="*/ 79 h 362"/>
                  <a:gd name="T16" fmla="*/ 292 w 310"/>
                  <a:gd name="T17" fmla="*/ 47 h 362"/>
                  <a:gd name="T18" fmla="*/ 250 w 310"/>
                  <a:gd name="T19" fmla="*/ 0 h 362"/>
                  <a:gd name="T20" fmla="*/ 142 w 310"/>
                  <a:gd name="T21" fmla="*/ 53 h 362"/>
                  <a:gd name="T22" fmla="*/ 69 w 310"/>
                  <a:gd name="T23" fmla="*/ 221 h 362"/>
                  <a:gd name="T24" fmla="*/ 42 w 310"/>
                  <a:gd name="T25" fmla="*/ 300 h 362"/>
                  <a:gd name="T26" fmla="*/ 18 w 310"/>
                  <a:gd name="T27" fmla="*/ 335 h 362"/>
                  <a:gd name="T28" fmla="*/ 0 w 310"/>
                  <a:gd name="T29" fmla="*/ 359 h 362"/>
                  <a:gd name="T30" fmla="*/ 4 w 310"/>
                  <a:gd name="T31" fmla="*/ 362 h 362"/>
                  <a:gd name="T32" fmla="*/ 30 w 310"/>
                  <a:gd name="T33" fmla="*/ 351 h 362"/>
                  <a:gd name="T34" fmla="*/ 51 w 310"/>
                  <a:gd name="T35" fmla="*/ 333 h 362"/>
                  <a:gd name="T36" fmla="*/ 124 w 310"/>
                  <a:gd name="T37" fmla="*/ 347 h 362"/>
                  <a:gd name="T38" fmla="*/ 200 w 310"/>
                  <a:gd name="T39" fmla="*/ 362 h 362"/>
                  <a:gd name="T40" fmla="*/ 297 w 310"/>
                  <a:gd name="T41" fmla="*/ 309 h 362"/>
                  <a:gd name="T42" fmla="*/ 310 w 310"/>
                  <a:gd name="T43" fmla="*/ 282 h 362"/>
                  <a:gd name="T44" fmla="*/ 306 w 310"/>
                  <a:gd name="T45" fmla="*/ 278 h 362"/>
                  <a:gd name="T46" fmla="*/ 278 w 310"/>
                  <a:gd name="T47" fmla="*/ 290 h 362"/>
                  <a:gd name="T48" fmla="*/ 261 w 310"/>
                  <a:gd name="T49" fmla="*/ 310 h 362"/>
                  <a:gd name="T50" fmla="*/ 253 w 310"/>
                  <a:gd name="T51" fmla="*/ 325 h 362"/>
                  <a:gd name="T52" fmla="*/ 241 w 310"/>
                  <a:gd name="T53" fmla="*/ 331 h 362"/>
                  <a:gd name="T54" fmla="*/ 160 w 310"/>
                  <a:gd name="T55" fmla="*/ 314 h 362"/>
                  <a:gd name="T56" fmla="*/ 94 w 310"/>
                  <a:gd name="T57" fmla="*/ 302 h 362"/>
                  <a:gd name="T58" fmla="*/ 74 w 310"/>
                  <a:gd name="T59" fmla="*/ 30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0" h="362">
                    <a:moveTo>
                      <a:pt x="74" y="304"/>
                    </a:moveTo>
                    <a:cubicBezTo>
                      <a:pt x="101" y="262"/>
                      <a:pt x="109" y="231"/>
                      <a:pt x="116" y="204"/>
                    </a:cubicBezTo>
                    <a:cubicBezTo>
                      <a:pt x="133" y="136"/>
                      <a:pt x="152" y="76"/>
                      <a:pt x="183" y="42"/>
                    </a:cubicBezTo>
                    <a:cubicBezTo>
                      <a:pt x="189" y="35"/>
                      <a:pt x="193" y="31"/>
                      <a:pt x="209" y="31"/>
                    </a:cubicBezTo>
                    <a:cubicBezTo>
                      <a:pt x="243" y="31"/>
                      <a:pt x="244" y="65"/>
                      <a:pt x="244" y="72"/>
                    </a:cubicBezTo>
                    <a:cubicBezTo>
                      <a:pt x="244" y="81"/>
                      <a:pt x="241" y="88"/>
                      <a:pt x="241" y="90"/>
                    </a:cubicBezTo>
                    <a:cubicBezTo>
                      <a:pt x="241" y="94"/>
                      <a:pt x="244" y="94"/>
                      <a:pt x="245" y="94"/>
                    </a:cubicBezTo>
                    <a:cubicBezTo>
                      <a:pt x="253" y="94"/>
                      <a:pt x="266" y="88"/>
                      <a:pt x="279" y="79"/>
                    </a:cubicBezTo>
                    <a:cubicBezTo>
                      <a:pt x="287" y="72"/>
                      <a:pt x="292" y="67"/>
                      <a:pt x="292" y="47"/>
                    </a:cubicBezTo>
                    <a:cubicBezTo>
                      <a:pt x="292" y="20"/>
                      <a:pt x="278" y="0"/>
                      <a:pt x="250" y="0"/>
                    </a:cubicBezTo>
                    <a:cubicBezTo>
                      <a:pt x="234" y="0"/>
                      <a:pt x="191" y="4"/>
                      <a:pt x="142" y="53"/>
                    </a:cubicBezTo>
                    <a:cubicBezTo>
                      <a:pt x="102" y="94"/>
                      <a:pt x="79" y="183"/>
                      <a:pt x="69" y="221"/>
                    </a:cubicBezTo>
                    <a:cubicBezTo>
                      <a:pt x="61" y="255"/>
                      <a:pt x="57" y="270"/>
                      <a:pt x="42" y="300"/>
                    </a:cubicBezTo>
                    <a:cubicBezTo>
                      <a:pt x="38" y="306"/>
                      <a:pt x="25" y="328"/>
                      <a:pt x="18" y="335"/>
                    </a:cubicBezTo>
                    <a:cubicBezTo>
                      <a:pt x="5" y="347"/>
                      <a:pt x="0" y="356"/>
                      <a:pt x="0" y="359"/>
                    </a:cubicBezTo>
                    <a:cubicBezTo>
                      <a:pt x="0" y="360"/>
                      <a:pt x="1" y="362"/>
                      <a:pt x="4" y="362"/>
                    </a:cubicBezTo>
                    <a:cubicBezTo>
                      <a:pt x="6" y="362"/>
                      <a:pt x="17" y="360"/>
                      <a:pt x="30" y="351"/>
                    </a:cubicBezTo>
                    <a:cubicBezTo>
                      <a:pt x="38" y="346"/>
                      <a:pt x="39" y="345"/>
                      <a:pt x="51" y="333"/>
                    </a:cubicBezTo>
                    <a:cubicBezTo>
                      <a:pt x="75" y="334"/>
                      <a:pt x="93" y="338"/>
                      <a:pt x="124" y="347"/>
                    </a:cubicBezTo>
                    <a:cubicBezTo>
                      <a:pt x="149" y="354"/>
                      <a:pt x="175" y="362"/>
                      <a:pt x="200" y="362"/>
                    </a:cubicBezTo>
                    <a:cubicBezTo>
                      <a:pt x="240" y="362"/>
                      <a:pt x="281" y="331"/>
                      <a:pt x="297" y="309"/>
                    </a:cubicBezTo>
                    <a:cubicBezTo>
                      <a:pt x="307" y="296"/>
                      <a:pt x="310" y="283"/>
                      <a:pt x="310" y="282"/>
                    </a:cubicBezTo>
                    <a:cubicBezTo>
                      <a:pt x="310" y="278"/>
                      <a:pt x="307" y="278"/>
                      <a:pt x="306" y="278"/>
                    </a:cubicBezTo>
                    <a:cubicBezTo>
                      <a:pt x="298" y="278"/>
                      <a:pt x="287" y="284"/>
                      <a:pt x="278" y="290"/>
                    </a:cubicBezTo>
                    <a:cubicBezTo>
                      <a:pt x="265" y="298"/>
                      <a:pt x="264" y="301"/>
                      <a:pt x="261" y="310"/>
                    </a:cubicBezTo>
                    <a:cubicBezTo>
                      <a:pt x="258" y="318"/>
                      <a:pt x="255" y="322"/>
                      <a:pt x="253" y="325"/>
                    </a:cubicBezTo>
                    <a:cubicBezTo>
                      <a:pt x="249" y="331"/>
                      <a:pt x="249" y="331"/>
                      <a:pt x="241" y="331"/>
                    </a:cubicBezTo>
                    <a:cubicBezTo>
                      <a:pt x="217" y="331"/>
                      <a:pt x="193" y="323"/>
                      <a:pt x="160" y="314"/>
                    </a:cubicBezTo>
                    <a:cubicBezTo>
                      <a:pt x="146" y="310"/>
                      <a:pt x="119" y="302"/>
                      <a:pt x="94" y="302"/>
                    </a:cubicBezTo>
                    <a:cubicBezTo>
                      <a:pt x="87" y="302"/>
                      <a:pt x="80" y="303"/>
                      <a:pt x="74" y="304"/>
                    </a:cubicBez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6" name="Freeform 38 3"/>
              <p:cNvSpPr>
                <a:spLocks/>
              </p:cNvSpPr>
              <p:nvPr>
                <p:custDataLst>
                  <p:tags r:id="rId7"/>
                </p:custDataLst>
              </p:nvPr>
            </p:nvSpPr>
            <p:spPr bwMode="auto">
              <a:xfrm>
                <a:off x="39611300" y="7284534"/>
                <a:ext cx="132073" cy="140877"/>
              </a:xfrm>
              <a:custGeom>
                <a:avLst/>
                <a:gdLst>
                  <a:gd name="T0" fmla="*/ 237 w 237"/>
                  <a:gd name="T1" fmla="*/ 9 h 254"/>
                  <a:gd name="T2" fmla="*/ 232 w 237"/>
                  <a:gd name="T3" fmla="*/ 0 h 254"/>
                  <a:gd name="T4" fmla="*/ 226 w 237"/>
                  <a:gd name="T5" fmla="*/ 4 h 254"/>
                  <a:gd name="T6" fmla="*/ 207 w 237"/>
                  <a:gd name="T7" fmla="*/ 31 h 254"/>
                  <a:gd name="T8" fmla="*/ 134 w 237"/>
                  <a:gd name="T9" fmla="*/ 0 h 254"/>
                  <a:gd name="T10" fmla="*/ 0 w 237"/>
                  <a:gd name="T11" fmla="*/ 127 h 254"/>
                  <a:gd name="T12" fmla="*/ 134 w 237"/>
                  <a:gd name="T13" fmla="*/ 254 h 254"/>
                  <a:gd name="T14" fmla="*/ 237 w 237"/>
                  <a:gd name="T15" fmla="*/ 165 h 254"/>
                  <a:gd name="T16" fmla="*/ 231 w 237"/>
                  <a:gd name="T17" fmla="*/ 158 h 254"/>
                  <a:gd name="T18" fmla="*/ 225 w 237"/>
                  <a:gd name="T19" fmla="*/ 163 h 254"/>
                  <a:gd name="T20" fmla="*/ 139 w 237"/>
                  <a:gd name="T21" fmla="*/ 242 h 254"/>
                  <a:gd name="T22" fmla="*/ 37 w 237"/>
                  <a:gd name="T23" fmla="*/ 127 h 254"/>
                  <a:gd name="T24" fmla="*/ 139 w 237"/>
                  <a:gd name="T25" fmla="*/ 12 h 254"/>
                  <a:gd name="T26" fmla="*/ 224 w 237"/>
                  <a:gd name="T27" fmla="*/ 96 h 254"/>
                  <a:gd name="T28" fmla="*/ 230 w 237"/>
                  <a:gd name="T29" fmla="*/ 100 h 254"/>
                  <a:gd name="T30" fmla="*/ 237 w 237"/>
                  <a:gd name="T31" fmla="*/ 91 h 254"/>
                  <a:gd name="T32" fmla="*/ 237 w 237"/>
                  <a:gd name="T33"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54">
                    <a:moveTo>
                      <a:pt x="237" y="9"/>
                    </a:moveTo>
                    <a:cubicBezTo>
                      <a:pt x="237" y="3"/>
                      <a:pt x="237" y="0"/>
                      <a:pt x="232" y="0"/>
                    </a:cubicBezTo>
                    <a:cubicBezTo>
                      <a:pt x="230" y="0"/>
                      <a:pt x="229" y="0"/>
                      <a:pt x="226" y="4"/>
                    </a:cubicBezTo>
                    <a:lnTo>
                      <a:pt x="207" y="31"/>
                    </a:lnTo>
                    <a:cubicBezTo>
                      <a:pt x="192" y="16"/>
                      <a:pt x="168" y="0"/>
                      <a:pt x="134" y="0"/>
                    </a:cubicBezTo>
                    <a:cubicBezTo>
                      <a:pt x="61" y="0"/>
                      <a:pt x="0" y="57"/>
                      <a:pt x="0" y="127"/>
                    </a:cubicBezTo>
                    <a:cubicBezTo>
                      <a:pt x="0" y="198"/>
                      <a:pt x="62" y="254"/>
                      <a:pt x="134" y="254"/>
                    </a:cubicBezTo>
                    <a:cubicBezTo>
                      <a:pt x="197" y="254"/>
                      <a:pt x="237" y="208"/>
                      <a:pt x="237" y="165"/>
                    </a:cubicBezTo>
                    <a:cubicBezTo>
                      <a:pt x="237" y="161"/>
                      <a:pt x="236" y="158"/>
                      <a:pt x="231" y="158"/>
                    </a:cubicBezTo>
                    <a:cubicBezTo>
                      <a:pt x="229" y="158"/>
                      <a:pt x="225" y="158"/>
                      <a:pt x="225" y="163"/>
                    </a:cubicBezTo>
                    <a:cubicBezTo>
                      <a:pt x="222" y="220"/>
                      <a:pt x="174" y="242"/>
                      <a:pt x="139" y="242"/>
                    </a:cubicBezTo>
                    <a:cubicBezTo>
                      <a:pt x="102" y="242"/>
                      <a:pt x="37" y="219"/>
                      <a:pt x="37" y="127"/>
                    </a:cubicBezTo>
                    <a:cubicBezTo>
                      <a:pt x="37" y="32"/>
                      <a:pt x="106" y="12"/>
                      <a:pt x="139" y="12"/>
                    </a:cubicBezTo>
                    <a:cubicBezTo>
                      <a:pt x="173" y="12"/>
                      <a:pt x="215" y="36"/>
                      <a:pt x="224" y="96"/>
                    </a:cubicBezTo>
                    <a:cubicBezTo>
                      <a:pt x="225" y="100"/>
                      <a:pt x="228" y="100"/>
                      <a:pt x="230" y="100"/>
                    </a:cubicBezTo>
                    <a:cubicBezTo>
                      <a:pt x="237" y="100"/>
                      <a:pt x="237" y="98"/>
                      <a:pt x="237" y="91"/>
                    </a:cubicBezTo>
                    <a:lnTo>
                      <a:pt x="237" y="9"/>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7" name="Freeform 39 3"/>
              <p:cNvSpPr>
                <a:spLocks/>
              </p:cNvSpPr>
              <p:nvPr>
                <p:custDataLst>
                  <p:tags r:id="rId8"/>
                </p:custDataLst>
              </p:nvPr>
            </p:nvSpPr>
            <p:spPr bwMode="auto">
              <a:xfrm>
                <a:off x="39765384" y="7288936"/>
                <a:ext cx="142346" cy="132072"/>
              </a:xfrm>
              <a:custGeom>
                <a:avLst/>
                <a:gdLst>
                  <a:gd name="T0" fmla="*/ 245 w 253"/>
                  <a:gd name="T1" fmla="*/ 0 h 238"/>
                  <a:gd name="T2" fmla="*/ 8 w 253"/>
                  <a:gd name="T3" fmla="*/ 0 h 238"/>
                  <a:gd name="T4" fmla="*/ 0 w 253"/>
                  <a:gd name="T5" fmla="*/ 81 h 238"/>
                  <a:gd name="T6" fmla="*/ 12 w 253"/>
                  <a:gd name="T7" fmla="*/ 81 h 238"/>
                  <a:gd name="T8" fmla="*/ 81 w 253"/>
                  <a:gd name="T9" fmla="*/ 13 h 238"/>
                  <a:gd name="T10" fmla="*/ 102 w 253"/>
                  <a:gd name="T11" fmla="*/ 13 h 238"/>
                  <a:gd name="T12" fmla="*/ 110 w 253"/>
                  <a:gd name="T13" fmla="*/ 27 h 238"/>
                  <a:gd name="T14" fmla="*/ 110 w 253"/>
                  <a:gd name="T15" fmla="*/ 209 h 238"/>
                  <a:gd name="T16" fmla="*/ 73 w 253"/>
                  <a:gd name="T17" fmla="*/ 226 h 238"/>
                  <a:gd name="T18" fmla="*/ 59 w 253"/>
                  <a:gd name="T19" fmla="*/ 226 h 238"/>
                  <a:gd name="T20" fmla="*/ 59 w 253"/>
                  <a:gd name="T21" fmla="*/ 238 h 238"/>
                  <a:gd name="T22" fmla="*/ 127 w 253"/>
                  <a:gd name="T23" fmla="*/ 237 h 238"/>
                  <a:gd name="T24" fmla="*/ 195 w 253"/>
                  <a:gd name="T25" fmla="*/ 238 h 238"/>
                  <a:gd name="T26" fmla="*/ 195 w 253"/>
                  <a:gd name="T27" fmla="*/ 226 h 238"/>
                  <a:gd name="T28" fmla="*/ 180 w 253"/>
                  <a:gd name="T29" fmla="*/ 226 h 238"/>
                  <a:gd name="T30" fmla="*/ 143 w 253"/>
                  <a:gd name="T31" fmla="*/ 209 h 238"/>
                  <a:gd name="T32" fmla="*/ 143 w 253"/>
                  <a:gd name="T33" fmla="*/ 27 h 238"/>
                  <a:gd name="T34" fmla="*/ 151 w 253"/>
                  <a:gd name="T35" fmla="*/ 13 h 238"/>
                  <a:gd name="T36" fmla="*/ 172 w 253"/>
                  <a:gd name="T37" fmla="*/ 13 h 238"/>
                  <a:gd name="T38" fmla="*/ 219 w 253"/>
                  <a:gd name="T39" fmla="*/ 20 h 238"/>
                  <a:gd name="T40" fmla="*/ 238 w 253"/>
                  <a:gd name="T41" fmla="*/ 54 h 238"/>
                  <a:gd name="T42" fmla="*/ 241 w 253"/>
                  <a:gd name="T43" fmla="*/ 81 h 238"/>
                  <a:gd name="T44" fmla="*/ 253 w 253"/>
                  <a:gd name="T45" fmla="*/ 81 h 238"/>
                  <a:gd name="T46" fmla="*/ 245 w 253"/>
                  <a:gd name="T4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3" h="238">
                    <a:moveTo>
                      <a:pt x="245" y="0"/>
                    </a:moveTo>
                    <a:lnTo>
                      <a:pt x="8" y="0"/>
                    </a:lnTo>
                    <a:lnTo>
                      <a:pt x="0" y="81"/>
                    </a:lnTo>
                    <a:lnTo>
                      <a:pt x="12" y="81"/>
                    </a:lnTo>
                    <a:cubicBezTo>
                      <a:pt x="17" y="20"/>
                      <a:pt x="27" y="13"/>
                      <a:pt x="81" y="13"/>
                    </a:cubicBezTo>
                    <a:cubicBezTo>
                      <a:pt x="89" y="13"/>
                      <a:pt x="99" y="13"/>
                      <a:pt x="102" y="13"/>
                    </a:cubicBezTo>
                    <a:cubicBezTo>
                      <a:pt x="110" y="15"/>
                      <a:pt x="110" y="19"/>
                      <a:pt x="110" y="27"/>
                    </a:cubicBezTo>
                    <a:lnTo>
                      <a:pt x="110" y="209"/>
                    </a:lnTo>
                    <a:cubicBezTo>
                      <a:pt x="110" y="221"/>
                      <a:pt x="110" y="226"/>
                      <a:pt x="73" y="226"/>
                    </a:cubicBezTo>
                    <a:lnTo>
                      <a:pt x="59" y="226"/>
                    </a:lnTo>
                    <a:lnTo>
                      <a:pt x="59" y="238"/>
                    </a:lnTo>
                    <a:cubicBezTo>
                      <a:pt x="76" y="237"/>
                      <a:pt x="109" y="237"/>
                      <a:pt x="127" y="237"/>
                    </a:cubicBezTo>
                    <a:cubicBezTo>
                      <a:pt x="145" y="237"/>
                      <a:pt x="177" y="237"/>
                      <a:pt x="195" y="238"/>
                    </a:cubicBezTo>
                    <a:lnTo>
                      <a:pt x="195" y="226"/>
                    </a:lnTo>
                    <a:lnTo>
                      <a:pt x="180" y="226"/>
                    </a:lnTo>
                    <a:cubicBezTo>
                      <a:pt x="143" y="226"/>
                      <a:pt x="143" y="221"/>
                      <a:pt x="143" y="209"/>
                    </a:cubicBezTo>
                    <a:lnTo>
                      <a:pt x="143" y="27"/>
                    </a:lnTo>
                    <a:cubicBezTo>
                      <a:pt x="143" y="19"/>
                      <a:pt x="143" y="15"/>
                      <a:pt x="151" y="13"/>
                    </a:cubicBezTo>
                    <a:cubicBezTo>
                      <a:pt x="155" y="13"/>
                      <a:pt x="165" y="13"/>
                      <a:pt x="172" y="13"/>
                    </a:cubicBezTo>
                    <a:cubicBezTo>
                      <a:pt x="192" y="13"/>
                      <a:pt x="207" y="13"/>
                      <a:pt x="219" y="20"/>
                    </a:cubicBezTo>
                    <a:cubicBezTo>
                      <a:pt x="235" y="30"/>
                      <a:pt x="237" y="52"/>
                      <a:pt x="238" y="54"/>
                    </a:cubicBezTo>
                    <a:lnTo>
                      <a:pt x="241" y="81"/>
                    </a:lnTo>
                    <a:lnTo>
                      <a:pt x="253" y="81"/>
                    </a:lnTo>
                    <a:lnTo>
                      <a:pt x="245" y="0"/>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8" name="Freeform 40 3"/>
              <p:cNvSpPr>
                <a:spLocks/>
              </p:cNvSpPr>
              <p:nvPr>
                <p:custDataLst>
                  <p:tags r:id="rId9"/>
                </p:custDataLst>
              </p:nvPr>
            </p:nvSpPr>
            <p:spPr bwMode="auto">
              <a:xfrm>
                <a:off x="39928274" y="7284534"/>
                <a:ext cx="133541" cy="140877"/>
              </a:xfrm>
              <a:custGeom>
                <a:avLst/>
                <a:gdLst>
                  <a:gd name="T0" fmla="*/ 237 w 237"/>
                  <a:gd name="T1" fmla="*/ 9 h 254"/>
                  <a:gd name="T2" fmla="*/ 232 w 237"/>
                  <a:gd name="T3" fmla="*/ 0 h 254"/>
                  <a:gd name="T4" fmla="*/ 226 w 237"/>
                  <a:gd name="T5" fmla="*/ 4 h 254"/>
                  <a:gd name="T6" fmla="*/ 208 w 237"/>
                  <a:gd name="T7" fmla="*/ 31 h 254"/>
                  <a:gd name="T8" fmla="*/ 135 w 237"/>
                  <a:gd name="T9" fmla="*/ 0 h 254"/>
                  <a:gd name="T10" fmla="*/ 0 w 237"/>
                  <a:gd name="T11" fmla="*/ 127 h 254"/>
                  <a:gd name="T12" fmla="*/ 135 w 237"/>
                  <a:gd name="T13" fmla="*/ 254 h 254"/>
                  <a:gd name="T14" fmla="*/ 237 w 237"/>
                  <a:gd name="T15" fmla="*/ 165 h 254"/>
                  <a:gd name="T16" fmla="*/ 231 w 237"/>
                  <a:gd name="T17" fmla="*/ 158 h 254"/>
                  <a:gd name="T18" fmla="*/ 225 w 237"/>
                  <a:gd name="T19" fmla="*/ 163 h 254"/>
                  <a:gd name="T20" fmla="*/ 140 w 237"/>
                  <a:gd name="T21" fmla="*/ 242 h 254"/>
                  <a:gd name="T22" fmla="*/ 38 w 237"/>
                  <a:gd name="T23" fmla="*/ 127 h 254"/>
                  <a:gd name="T24" fmla="*/ 139 w 237"/>
                  <a:gd name="T25" fmla="*/ 12 h 254"/>
                  <a:gd name="T26" fmla="*/ 225 w 237"/>
                  <a:gd name="T27" fmla="*/ 96 h 254"/>
                  <a:gd name="T28" fmla="*/ 231 w 237"/>
                  <a:gd name="T29" fmla="*/ 100 h 254"/>
                  <a:gd name="T30" fmla="*/ 237 w 237"/>
                  <a:gd name="T31" fmla="*/ 91 h 254"/>
                  <a:gd name="T32" fmla="*/ 237 w 237"/>
                  <a:gd name="T33"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54">
                    <a:moveTo>
                      <a:pt x="237" y="9"/>
                    </a:moveTo>
                    <a:cubicBezTo>
                      <a:pt x="237" y="3"/>
                      <a:pt x="237" y="0"/>
                      <a:pt x="232" y="0"/>
                    </a:cubicBezTo>
                    <a:cubicBezTo>
                      <a:pt x="231" y="0"/>
                      <a:pt x="229" y="0"/>
                      <a:pt x="226" y="4"/>
                    </a:cubicBezTo>
                    <a:lnTo>
                      <a:pt x="208" y="31"/>
                    </a:lnTo>
                    <a:cubicBezTo>
                      <a:pt x="193" y="16"/>
                      <a:pt x="169" y="0"/>
                      <a:pt x="135" y="0"/>
                    </a:cubicBezTo>
                    <a:cubicBezTo>
                      <a:pt x="61" y="0"/>
                      <a:pt x="0" y="57"/>
                      <a:pt x="0" y="127"/>
                    </a:cubicBezTo>
                    <a:cubicBezTo>
                      <a:pt x="0" y="198"/>
                      <a:pt x="62" y="254"/>
                      <a:pt x="135" y="254"/>
                    </a:cubicBezTo>
                    <a:cubicBezTo>
                      <a:pt x="197" y="254"/>
                      <a:pt x="237" y="208"/>
                      <a:pt x="237" y="165"/>
                    </a:cubicBezTo>
                    <a:cubicBezTo>
                      <a:pt x="237" y="161"/>
                      <a:pt x="237" y="158"/>
                      <a:pt x="231" y="158"/>
                    </a:cubicBezTo>
                    <a:cubicBezTo>
                      <a:pt x="229" y="158"/>
                      <a:pt x="226" y="158"/>
                      <a:pt x="225" y="163"/>
                    </a:cubicBezTo>
                    <a:cubicBezTo>
                      <a:pt x="222" y="220"/>
                      <a:pt x="175" y="242"/>
                      <a:pt x="140" y="242"/>
                    </a:cubicBezTo>
                    <a:cubicBezTo>
                      <a:pt x="102" y="242"/>
                      <a:pt x="38" y="219"/>
                      <a:pt x="38" y="127"/>
                    </a:cubicBezTo>
                    <a:cubicBezTo>
                      <a:pt x="38" y="32"/>
                      <a:pt x="106" y="12"/>
                      <a:pt x="139" y="12"/>
                    </a:cubicBezTo>
                    <a:cubicBezTo>
                      <a:pt x="174" y="12"/>
                      <a:pt x="215" y="36"/>
                      <a:pt x="225" y="96"/>
                    </a:cubicBezTo>
                    <a:cubicBezTo>
                      <a:pt x="225" y="100"/>
                      <a:pt x="228" y="100"/>
                      <a:pt x="231" y="100"/>
                    </a:cubicBezTo>
                    <a:cubicBezTo>
                      <a:pt x="237" y="100"/>
                      <a:pt x="237" y="98"/>
                      <a:pt x="237" y="91"/>
                    </a:cubicBezTo>
                    <a:lnTo>
                      <a:pt x="237" y="9"/>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grpSp>
        <p:grpSp>
          <p:nvGrpSpPr>
            <p:cNvPr id="159" name="Group 158"/>
            <p:cNvGrpSpPr/>
            <p:nvPr/>
          </p:nvGrpSpPr>
          <p:grpSpPr>
            <a:xfrm>
              <a:off x="36829653" y="14753358"/>
              <a:ext cx="582588" cy="236262"/>
              <a:chOff x="40484203" y="7187679"/>
              <a:chExt cx="582588" cy="236262"/>
            </a:xfrm>
          </p:grpSpPr>
          <p:sp>
            <p:nvSpPr>
              <p:cNvPr id="160" name="Freeform 26 3"/>
              <p:cNvSpPr>
                <a:spLocks/>
              </p:cNvSpPr>
              <p:nvPr>
                <p:custDataLst>
                  <p:tags r:id="rId1"/>
                </p:custDataLst>
              </p:nvPr>
            </p:nvSpPr>
            <p:spPr bwMode="auto">
              <a:xfrm>
                <a:off x="40484203" y="7187679"/>
                <a:ext cx="171695" cy="198108"/>
              </a:xfrm>
              <a:custGeom>
                <a:avLst/>
                <a:gdLst>
                  <a:gd name="T0" fmla="*/ 74 w 310"/>
                  <a:gd name="T1" fmla="*/ 304 h 361"/>
                  <a:gd name="T2" fmla="*/ 116 w 310"/>
                  <a:gd name="T3" fmla="*/ 204 h 361"/>
                  <a:gd name="T4" fmla="*/ 183 w 310"/>
                  <a:gd name="T5" fmla="*/ 42 h 361"/>
                  <a:gd name="T6" fmla="*/ 209 w 310"/>
                  <a:gd name="T7" fmla="*/ 31 h 361"/>
                  <a:gd name="T8" fmla="*/ 244 w 310"/>
                  <a:gd name="T9" fmla="*/ 72 h 361"/>
                  <a:gd name="T10" fmla="*/ 241 w 310"/>
                  <a:gd name="T11" fmla="*/ 90 h 361"/>
                  <a:gd name="T12" fmla="*/ 245 w 310"/>
                  <a:gd name="T13" fmla="*/ 94 h 361"/>
                  <a:gd name="T14" fmla="*/ 279 w 310"/>
                  <a:gd name="T15" fmla="*/ 79 h 361"/>
                  <a:gd name="T16" fmla="*/ 292 w 310"/>
                  <a:gd name="T17" fmla="*/ 47 h 361"/>
                  <a:gd name="T18" fmla="*/ 250 w 310"/>
                  <a:gd name="T19" fmla="*/ 0 h 361"/>
                  <a:gd name="T20" fmla="*/ 142 w 310"/>
                  <a:gd name="T21" fmla="*/ 53 h 361"/>
                  <a:gd name="T22" fmla="*/ 69 w 310"/>
                  <a:gd name="T23" fmla="*/ 221 h 361"/>
                  <a:gd name="T24" fmla="*/ 42 w 310"/>
                  <a:gd name="T25" fmla="*/ 300 h 361"/>
                  <a:gd name="T26" fmla="*/ 18 w 310"/>
                  <a:gd name="T27" fmla="*/ 335 h 361"/>
                  <a:gd name="T28" fmla="*/ 0 w 310"/>
                  <a:gd name="T29" fmla="*/ 358 h 361"/>
                  <a:gd name="T30" fmla="*/ 4 w 310"/>
                  <a:gd name="T31" fmla="*/ 361 h 361"/>
                  <a:gd name="T32" fmla="*/ 30 w 310"/>
                  <a:gd name="T33" fmla="*/ 351 h 361"/>
                  <a:gd name="T34" fmla="*/ 51 w 310"/>
                  <a:gd name="T35" fmla="*/ 333 h 361"/>
                  <a:gd name="T36" fmla="*/ 124 w 310"/>
                  <a:gd name="T37" fmla="*/ 347 h 361"/>
                  <a:gd name="T38" fmla="*/ 200 w 310"/>
                  <a:gd name="T39" fmla="*/ 361 h 361"/>
                  <a:gd name="T40" fmla="*/ 297 w 310"/>
                  <a:gd name="T41" fmla="*/ 309 h 361"/>
                  <a:gd name="T42" fmla="*/ 310 w 310"/>
                  <a:gd name="T43" fmla="*/ 282 h 361"/>
                  <a:gd name="T44" fmla="*/ 307 w 310"/>
                  <a:gd name="T45" fmla="*/ 278 h 361"/>
                  <a:gd name="T46" fmla="*/ 278 w 310"/>
                  <a:gd name="T47" fmla="*/ 290 h 361"/>
                  <a:gd name="T48" fmla="*/ 261 w 310"/>
                  <a:gd name="T49" fmla="*/ 310 h 361"/>
                  <a:gd name="T50" fmla="*/ 253 w 310"/>
                  <a:gd name="T51" fmla="*/ 325 h 361"/>
                  <a:gd name="T52" fmla="*/ 241 w 310"/>
                  <a:gd name="T53" fmla="*/ 331 h 361"/>
                  <a:gd name="T54" fmla="*/ 160 w 310"/>
                  <a:gd name="T55" fmla="*/ 314 h 361"/>
                  <a:gd name="T56" fmla="*/ 94 w 310"/>
                  <a:gd name="T57" fmla="*/ 302 h 361"/>
                  <a:gd name="T58" fmla="*/ 74 w 310"/>
                  <a:gd name="T59" fmla="*/ 304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0" h="361">
                    <a:moveTo>
                      <a:pt x="74" y="304"/>
                    </a:moveTo>
                    <a:cubicBezTo>
                      <a:pt x="101" y="262"/>
                      <a:pt x="109" y="231"/>
                      <a:pt x="116" y="204"/>
                    </a:cubicBezTo>
                    <a:cubicBezTo>
                      <a:pt x="133" y="136"/>
                      <a:pt x="152" y="76"/>
                      <a:pt x="183" y="42"/>
                    </a:cubicBezTo>
                    <a:cubicBezTo>
                      <a:pt x="189" y="35"/>
                      <a:pt x="193" y="31"/>
                      <a:pt x="209" y="31"/>
                    </a:cubicBezTo>
                    <a:cubicBezTo>
                      <a:pt x="243" y="31"/>
                      <a:pt x="244" y="65"/>
                      <a:pt x="244" y="72"/>
                    </a:cubicBezTo>
                    <a:cubicBezTo>
                      <a:pt x="244" y="81"/>
                      <a:pt x="241" y="88"/>
                      <a:pt x="241" y="90"/>
                    </a:cubicBezTo>
                    <a:cubicBezTo>
                      <a:pt x="241" y="94"/>
                      <a:pt x="244" y="94"/>
                      <a:pt x="245" y="94"/>
                    </a:cubicBezTo>
                    <a:cubicBezTo>
                      <a:pt x="253" y="94"/>
                      <a:pt x="266" y="88"/>
                      <a:pt x="279" y="79"/>
                    </a:cubicBezTo>
                    <a:cubicBezTo>
                      <a:pt x="288" y="73"/>
                      <a:pt x="292" y="68"/>
                      <a:pt x="292" y="47"/>
                    </a:cubicBezTo>
                    <a:cubicBezTo>
                      <a:pt x="292" y="20"/>
                      <a:pt x="278" y="0"/>
                      <a:pt x="250" y="0"/>
                    </a:cubicBezTo>
                    <a:cubicBezTo>
                      <a:pt x="235" y="0"/>
                      <a:pt x="191" y="4"/>
                      <a:pt x="142" y="53"/>
                    </a:cubicBezTo>
                    <a:cubicBezTo>
                      <a:pt x="102" y="94"/>
                      <a:pt x="79" y="183"/>
                      <a:pt x="69" y="221"/>
                    </a:cubicBezTo>
                    <a:cubicBezTo>
                      <a:pt x="61" y="255"/>
                      <a:pt x="57" y="270"/>
                      <a:pt x="42" y="300"/>
                    </a:cubicBezTo>
                    <a:cubicBezTo>
                      <a:pt x="38" y="306"/>
                      <a:pt x="25" y="328"/>
                      <a:pt x="18" y="335"/>
                    </a:cubicBezTo>
                    <a:cubicBezTo>
                      <a:pt x="5" y="347"/>
                      <a:pt x="0" y="356"/>
                      <a:pt x="0" y="358"/>
                    </a:cubicBezTo>
                    <a:cubicBezTo>
                      <a:pt x="0" y="359"/>
                      <a:pt x="1" y="361"/>
                      <a:pt x="4" y="361"/>
                    </a:cubicBezTo>
                    <a:cubicBezTo>
                      <a:pt x="6" y="361"/>
                      <a:pt x="17" y="359"/>
                      <a:pt x="30" y="351"/>
                    </a:cubicBezTo>
                    <a:cubicBezTo>
                      <a:pt x="38" y="346"/>
                      <a:pt x="39" y="345"/>
                      <a:pt x="51" y="333"/>
                    </a:cubicBezTo>
                    <a:cubicBezTo>
                      <a:pt x="75" y="334"/>
                      <a:pt x="93" y="338"/>
                      <a:pt x="124" y="347"/>
                    </a:cubicBezTo>
                    <a:cubicBezTo>
                      <a:pt x="150" y="354"/>
                      <a:pt x="175" y="361"/>
                      <a:pt x="200" y="361"/>
                    </a:cubicBezTo>
                    <a:cubicBezTo>
                      <a:pt x="240" y="361"/>
                      <a:pt x="281" y="331"/>
                      <a:pt x="297" y="309"/>
                    </a:cubicBezTo>
                    <a:cubicBezTo>
                      <a:pt x="307" y="296"/>
                      <a:pt x="310" y="283"/>
                      <a:pt x="310" y="282"/>
                    </a:cubicBezTo>
                    <a:cubicBezTo>
                      <a:pt x="310" y="278"/>
                      <a:pt x="307" y="278"/>
                      <a:pt x="307" y="278"/>
                    </a:cubicBezTo>
                    <a:cubicBezTo>
                      <a:pt x="299" y="278"/>
                      <a:pt x="287" y="284"/>
                      <a:pt x="278" y="290"/>
                    </a:cubicBezTo>
                    <a:cubicBezTo>
                      <a:pt x="265" y="298"/>
                      <a:pt x="264" y="301"/>
                      <a:pt x="261" y="310"/>
                    </a:cubicBezTo>
                    <a:cubicBezTo>
                      <a:pt x="258" y="318"/>
                      <a:pt x="255" y="322"/>
                      <a:pt x="253" y="325"/>
                    </a:cubicBezTo>
                    <a:cubicBezTo>
                      <a:pt x="249" y="331"/>
                      <a:pt x="249" y="331"/>
                      <a:pt x="241" y="331"/>
                    </a:cubicBezTo>
                    <a:cubicBezTo>
                      <a:pt x="218" y="331"/>
                      <a:pt x="193" y="323"/>
                      <a:pt x="160" y="314"/>
                    </a:cubicBezTo>
                    <a:cubicBezTo>
                      <a:pt x="146" y="310"/>
                      <a:pt x="119" y="302"/>
                      <a:pt x="94" y="302"/>
                    </a:cubicBezTo>
                    <a:cubicBezTo>
                      <a:pt x="87" y="302"/>
                      <a:pt x="80" y="303"/>
                      <a:pt x="74" y="304"/>
                    </a:cubicBez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1" name="Freeform 27 3"/>
              <p:cNvSpPr>
                <a:spLocks noEditPoints="1"/>
              </p:cNvSpPr>
              <p:nvPr>
                <p:custDataLst>
                  <p:tags r:id="rId2"/>
                </p:custDataLst>
              </p:nvPr>
            </p:nvSpPr>
            <p:spPr bwMode="auto">
              <a:xfrm>
                <a:off x="40676443" y="7335893"/>
                <a:ext cx="98321" cy="88048"/>
              </a:xfrm>
              <a:custGeom>
                <a:avLst/>
                <a:gdLst>
                  <a:gd name="T0" fmla="*/ 137 w 175"/>
                  <a:gd name="T1" fmla="*/ 63 h 161"/>
                  <a:gd name="T2" fmla="*/ 121 w 175"/>
                  <a:gd name="T3" fmla="*/ 18 h 161"/>
                  <a:gd name="T4" fmla="*/ 69 w 175"/>
                  <a:gd name="T5" fmla="*/ 0 h 161"/>
                  <a:gd name="T6" fmla="*/ 12 w 175"/>
                  <a:gd name="T7" fmla="*/ 34 h 161"/>
                  <a:gd name="T8" fmla="*/ 29 w 175"/>
                  <a:gd name="T9" fmla="*/ 52 h 161"/>
                  <a:gd name="T10" fmla="*/ 45 w 175"/>
                  <a:gd name="T11" fmla="*/ 35 h 161"/>
                  <a:gd name="T12" fmla="*/ 33 w 175"/>
                  <a:gd name="T13" fmla="*/ 19 h 161"/>
                  <a:gd name="T14" fmla="*/ 68 w 175"/>
                  <a:gd name="T15" fmla="*/ 10 h 161"/>
                  <a:gd name="T16" fmla="*/ 109 w 175"/>
                  <a:gd name="T17" fmla="*/ 53 h 161"/>
                  <a:gd name="T18" fmla="*/ 109 w 175"/>
                  <a:gd name="T19" fmla="*/ 64 h 161"/>
                  <a:gd name="T20" fmla="*/ 41 w 175"/>
                  <a:gd name="T21" fmla="*/ 75 h 161"/>
                  <a:gd name="T22" fmla="*/ 0 w 175"/>
                  <a:gd name="T23" fmla="*/ 122 h 161"/>
                  <a:gd name="T24" fmla="*/ 61 w 175"/>
                  <a:gd name="T25" fmla="*/ 161 h 161"/>
                  <a:gd name="T26" fmla="*/ 113 w 175"/>
                  <a:gd name="T27" fmla="*/ 131 h 161"/>
                  <a:gd name="T28" fmla="*/ 140 w 175"/>
                  <a:gd name="T29" fmla="*/ 159 h 161"/>
                  <a:gd name="T30" fmla="*/ 175 w 175"/>
                  <a:gd name="T31" fmla="*/ 125 h 161"/>
                  <a:gd name="T32" fmla="*/ 175 w 175"/>
                  <a:gd name="T33" fmla="*/ 106 h 161"/>
                  <a:gd name="T34" fmla="*/ 163 w 175"/>
                  <a:gd name="T35" fmla="*/ 106 h 161"/>
                  <a:gd name="T36" fmla="*/ 163 w 175"/>
                  <a:gd name="T37" fmla="*/ 125 h 161"/>
                  <a:gd name="T38" fmla="*/ 150 w 175"/>
                  <a:gd name="T39" fmla="*/ 145 h 161"/>
                  <a:gd name="T40" fmla="*/ 137 w 175"/>
                  <a:gd name="T41" fmla="*/ 124 h 161"/>
                  <a:gd name="T42" fmla="*/ 137 w 175"/>
                  <a:gd name="T43" fmla="*/ 63 h 161"/>
                  <a:gd name="T44" fmla="*/ 109 w 175"/>
                  <a:gd name="T45" fmla="*/ 108 h 161"/>
                  <a:gd name="T46" fmla="*/ 64 w 175"/>
                  <a:gd name="T47" fmla="*/ 151 h 161"/>
                  <a:gd name="T48" fmla="*/ 29 w 175"/>
                  <a:gd name="T49" fmla="*/ 122 h 161"/>
                  <a:gd name="T50" fmla="*/ 109 w 175"/>
                  <a:gd name="T51" fmla="*/ 73 h 161"/>
                  <a:gd name="T52" fmla="*/ 109 w 175"/>
                  <a:gd name="T53" fmla="*/ 10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5" h="161">
                    <a:moveTo>
                      <a:pt x="137" y="63"/>
                    </a:moveTo>
                    <a:cubicBezTo>
                      <a:pt x="137" y="44"/>
                      <a:pt x="137" y="31"/>
                      <a:pt x="121" y="18"/>
                    </a:cubicBezTo>
                    <a:cubicBezTo>
                      <a:pt x="107" y="6"/>
                      <a:pt x="90" y="0"/>
                      <a:pt x="69" y="0"/>
                    </a:cubicBezTo>
                    <a:cubicBezTo>
                      <a:pt x="36" y="0"/>
                      <a:pt x="12" y="13"/>
                      <a:pt x="12" y="34"/>
                    </a:cubicBezTo>
                    <a:cubicBezTo>
                      <a:pt x="12" y="46"/>
                      <a:pt x="20" y="52"/>
                      <a:pt x="29" y="52"/>
                    </a:cubicBezTo>
                    <a:cubicBezTo>
                      <a:pt x="38" y="52"/>
                      <a:pt x="45" y="45"/>
                      <a:pt x="45" y="35"/>
                    </a:cubicBezTo>
                    <a:cubicBezTo>
                      <a:pt x="45" y="29"/>
                      <a:pt x="43" y="22"/>
                      <a:pt x="33" y="19"/>
                    </a:cubicBezTo>
                    <a:cubicBezTo>
                      <a:pt x="46" y="10"/>
                      <a:pt x="66" y="10"/>
                      <a:pt x="68" y="10"/>
                    </a:cubicBezTo>
                    <a:cubicBezTo>
                      <a:pt x="88" y="10"/>
                      <a:pt x="109" y="23"/>
                      <a:pt x="109" y="53"/>
                    </a:cubicBezTo>
                    <a:lnTo>
                      <a:pt x="109" y="64"/>
                    </a:lnTo>
                    <a:cubicBezTo>
                      <a:pt x="90" y="64"/>
                      <a:pt x="67" y="65"/>
                      <a:pt x="41" y="75"/>
                    </a:cubicBezTo>
                    <a:cubicBezTo>
                      <a:pt x="10" y="86"/>
                      <a:pt x="0" y="106"/>
                      <a:pt x="0" y="122"/>
                    </a:cubicBezTo>
                    <a:cubicBezTo>
                      <a:pt x="0" y="152"/>
                      <a:pt x="36" y="161"/>
                      <a:pt x="61" y="161"/>
                    </a:cubicBezTo>
                    <a:cubicBezTo>
                      <a:pt x="89" y="161"/>
                      <a:pt x="106" y="145"/>
                      <a:pt x="113" y="131"/>
                    </a:cubicBezTo>
                    <a:cubicBezTo>
                      <a:pt x="115" y="145"/>
                      <a:pt x="124" y="159"/>
                      <a:pt x="140" y="159"/>
                    </a:cubicBezTo>
                    <a:cubicBezTo>
                      <a:pt x="141" y="159"/>
                      <a:pt x="175" y="159"/>
                      <a:pt x="175" y="125"/>
                    </a:cubicBezTo>
                    <a:lnTo>
                      <a:pt x="175" y="106"/>
                    </a:lnTo>
                    <a:lnTo>
                      <a:pt x="163" y="106"/>
                    </a:lnTo>
                    <a:lnTo>
                      <a:pt x="163" y="125"/>
                    </a:lnTo>
                    <a:cubicBezTo>
                      <a:pt x="163" y="129"/>
                      <a:pt x="163" y="145"/>
                      <a:pt x="150" y="145"/>
                    </a:cubicBezTo>
                    <a:cubicBezTo>
                      <a:pt x="137" y="145"/>
                      <a:pt x="137" y="129"/>
                      <a:pt x="137" y="124"/>
                    </a:cubicBezTo>
                    <a:lnTo>
                      <a:pt x="137" y="63"/>
                    </a:lnTo>
                    <a:close/>
                    <a:moveTo>
                      <a:pt x="109" y="108"/>
                    </a:moveTo>
                    <a:cubicBezTo>
                      <a:pt x="109" y="141"/>
                      <a:pt x="80" y="151"/>
                      <a:pt x="64" y="151"/>
                    </a:cubicBezTo>
                    <a:cubicBezTo>
                      <a:pt x="46" y="151"/>
                      <a:pt x="29" y="139"/>
                      <a:pt x="29" y="122"/>
                    </a:cubicBezTo>
                    <a:cubicBezTo>
                      <a:pt x="29" y="102"/>
                      <a:pt x="46" y="75"/>
                      <a:pt x="109" y="73"/>
                    </a:cubicBezTo>
                    <a:lnTo>
                      <a:pt x="109" y="108"/>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2" name="Freeform 28 3"/>
              <p:cNvSpPr>
                <a:spLocks/>
              </p:cNvSpPr>
              <p:nvPr>
                <p:custDataLst>
                  <p:tags r:id="rId3"/>
                </p:custDataLst>
              </p:nvPr>
            </p:nvSpPr>
            <p:spPr bwMode="auto">
              <a:xfrm>
                <a:off x="40782101" y="7303609"/>
                <a:ext cx="67504" cy="120332"/>
              </a:xfrm>
              <a:custGeom>
                <a:avLst/>
                <a:gdLst>
                  <a:gd name="T0" fmla="*/ 60 w 121"/>
                  <a:gd name="T1" fmla="*/ 77 h 220"/>
                  <a:gd name="T2" fmla="*/ 115 w 121"/>
                  <a:gd name="T3" fmla="*/ 77 h 220"/>
                  <a:gd name="T4" fmla="*/ 115 w 121"/>
                  <a:gd name="T5" fmla="*/ 65 h 220"/>
                  <a:gd name="T6" fmla="*/ 60 w 121"/>
                  <a:gd name="T7" fmla="*/ 65 h 220"/>
                  <a:gd name="T8" fmla="*/ 60 w 121"/>
                  <a:gd name="T9" fmla="*/ 0 h 220"/>
                  <a:gd name="T10" fmla="*/ 48 w 121"/>
                  <a:gd name="T11" fmla="*/ 0 h 220"/>
                  <a:gd name="T12" fmla="*/ 0 w 121"/>
                  <a:gd name="T13" fmla="*/ 67 h 220"/>
                  <a:gd name="T14" fmla="*/ 0 w 121"/>
                  <a:gd name="T15" fmla="*/ 77 h 220"/>
                  <a:gd name="T16" fmla="*/ 32 w 121"/>
                  <a:gd name="T17" fmla="*/ 77 h 220"/>
                  <a:gd name="T18" fmla="*/ 32 w 121"/>
                  <a:gd name="T19" fmla="*/ 172 h 220"/>
                  <a:gd name="T20" fmla="*/ 82 w 121"/>
                  <a:gd name="T21" fmla="*/ 220 h 220"/>
                  <a:gd name="T22" fmla="*/ 121 w 121"/>
                  <a:gd name="T23" fmla="*/ 172 h 220"/>
                  <a:gd name="T24" fmla="*/ 121 w 121"/>
                  <a:gd name="T25" fmla="*/ 152 h 220"/>
                  <a:gd name="T26" fmla="*/ 109 w 121"/>
                  <a:gd name="T27" fmla="*/ 152 h 220"/>
                  <a:gd name="T28" fmla="*/ 109 w 121"/>
                  <a:gd name="T29" fmla="*/ 171 h 220"/>
                  <a:gd name="T30" fmla="*/ 85 w 121"/>
                  <a:gd name="T31" fmla="*/ 208 h 220"/>
                  <a:gd name="T32" fmla="*/ 60 w 121"/>
                  <a:gd name="T33" fmla="*/ 173 h 220"/>
                  <a:gd name="T34" fmla="*/ 60 w 121"/>
                  <a:gd name="T35" fmla="*/ 7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220">
                    <a:moveTo>
                      <a:pt x="60" y="77"/>
                    </a:moveTo>
                    <a:lnTo>
                      <a:pt x="115" y="77"/>
                    </a:lnTo>
                    <a:lnTo>
                      <a:pt x="115" y="65"/>
                    </a:lnTo>
                    <a:lnTo>
                      <a:pt x="60" y="65"/>
                    </a:lnTo>
                    <a:lnTo>
                      <a:pt x="60" y="0"/>
                    </a:lnTo>
                    <a:lnTo>
                      <a:pt x="48" y="0"/>
                    </a:lnTo>
                    <a:cubicBezTo>
                      <a:pt x="48" y="31"/>
                      <a:pt x="34" y="66"/>
                      <a:pt x="0" y="67"/>
                    </a:cubicBezTo>
                    <a:lnTo>
                      <a:pt x="0" y="77"/>
                    </a:lnTo>
                    <a:lnTo>
                      <a:pt x="32" y="77"/>
                    </a:lnTo>
                    <a:lnTo>
                      <a:pt x="32" y="172"/>
                    </a:lnTo>
                    <a:cubicBezTo>
                      <a:pt x="32" y="212"/>
                      <a:pt x="62" y="220"/>
                      <a:pt x="82" y="220"/>
                    </a:cubicBezTo>
                    <a:cubicBezTo>
                      <a:pt x="105" y="220"/>
                      <a:pt x="121" y="200"/>
                      <a:pt x="121" y="172"/>
                    </a:cubicBezTo>
                    <a:lnTo>
                      <a:pt x="121" y="152"/>
                    </a:lnTo>
                    <a:lnTo>
                      <a:pt x="109" y="152"/>
                    </a:lnTo>
                    <a:lnTo>
                      <a:pt x="109" y="171"/>
                    </a:lnTo>
                    <a:cubicBezTo>
                      <a:pt x="109" y="195"/>
                      <a:pt x="98" y="208"/>
                      <a:pt x="85" y="208"/>
                    </a:cubicBezTo>
                    <a:cubicBezTo>
                      <a:pt x="60" y="208"/>
                      <a:pt x="60" y="179"/>
                      <a:pt x="60" y="173"/>
                    </a:cubicBezTo>
                    <a:lnTo>
                      <a:pt x="60" y="77"/>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3" name="Freeform 29 3"/>
              <p:cNvSpPr>
                <a:spLocks/>
              </p:cNvSpPr>
              <p:nvPr>
                <p:custDataLst>
                  <p:tags r:id="rId4"/>
                </p:custDataLst>
              </p:nvPr>
            </p:nvSpPr>
            <p:spPr bwMode="auto">
              <a:xfrm>
                <a:off x="40870149" y="7303609"/>
                <a:ext cx="67504" cy="120332"/>
              </a:xfrm>
              <a:custGeom>
                <a:avLst/>
                <a:gdLst>
                  <a:gd name="T0" fmla="*/ 60 w 121"/>
                  <a:gd name="T1" fmla="*/ 77 h 220"/>
                  <a:gd name="T2" fmla="*/ 115 w 121"/>
                  <a:gd name="T3" fmla="*/ 77 h 220"/>
                  <a:gd name="T4" fmla="*/ 115 w 121"/>
                  <a:gd name="T5" fmla="*/ 65 h 220"/>
                  <a:gd name="T6" fmla="*/ 60 w 121"/>
                  <a:gd name="T7" fmla="*/ 65 h 220"/>
                  <a:gd name="T8" fmla="*/ 60 w 121"/>
                  <a:gd name="T9" fmla="*/ 0 h 220"/>
                  <a:gd name="T10" fmla="*/ 48 w 121"/>
                  <a:gd name="T11" fmla="*/ 0 h 220"/>
                  <a:gd name="T12" fmla="*/ 0 w 121"/>
                  <a:gd name="T13" fmla="*/ 67 h 220"/>
                  <a:gd name="T14" fmla="*/ 0 w 121"/>
                  <a:gd name="T15" fmla="*/ 77 h 220"/>
                  <a:gd name="T16" fmla="*/ 32 w 121"/>
                  <a:gd name="T17" fmla="*/ 77 h 220"/>
                  <a:gd name="T18" fmla="*/ 32 w 121"/>
                  <a:gd name="T19" fmla="*/ 172 h 220"/>
                  <a:gd name="T20" fmla="*/ 82 w 121"/>
                  <a:gd name="T21" fmla="*/ 220 h 220"/>
                  <a:gd name="T22" fmla="*/ 121 w 121"/>
                  <a:gd name="T23" fmla="*/ 172 h 220"/>
                  <a:gd name="T24" fmla="*/ 121 w 121"/>
                  <a:gd name="T25" fmla="*/ 152 h 220"/>
                  <a:gd name="T26" fmla="*/ 109 w 121"/>
                  <a:gd name="T27" fmla="*/ 152 h 220"/>
                  <a:gd name="T28" fmla="*/ 109 w 121"/>
                  <a:gd name="T29" fmla="*/ 171 h 220"/>
                  <a:gd name="T30" fmla="*/ 85 w 121"/>
                  <a:gd name="T31" fmla="*/ 208 h 220"/>
                  <a:gd name="T32" fmla="*/ 60 w 121"/>
                  <a:gd name="T33" fmla="*/ 173 h 220"/>
                  <a:gd name="T34" fmla="*/ 60 w 121"/>
                  <a:gd name="T35" fmla="*/ 7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220">
                    <a:moveTo>
                      <a:pt x="60" y="77"/>
                    </a:moveTo>
                    <a:lnTo>
                      <a:pt x="115" y="77"/>
                    </a:lnTo>
                    <a:lnTo>
                      <a:pt x="115" y="65"/>
                    </a:lnTo>
                    <a:lnTo>
                      <a:pt x="60" y="65"/>
                    </a:lnTo>
                    <a:lnTo>
                      <a:pt x="60" y="0"/>
                    </a:lnTo>
                    <a:lnTo>
                      <a:pt x="48" y="0"/>
                    </a:lnTo>
                    <a:cubicBezTo>
                      <a:pt x="48" y="31"/>
                      <a:pt x="34" y="66"/>
                      <a:pt x="0" y="67"/>
                    </a:cubicBezTo>
                    <a:lnTo>
                      <a:pt x="0" y="77"/>
                    </a:lnTo>
                    <a:lnTo>
                      <a:pt x="32" y="77"/>
                    </a:lnTo>
                    <a:lnTo>
                      <a:pt x="32" y="172"/>
                    </a:lnTo>
                    <a:cubicBezTo>
                      <a:pt x="32" y="212"/>
                      <a:pt x="62" y="220"/>
                      <a:pt x="82" y="220"/>
                    </a:cubicBezTo>
                    <a:cubicBezTo>
                      <a:pt x="105" y="220"/>
                      <a:pt x="121" y="200"/>
                      <a:pt x="121" y="172"/>
                    </a:cubicBezTo>
                    <a:lnTo>
                      <a:pt x="121" y="152"/>
                    </a:lnTo>
                    <a:lnTo>
                      <a:pt x="109" y="152"/>
                    </a:lnTo>
                    <a:lnTo>
                      <a:pt x="109" y="171"/>
                    </a:lnTo>
                    <a:cubicBezTo>
                      <a:pt x="109" y="195"/>
                      <a:pt x="98" y="208"/>
                      <a:pt x="85" y="208"/>
                    </a:cubicBezTo>
                    <a:cubicBezTo>
                      <a:pt x="60" y="208"/>
                      <a:pt x="60" y="179"/>
                      <a:pt x="60" y="173"/>
                    </a:cubicBezTo>
                    <a:lnTo>
                      <a:pt x="60" y="77"/>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4" name="Freeform 30 3"/>
              <p:cNvSpPr>
                <a:spLocks/>
              </p:cNvSpPr>
              <p:nvPr>
                <p:custDataLst>
                  <p:tags r:id="rId5"/>
                </p:custDataLst>
              </p:nvPr>
            </p:nvSpPr>
            <p:spPr bwMode="auto">
              <a:xfrm>
                <a:off x="40962600" y="7335893"/>
                <a:ext cx="104191" cy="85113"/>
              </a:xfrm>
              <a:custGeom>
                <a:avLst/>
                <a:gdLst>
                  <a:gd name="T0" fmla="*/ 162 w 188"/>
                  <a:gd name="T1" fmla="*/ 49 h 155"/>
                  <a:gd name="T2" fmla="*/ 109 w 188"/>
                  <a:gd name="T3" fmla="*/ 0 h 155"/>
                  <a:gd name="T4" fmla="*/ 52 w 188"/>
                  <a:gd name="T5" fmla="*/ 34 h 155"/>
                  <a:gd name="T6" fmla="*/ 51 w 188"/>
                  <a:gd name="T7" fmla="*/ 34 h 155"/>
                  <a:gd name="T8" fmla="*/ 51 w 188"/>
                  <a:gd name="T9" fmla="*/ 0 h 155"/>
                  <a:gd name="T10" fmla="*/ 0 w 188"/>
                  <a:gd name="T11" fmla="*/ 4 h 155"/>
                  <a:gd name="T12" fmla="*/ 0 w 188"/>
                  <a:gd name="T13" fmla="*/ 17 h 155"/>
                  <a:gd name="T14" fmla="*/ 26 w 188"/>
                  <a:gd name="T15" fmla="*/ 36 h 155"/>
                  <a:gd name="T16" fmla="*/ 26 w 188"/>
                  <a:gd name="T17" fmla="*/ 127 h 155"/>
                  <a:gd name="T18" fmla="*/ 0 w 188"/>
                  <a:gd name="T19" fmla="*/ 142 h 155"/>
                  <a:gd name="T20" fmla="*/ 0 w 188"/>
                  <a:gd name="T21" fmla="*/ 155 h 155"/>
                  <a:gd name="T22" fmla="*/ 40 w 188"/>
                  <a:gd name="T23" fmla="*/ 154 h 155"/>
                  <a:gd name="T24" fmla="*/ 80 w 188"/>
                  <a:gd name="T25" fmla="*/ 155 h 155"/>
                  <a:gd name="T26" fmla="*/ 80 w 188"/>
                  <a:gd name="T27" fmla="*/ 142 h 155"/>
                  <a:gd name="T28" fmla="*/ 54 w 188"/>
                  <a:gd name="T29" fmla="*/ 127 h 155"/>
                  <a:gd name="T30" fmla="*/ 54 w 188"/>
                  <a:gd name="T31" fmla="*/ 64 h 155"/>
                  <a:gd name="T32" fmla="*/ 106 w 188"/>
                  <a:gd name="T33" fmla="*/ 10 h 155"/>
                  <a:gd name="T34" fmla="*/ 134 w 188"/>
                  <a:gd name="T35" fmla="*/ 47 h 155"/>
                  <a:gd name="T36" fmla="*/ 134 w 188"/>
                  <a:gd name="T37" fmla="*/ 127 h 155"/>
                  <a:gd name="T38" fmla="*/ 108 w 188"/>
                  <a:gd name="T39" fmla="*/ 142 h 155"/>
                  <a:gd name="T40" fmla="*/ 108 w 188"/>
                  <a:gd name="T41" fmla="*/ 155 h 155"/>
                  <a:gd name="T42" fmla="*/ 148 w 188"/>
                  <a:gd name="T43" fmla="*/ 154 h 155"/>
                  <a:gd name="T44" fmla="*/ 188 w 188"/>
                  <a:gd name="T45" fmla="*/ 155 h 155"/>
                  <a:gd name="T46" fmla="*/ 188 w 188"/>
                  <a:gd name="T47" fmla="*/ 142 h 155"/>
                  <a:gd name="T48" fmla="*/ 162 w 188"/>
                  <a:gd name="T49" fmla="*/ 127 h 155"/>
                  <a:gd name="T50" fmla="*/ 162 w 188"/>
                  <a:gd name="T51" fmla="*/ 4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55">
                    <a:moveTo>
                      <a:pt x="162" y="49"/>
                    </a:moveTo>
                    <a:cubicBezTo>
                      <a:pt x="162" y="18"/>
                      <a:pt x="147" y="0"/>
                      <a:pt x="109" y="0"/>
                    </a:cubicBezTo>
                    <a:cubicBezTo>
                      <a:pt x="80" y="0"/>
                      <a:pt x="62" y="16"/>
                      <a:pt x="52" y="34"/>
                    </a:cubicBezTo>
                    <a:lnTo>
                      <a:pt x="51" y="34"/>
                    </a:lnTo>
                    <a:lnTo>
                      <a:pt x="51" y="0"/>
                    </a:lnTo>
                    <a:lnTo>
                      <a:pt x="0" y="4"/>
                    </a:lnTo>
                    <a:lnTo>
                      <a:pt x="0" y="17"/>
                    </a:lnTo>
                    <a:cubicBezTo>
                      <a:pt x="23" y="17"/>
                      <a:pt x="26" y="19"/>
                      <a:pt x="26" y="36"/>
                    </a:cubicBezTo>
                    <a:lnTo>
                      <a:pt x="26" y="127"/>
                    </a:lnTo>
                    <a:cubicBezTo>
                      <a:pt x="26" y="142"/>
                      <a:pt x="22" y="142"/>
                      <a:pt x="0" y="142"/>
                    </a:cubicBezTo>
                    <a:lnTo>
                      <a:pt x="0" y="155"/>
                    </a:lnTo>
                    <a:cubicBezTo>
                      <a:pt x="0" y="155"/>
                      <a:pt x="25" y="154"/>
                      <a:pt x="40" y="154"/>
                    </a:cubicBezTo>
                    <a:cubicBezTo>
                      <a:pt x="53" y="154"/>
                      <a:pt x="77" y="155"/>
                      <a:pt x="80" y="155"/>
                    </a:cubicBezTo>
                    <a:lnTo>
                      <a:pt x="80" y="142"/>
                    </a:lnTo>
                    <a:cubicBezTo>
                      <a:pt x="57" y="142"/>
                      <a:pt x="54" y="142"/>
                      <a:pt x="54" y="127"/>
                    </a:cubicBezTo>
                    <a:lnTo>
                      <a:pt x="54" y="64"/>
                    </a:lnTo>
                    <a:cubicBezTo>
                      <a:pt x="54" y="27"/>
                      <a:pt x="83" y="10"/>
                      <a:pt x="106" y="10"/>
                    </a:cubicBezTo>
                    <a:cubicBezTo>
                      <a:pt x="131" y="10"/>
                      <a:pt x="134" y="29"/>
                      <a:pt x="134" y="47"/>
                    </a:cubicBezTo>
                    <a:lnTo>
                      <a:pt x="134" y="127"/>
                    </a:lnTo>
                    <a:cubicBezTo>
                      <a:pt x="134" y="142"/>
                      <a:pt x="130" y="142"/>
                      <a:pt x="108" y="142"/>
                    </a:cubicBezTo>
                    <a:lnTo>
                      <a:pt x="108" y="155"/>
                    </a:lnTo>
                    <a:cubicBezTo>
                      <a:pt x="108" y="155"/>
                      <a:pt x="133" y="154"/>
                      <a:pt x="148" y="154"/>
                    </a:cubicBezTo>
                    <a:cubicBezTo>
                      <a:pt x="161" y="154"/>
                      <a:pt x="185" y="155"/>
                      <a:pt x="188" y="155"/>
                    </a:cubicBezTo>
                    <a:lnTo>
                      <a:pt x="188" y="142"/>
                    </a:lnTo>
                    <a:cubicBezTo>
                      <a:pt x="165" y="142"/>
                      <a:pt x="162" y="142"/>
                      <a:pt x="162" y="127"/>
                    </a:cubicBezTo>
                    <a:lnTo>
                      <a:pt x="162" y="49"/>
                    </a:lnTo>
                  </a:path>
                </a:pathLst>
              </a:custGeom>
              <a:solidFill>
                <a:srgbClr val="000000"/>
              </a:solidFill>
              <a:ln w="0">
                <a:noFill/>
                <a:prstDash val="solid"/>
                <a:round/>
                <a:headEnd/>
                <a:tailEnd/>
              </a:ln>
              <a:extLst>
                <a:ext uri="{91240B29-F687-4f45-9708-019B960494DF}">
                  <a14:hiddenLine xmlns:a14="http://schemas.microsoft.com/office/drawing/2010/main" xmlns=""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grpSp>
      </p:grpSp>
      <p:sp>
        <p:nvSpPr>
          <p:cNvPr id="7" name="TextBox 6"/>
          <p:cNvSpPr txBox="1"/>
          <p:nvPr/>
        </p:nvSpPr>
        <p:spPr>
          <a:xfrm>
            <a:off x="6629400" y="1295400"/>
            <a:ext cx="3471912" cy="369332"/>
          </a:xfrm>
          <a:prstGeom prst="rect">
            <a:avLst/>
          </a:prstGeom>
          <a:noFill/>
        </p:spPr>
        <p:txBody>
          <a:bodyPr wrap="none" rtlCol="0">
            <a:spAutoFit/>
          </a:bodyPr>
          <a:lstStyle/>
          <a:p>
            <a:r>
              <a:rPr lang="en-US" altLang="ja-JP" dirty="0">
                <a:solidFill>
                  <a:srgbClr val="4F81BD"/>
                </a:solidFill>
                <a:latin typeface="Calibri"/>
                <a:ea typeface="ＭＳ Ｐゴシック" panose="020B0600070205080204" pitchFamily="34" charset="-128"/>
              </a:rPr>
              <a:t>Resolve permutation</a:t>
            </a:r>
            <a:r>
              <a:rPr lang="ja-JP" altLang="en-US" dirty="0">
                <a:solidFill>
                  <a:srgbClr val="4F81BD"/>
                </a:solidFill>
                <a:latin typeface="Calibri"/>
                <a:ea typeface="ＭＳ Ｐゴシック" panose="020B0600070205080204" pitchFamily="34" charset="-128"/>
              </a:rPr>
              <a:t> </a:t>
            </a:r>
            <a:r>
              <a:rPr lang="en-US" altLang="ja-JP" dirty="0">
                <a:solidFill>
                  <a:srgbClr val="4F81BD"/>
                </a:solidFill>
                <a:latin typeface="Calibri"/>
                <a:ea typeface="ＭＳ Ｐゴシック" panose="020B0600070205080204" pitchFamily="34" charset="-128"/>
              </a:rPr>
              <a:t>and</a:t>
            </a:r>
            <a:r>
              <a:rPr lang="ja-JP" altLang="en-US" dirty="0">
                <a:solidFill>
                  <a:srgbClr val="4F81BD"/>
                </a:solidFill>
                <a:latin typeface="Calibri"/>
                <a:ea typeface="ＭＳ Ｐゴシック" panose="020B0600070205080204" pitchFamily="34" charset="-128"/>
              </a:rPr>
              <a:t> </a:t>
            </a:r>
            <a:r>
              <a:rPr lang="en-US" altLang="ja-JP" dirty="0" err="1">
                <a:solidFill>
                  <a:srgbClr val="4F81BD"/>
                </a:solidFill>
                <a:latin typeface="Calibri"/>
                <a:ea typeface="ＭＳ Ｐゴシック" panose="020B0600070205080204" pitchFamily="34" charset="-128"/>
              </a:rPr>
              <a:t>backprop</a:t>
            </a:r>
            <a:endParaRPr lang="en-US" dirty="0">
              <a:solidFill>
                <a:srgbClr val="4F81BD"/>
              </a:solidFill>
              <a:latin typeface="Calibri"/>
            </a:endParaRPr>
          </a:p>
        </p:txBody>
      </p:sp>
      <p:pic>
        <p:nvPicPr>
          <p:cNvPr id="8" name="Picture 7"/>
          <p:cNvPicPr>
            <a:picLocks noChangeAspect="1"/>
          </p:cNvPicPr>
          <p:nvPr/>
        </p:nvPicPr>
        <p:blipFill>
          <a:blip r:embed="rId20"/>
          <a:stretch>
            <a:fillRect/>
          </a:stretch>
        </p:blipFill>
        <p:spPr>
          <a:xfrm>
            <a:off x="2300111" y="3962400"/>
            <a:ext cx="2939144" cy="914400"/>
          </a:xfrm>
          <a:prstGeom prst="rect">
            <a:avLst/>
          </a:prstGeom>
        </p:spPr>
      </p:pic>
      <p:sp>
        <p:nvSpPr>
          <p:cNvPr id="69" name="TextBox 68"/>
          <p:cNvSpPr txBox="1"/>
          <p:nvPr/>
        </p:nvSpPr>
        <p:spPr>
          <a:xfrm>
            <a:off x="2613451" y="4857044"/>
            <a:ext cx="3465757" cy="523220"/>
          </a:xfrm>
          <a:prstGeom prst="rect">
            <a:avLst/>
          </a:prstGeom>
          <a:noFill/>
          <a:ln>
            <a:solidFill>
              <a:schemeClr val="tx1">
                <a:lumMod val="50000"/>
                <a:lumOff val="50000"/>
              </a:schemeClr>
            </a:solidFill>
          </a:ln>
        </p:spPr>
        <p:txBody>
          <a:bodyPr wrap="none" rtlCol="0">
            <a:spAutoFit/>
          </a:bodyPr>
          <a:lstStyle/>
          <a:p>
            <a:r>
              <a:rPr lang="en-US" altLang="ja-JP" sz="1400" i="1" dirty="0">
                <a:solidFill>
                  <a:prstClr val="black"/>
                </a:solidFill>
                <a:latin typeface="Times New Roman"/>
                <a:ea typeface="ＭＳ Ｐゴシック" panose="020B0600070205080204" pitchFamily="34" charset="-128"/>
                <a:cs typeface="Times New Roman"/>
              </a:rPr>
              <a:t>S</a:t>
            </a:r>
            <a:r>
              <a:rPr lang="en-US" altLang="ja-JP" sz="1400" dirty="0">
                <a:solidFill>
                  <a:prstClr val="black"/>
                </a:solidFill>
                <a:latin typeface="Calibri"/>
                <a:ea typeface="ＭＳ Ｐゴシック" panose="020B0600070205080204" pitchFamily="34" charset="-128"/>
              </a:rPr>
              <a:t>:</a:t>
            </a:r>
            <a:r>
              <a:rPr lang="ja-JP" altLang="en-US" sz="1400" dirty="0">
                <a:solidFill>
                  <a:prstClr val="black"/>
                </a:solidFill>
                <a:latin typeface="Calibri"/>
                <a:ea typeface="ＭＳ Ｐゴシック" panose="020B0600070205080204" pitchFamily="34" charset="-128"/>
              </a:rPr>
              <a:t> </a:t>
            </a:r>
            <a:r>
              <a:rPr lang="en-US" altLang="ja-JP" sz="1400" dirty="0">
                <a:solidFill>
                  <a:prstClr val="black"/>
                </a:solidFill>
                <a:latin typeface="Calibri"/>
                <a:ea typeface="ＭＳ Ｐゴシック" panose="020B0600070205080204" pitchFamily="34" charset="-128"/>
              </a:rPr>
              <a:t>number of speakers        </a:t>
            </a:r>
            <a:r>
              <a:rPr lang="en-US" altLang="ja-JP" sz="1400" i="1" dirty="0">
                <a:solidFill>
                  <a:prstClr val="black"/>
                </a:solidFill>
                <a:latin typeface="Times New Roman"/>
                <a:ea typeface="ＭＳ Ｐゴシック" panose="020B0600070205080204" pitchFamily="34" charset="-128"/>
                <a:cs typeface="Times New Roman"/>
              </a:rPr>
              <a:t>Y</a:t>
            </a:r>
            <a:r>
              <a:rPr lang="en-US" altLang="ja-JP" sz="1400" dirty="0">
                <a:solidFill>
                  <a:prstClr val="black"/>
                </a:solidFill>
                <a:latin typeface="Calibri"/>
                <a:ea typeface="ＭＳ Ｐゴシック" panose="020B0600070205080204" pitchFamily="34" charset="-128"/>
              </a:rPr>
              <a:t>:</a:t>
            </a:r>
            <a:r>
              <a:rPr lang="ja-JP" altLang="en-US" sz="1400" dirty="0">
                <a:solidFill>
                  <a:prstClr val="black"/>
                </a:solidFill>
                <a:latin typeface="Calibri"/>
                <a:ea typeface="ＭＳ Ｐゴシック" panose="020B0600070205080204" pitchFamily="34" charset="-128"/>
              </a:rPr>
              <a:t> </a:t>
            </a:r>
            <a:r>
              <a:rPr lang="en-US" altLang="ja-JP" sz="1400" dirty="0">
                <a:solidFill>
                  <a:prstClr val="black"/>
                </a:solidFill>
                <a:latin typeface="Calibri"/>
                <a:ea typeface="ＭＳ Ｐゴシック" panose="020B0600070205080204" pitchFamily="34" charset="-128"/>
              </a:rPr>
              <a:t>network</a:t>
            </a:r>
            <a:r>
              <a:rPr lang="ja-JP" altLang="en-US" sz="1400" dirty="0">
                <a:solidFill>
                  <a:prstClr val="black"/>
                </a:solidFill>
                <a:latin typeface="Calibri"/>
                <a:ea typeface="ＭＳ Ｐゴシック" panose="020B0600070205080204" pitchFamily="34" charset="-128"/>
              </a:rPr>
              <a:t> </a:t>
            </a:r>
            <a:r>
              <a:rPr lang="en-US" altLang="ja-JP" sz="1400" dirty="0">
                <a:solidFill>
                  <a:prstClr val="black"/>
                </a:solidFill>
                <a:latin typeface="Calibri"/>
                <a:ea typeface="ＭＳ Ｐゴシック" panose="020B0600070205080204" pitchFamily="34" charset="-128"/>
              </a:rPr>
              <a:t>output</a:t>
            </a:r>
          </a:p>
          <a:p>
            <a:r>
              <a:rPr lang="en-US" altLang="ja-JP" sz="1400" dirty="0">
                <a:solidFill>
                  <a:prstClr val="black"/>
                </a:solidFill>
                <a:latin typeface="Lucida Calligraphy"/>
                <a:ea typeface="ＭＳ Ｐゴシック" panose="020B0600070205080204" pitchFamily="34" charset="-128"/>
                <a:cs typeface="Lucida Calligraphy"/>
              </a:rPr>
              <a:t>P</a:t>
            </a:r>
            <a:r>
              <a:rPr lang="en-US" altLang="ja-JP" sz="1400" dirty="0">
                <a:solidFill>
                  <a:prstClr val="black"/>
                </a:solidFill>
                <a:latin typeface="Calibri"/>
                <a:ea typeface="ＭＳ Ｐゴシック" panose="020B0600070205080204" pitchFamily="34" charset="-128"/>
              </a:rPr>
              <a:t>:</a:t>
            </a:r>
            <a:r>
              <a:rPr lang="ja-JP" altLang="en-US" sz="1400" dirty="0">
                <a:solidFill>
                  <a:prstClr val="black"/>
                </a:solidFill>
                <a:latin typeface="Calibri"/>
                <a:ea typeface="ＭＳ Ｐゴシック" panose="020B0600070205080204" pitchFamily="34" charset="-128"/>
              </a:rPr>
              <a:t> </a:t>
            </a:r>
            <a:r>
              <a:rPr lang="en-US" altLang="ja-JP" sz="1400" dirty="0">
                <a:solidFill>
                  <a:prstClr val="black"/>
                </a:solidFill>
                <a:latin typeface="Calibri"/>
                <a:ea typeface="ＭＳ Ｐゴシック" panose="020B0600070205080204" pitchFamily="34" charset="-128"/>
              </a:rPr>
              <a:t>possible permutations    </a:t>
            </a:r>
            <a:r>
              <a:rPr lang="en-US" altLang="ja-JP" sz="1400" i="1" dirty="0">
                <a:solidFill>
                  <a:prstClr val="black"/>
                </a:solidFill>
                <a:latin typeface="Times New Roman"/>
                <a:ea typeface="ＭＳ Ｐゴシック" panose="020B0600070205080204" pitchFamily="34" charset="-128"/>
                <a:cs typeface="Times New Roman"/>
              </a:rPr>
              <a:t>R</a:t>
            </a:r>
            <a:r>
              <a:rPr lang="en-US" altLang="ja-JP" sz="1400" dirty="0">
                <a:solidFill>
                  <a:prstClr val="black"/>
                </a:solidFill>
                <a:latin typeface="Calibri"/>
                <a:ea typeface="ＭＳ Ｐゴシック" panose="020B0600070205080204" pitchFamily="34" charset="-128"/>
              </a:rPr>
              <a:t>:</a:t>
            </a:r>
            <a:r>
              <a:rPr lang="ja-JP" altLang="en-US" sz="1400" dirty="0">
                <a:solidFill>
                  <a:prstClr val="black"/>
                </a:solidFill>
                <a:latin typeface="Calibri"/>
                <a:ea typeface="ＭＳ Ｐゴシック" panose="020B0600070205080204" pitchFamily="34" charset="-128"/>
              </a:rPr>
              <a:t> </a:t>
            </a:r>
            <a:r>
              <a:rPr lang="en-US" altLang="ja-JP" sz="1400" dirty="0">
                <a:solidFill>
                  <a:prstClr val="black"/>
                </a:solidFill>
                <a:latin typeface="Calibri"/>
                <a:ea typeface="ＭＳ Ｐゴシック" panose="020B0600070205080204" pitchFamily="34" charset="-128"/>
              </a:rPr>
              <a:t>reference</a:t>
            </a:r>
            <a:endParaRPr lang="en-US" sz="1400" dirty="0">
              <a:solidFill>
                <a:prstClr val="black"/>
              </a:solidFill>
              <a:latin typeface="Calibri"/>
            </a:endParaRPr>
          </a:p>
        </p:txBody>
      </p:sp>
    </p:spTree>
    <p:extLst>
      <p:ext uri="{BB962C8B-B14F-4D97-AF65-F5344CB8AC3E}">
        <p14:creationId xmlns:p14="http://schemas.microsoft.com/office/powerpoint/2010/main" val="2244906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422" y="685801"/>
            <a:ext cx="8915400" cy="482455"/>
          </a:xfrm>
        </p:spPr>
        <p:txBody>
          <a:bodyPr>
            <a:normAutofit fontScale="90000"/>
          </a:bodyPr>
          <a:lstStyle/>
          <a:p>
            <a:r>
              <a:rPr lang="en-US" dirty="0"/>
              <a:t>Purely end-to-end approach </a:t>
            </a:r>
            <a:r>
              <a:rPr lang="en-US" sz="2000" dirty="0"/>
              <a:t>[</a:t>
            </a:r>
            <a:r>
              <a:rPr lang="en-US" altLang="ja-JP" sz="2000" dirty="0"/>
              <a:t>Seki+</a:t>
            </a:r>
            <a:r>
              <a:rPr lang="ja-JP" altLang="en-US" sz="2000"/>
              <a:t> </a:t>
            </a:r>
            <a:r>
              <a:rPr lang="en-US" sz="2000" dirty="0"/>
              <a:t>ACL’18] </a:t>
            </a:r>
          </a:p>
        </p:txBody>
      </p:sp>
      <p:pic>
        <p:nvPicPr>
          <p:cNvPr id="10" name="Content Placeholder 9"/>
          <p:cNvPicPr>
            <a:picLocks noGrp="1" noChangeAspect="1"/>
          </p:cNvPicPr>
          <p:nvPr>
            <p:ph idx="1"/>
          </p:nvPr>
        </p:nvPicPr>
        <p:blipFill rotWithShape="1">
          <a:blip r:embed="rId2"/>
          <a:srcRect t="-3550" b="-2751"/>
          <a:stretch/>
        </p:blipFill>
        <p:spPr>
          <a:xfrm>
            <a:off x="2971800" y="3886200"/>
            <a:ext cx="6019800" cy="2229556"/>
          </a:xfrm>
        </p:spPr>
      </p:pic>
      <p:sp>
        <p:nvSpPr>
          <p:cNvPr id="6" name="Oval 5"/>
          <p:cNvSpPr/>
          <p:nvPr/>
        </p:nvSpPr>
        <p:spPr>
          <a:xfrm>
            <a:off x="8060233" y="3016714"/>
            <a:ext cx="1174079" cy="333807"/>
          </a:xfrm>
          <a:prstGeom prst="ellipse">
            <a:avLst/>
          </a:prstGeom>
          <a:solidFill>
            <a:schemeClr val="tx2">
              <a:lumMod val="20000"/>
              <a:lumOff val="80000"/>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1" name="Picture 10"/>
          <p:cNvPicPr>
            <a:picLocks noChangeAspect="1"/>
          </p:cNvPicPr>
          <p:nvPr/>
        </p:nvPicPr>
        <p:blipFill>
          <a:blip r:embed="rId3"/>
          <a:stretch>
            <a:fillRect/>
          </a:stretch>
        </p:blipFill>
        <p:spPr>
          <a:xfrm>
            <a:off x="2743200" y="1828800"/>
            <a:ext cx="6400800" cy="1600200"/>
          </a:xfrm>
          <a:prstGeom prst="rect">
            <a:avLst/>
          </a:prstGeom>
        </p:spPr>
      </p:pic>
      <p:sp>
        <p:nvSpPr>
          <p:cNvPr id="12" name="TextBox 11"/>
          <p:cNvSpPr txBox="1"/>
          <p:nvPr/>
        </p:nvSpPr>
        <p:spPr>
          <a:xfrm>
            <a:off x="2743201" y="1447801"/>
            <a:ext cx="6014275" cy="461665"/>
          </a:xfrm>
          <a:prstGeom prst="rect">
            <a:avLst/>
          </a:prstGeom>
          <a:noFill/>
        </p:spPr>
        <p:txBody>
          <a:bodyPr wrap="none" rtlCol="0">
            <a:spAutoFit/>
          </a:bodyPr>
          <a:lstStyle/>
          <a:p>
            <a:r>
              <a:rPr lang="en-US" altLang="ja-JP" sz="2400" dirty="0">
                <a:solidFill>
                  <a:prstClr val="black"/>
                </a:solidFill>
                <a:latin typeface="Calibri"/>
                <a:ea typeface="ＭＳ Ｐゴシック" panose="020B0600070205080204" pitchFamily="34" charset="-128"/>
              </a:rPr>
              <a:t>CER</a:t>
            </a:r>
            <a:r>
              <a:rPr lang="ja-JP" altLang="en-US" sz="2400" dirty="0">
                <a:solidFill>
                  <a:prstClr val="black"/>
                </a:solidFill>
                <a:latin typeface="Calibri"/>
                <a:ea typeface="ＭＳ Ｐゴシック" panose="020B0600070205080204" pitchFamily="34" charset="-128"/>
              </a:rPr>
              <a:t> </a:t>
            </a:r>
            <a:r>
              <a:rPr lang="en-US" altLang="ja-JP" sz="2400" dirty="0">
                <a:solidFill>
                  <a:prstClr val="black"/>
                </a:solidFill>
                <a:latin typeface="Calibri"/>
                <a:ea typeface="ＭＳ Ｐゴシック" panose="020B0600070205080204" pitchFamily="34" charset="-128"/>
              </a:rPr>
              <a:t>(%)</a:t>
            </a:r>
            <a:r>
              <a:rPr lang="ja-JP" altLang="en-US" sz="2400" dirty="0">
                <a:solidFill>
                  <a:prstClr val="black"/>
                </a:solidFill>
                <a:latin typeface="Calibri"/>
                <a:ea typeface="ＭＳ Ｐゴシック" panose="020B0600070205080204" pitchFamily="34" charset="-128"/>
              </a:rPr>
              <a:t> </a:t>
            </a:r>
            <a:r>
              <a:rPr lang="en-US" altLang="ja-JP" sz="2400" dirty="0">
                <a:solidFill>
                  <a:prstClr val="black"/>
                </a:solidFill>
                <a:latin typeface="Calibri"/>
                <a:ea typeface="ＭＳ Ｐゴシック" panose="020B0600070205080204" pitchFamily="34" charset="-128"/>
              </a:rPr>
              <a:t>of</a:t>
            </a:r>
            <a:r>
              <a:rPr lang="ja-JP" altLang="en-US" sz="2400" dirty="0">
                <a:solidFill>
                  <a:prstClr val="black"/>
                </a:solidFill>
                <a:latin typeface="Calibri"/>
                <a:ea typeface="ＭＳ Ｐゴシック" panose="020B0600070205080204" pitchFamily="34" charset="-128"/>
              </a:rPr>
              <a:t> </a:t>
            </a:r>
            <a:r>
              <a:rPr lang="en-US" altLang="ja-JP" sz="2400" dirty="0">
                <a:solidFill>
                  <a:prstClr val="black"/>
                </a:solidFill>
                <a:latin typeface="Calibri"/>
                <a:ea typeface="ＭＳ Ｐゴシック" panose="020B0600070205080204" pitchFamily="34" charset="-128"/>
              </a:rPr>
              <a:t>mixed</a:t>
            </a:r>
            <a:r>
              <a:rPr lang="ja-JP" altLang="en-US" sz="2400" dirty="0">
                <a:solidFill>
                  <a:prstClr val="black"/>
                </a:solidFill>
                <a:latin typeface="Calibri"/>
                <a:ea typeface="ＭＳ Ｐゴシック" panose="020B0600070205080204" pitchFamily="34" charset="-128"/>
              </a:rPr>
              <a:t> </a:t>
            </a:r>
            <a:r>
              <a:rPr lang="en-US" altLang="ja-JP" sz="2400" dirty="0">
                <a:solidFill>
                  <a:prstClr val="black"/>
                </a:solidFill>
                <a:latin typeface="Calibri"/>
                <a:ea typeface="ＭＳ Ｐゴシック" panose="020B0600070205080204" pitchFamily="34" charset="-128"/>
              </a:rPr>
              <a:t>speech</a:t>
            </a:r>
            <a:r>
              <a:rPr lang="ja-JP" altLang="en-US" sz="2400" dirty="0">
                <a:solidFill>
                  <a:prstClr val="black"/>
                </a:solidFill>
                <a:latin typeface="Calibri"/>
                <a:ea typeface="ＭＳ Ｐゴシック" panose="020B0600070205080204" pitchFamily="34" charset="-128"/>
              </a:rPr>
              <a:t> </a:t>
            </a:r>
            <a:r>
              <a:rPr lang="en-US" altLang="ja-JP" sz="2400" dirty="0">
                <a:solidFill>
                  <a:prstClr val="black"/>
                </a:solidFill>
                <a:latin typeface="Calibri"/>
                <a:ea typeface="ＭＳ Ｐゴシック" panose="020B0600070205080204" pitchFamily="34" charset="-128"/>
              </a:rPr>
              <a:t>for</a:t>
            </a:r>
            <a:r>
              <a:rPr lang="ja-JP" altLang="en-US" sz="2400" dirty="0">
                <a:solidFill>
                  <a:prstClr val="black"/>
                </a:solidFill>
                <a:latin typeface="Calibri"/>
                <a:ea typeface="ＭＳ Ｐゴシック" panose="020B0600070205080204" pitchFamily="34" charset="-128"/>
              </a:rPr>
              <a:t> </a:t>
            </a:r>
            <a:r>
              <a:rPr lang="en-US" altLang="ja-JP" sz="2400" dirty="0">
                <a:solidFill>
                  <a:prstClr val="black"/>
                </a:solidFill>
                <a:latin typeface="Calibri"/>
                <a:ea typeface="ＭＳ Ｐゴシック" panose="020B0600070205080204" pitchFamily="34" charset="-128"/>
              </a:rPr>
              <a:t>WSJ (w/ word LM)</a:t>
            </a:r>
            <a:endParaRPr lang="en-US" sz="2400" dirty="0">
              <a:solidFill>
                <a:prstClr val="black"/>
              </a:solidFill>
              <a:latin typeface="Calibri"/>
            </a:endParaRPr>
          </a:p>
        </p:txBody>
      </p:sp>
      <p:sp>
        <p:nvSpPr>
          <p:cNvPr id="72" name="TextBox 71"/>
          <p:cNvSpPr txBox="1"/>
          <p:nvPr/>
        </p:nvSpPr>
        <p:spPr>
          <a:xfrm>
            <a:off x="3547444" y="3576936"/>
            <a:ext cx="4241802" cy="461665"/>
          </a:xfrm>
          <a:prstGeom prst="rect">
            <a:avLst/>
          </a:prstGeom>
          <a:noFill/>
        </p:spPr>
        <p:txBody>
          <a:bodyPr wrap="none" rtlCol="0">
            <a:spAutoFit/>
          </a:bodyPr>
          <a:lstStyle/>
          <a:p>
            <a:r>
              <a:rPr lang="en-US" sz="2400" dirty="0">
                <a:solidFill>
                  <a:prstClr val="black"/>
                </a:solidFill>
                <a:latin typeface="Calibri"/>
              </a:rPr>
              <a:t>Comparison with other methods</a:t>
            </a:r>
          </a:p>
        </p:txBody>
      </p:sp>
      <p:sp>
        <p:nvSpPr>
          <p:cNvPr id="13" name="TextBox 12"/>
          <p:cNvSpPr txBox="1"/>
          <p:nvPr/>
        </p:nvSpPr>
        <p:spPr>
          <a:xfrm>
            <a:off x="6400800" y="5943601"/>
            <a:ext cx="4191000" cy="646331"/>
          </a:xfrm>
          <a:prstGeom prst="rect">
            <a:avLst/>
          </a:prstGeom>
          <a:noFill/>
        </p:spPr>
        <p:txBody>
          <a:bodyPr wrap="square" rtlCol="0">
            <a:spAutoFit/>
          </a:bodyPr>
          <a:lstStyle/>
          <a:p>
            <a:r>
              <a:rPr lang="en-US" altLang="ja-JP" dirty="0">
                <a:solidFill>
                  <a:srgbClr val="FF0000"/>
                </a:solidFill>
                <a:latin typeface="Calibri"/>
                <a:ea typeface="ＭＳ Ｐゴシック" panose="020B0600070205080204" pitchFamily="34" charset="-128"/>
              </a:rPr>
              <a:t>A</a:t>
            </a:r>
            <a:r>
              <a:rPr lang="ja-JP" altLang="en-US" dirty="0">
                <a:solidFill>
                  <a:srgbClr val="FF0000"/>
                </a:solidFill>
                <a:latin typeface="Calibri"/>
                <a:ea typeface="ＭＳ Ｐゴシック" panose="020B0600070205080204" pitchFamily="34" charset="-128"/>
              </a:rPr>
              <a:t> </a:t>
            </a:r>
            <a:r>
              <a:rPr lang="en-US" altLang="ja-JP" dirty="0">
                <a:solidFill>
                  <a:srgbClr val="FF0000"/>
                </a:solidFill>
                <a:latin typeface="Calibri"/>
                <a:ea typeface="ＭＳ Ｐゴシック" panose="020B0600070205080204" pitchFamily="34" charset="-128"/>
              </a:rPr>
              <a:t>b</a:t>
            </a:r>
            <a:r>
              <a:rPr lang="en-US" dirty="0">
                <a:solidFill>
                  <a:srgbClr val="FF0000"/>
                </a:solidFill>
                <a:latin typeface="Calibri"/>
              </a:rPr>
              <a:t>it worse than SS+ASR net but</a:t>
            </a:r>
            <a:br>
              <a:rPr lang="en-US" dirty="0">
                <a:solidFill>
                  <a:srgbClr val="FF0000"/>
                </a:solidFill>
                <a:latin typeface="Calibri"/>
              </a:rPr>
            </a:br>
            <a:r>
              <a:rPr lang="en-US" dirty="0">
                <a:solidFill>
                  <a:srgbClr val="FF0000"/>
                </a:solidFill>
                <a:latin typeface="Calibri"/>
              </a:rPr>
              <a:t>no need for target speech in training</a:t>
            </a:r>
          </a:p>
        </p:txBody>
      </p:sp>
      <p:cxnSp>
        <p:nvCxnSpPr>
          <p:cNvPr id="16" name="Straight Connector 15"/>
          <p:cNvCxnSpPr/>
          <p:nvPr/>
        </p:nvCxnSpPr>
        <p:spPr>
          <a:xfrm>
            <a:off x="7924800" y="5923844"/>
            <a:ext cx="685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9453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5889"/>
            <a:ext cx="8229600" cy="598487"/>
          </a:xfrm>
        </p:spPr>
        <p:txBody>
          <a:bodyPr>
            <a:normAutofit fontScale="90000"/>
          </a:bodyPr>
          <a:lstStyle/>
          <a:p>
            <a:r>
              <a:rPr lang="en-US" dirty="0"/>
              <a:t>Multi-lingual ASR</a:t>
            </a:r>
          </a:p>
        </p:txBody>
      </p:sp>
      <p:graphicFrame>
        <p:nvGraphicFramePr>
          <p:cNvPr id="6" name="Table 5"/>
          <p:cNvGraphicFramePr>
            <a:graphicFrameLocks noGrp="1"/>
          </p:cNvGraphicFramePr>
          <p:nvPr>
            <p:extLst/>
          </p:nvPr>
        </p:nvGraphicFramePr>
        <p:xfrm>
          <a:off x="1901826" y="3049589"/>
          <a:ext cx="8397875" cy="1402715"/>
        </p:xfrm>
        <a:graphic>
          <a:graphicData uri="http://schemas.openxmlformats.org/drawingml/2006/table">
            <a:tbl>
              <a:tblPr firstRow="1" bandRow="1">
                <a:tableStyleId>{5A111915-BE36-4E01-A7E5-04B1672EAD32}</a:tableStyleId>
              </a:tblPr>
              <a:tblGrid>
                <a:gridCol w="695325">
                  <a:extLst>
                    <a:ext uri="{9D8B030D-6E8A-4147-A177-3AD203B41FA5}">
                      <a16:colId xmlns:a16="http://schemas.microsoft.com/office/drawing/2014/main" val="20000"/>
                    </a:ext>
                  </a:extLst>
                </a:gridCol>
                <a:gridCol w="7702550">
                  <a:extLst>
                    <a:ext uri="{9D8B030D-6E8A-4147-A177-3AD203B41FA5}">
                      <a16:colId xmlns:a16="http://schemas.microsoft.com/office/drawing/2014/main" val="20001"/>
                    </a:ext>
                  </a:extLst>
                </a:gridCol>
              </a:tblGrid>
              <a:tr h="396875">
                <a:tc>
                  <a:txBody>
                    <a:bodyPr/>
                    <a:lstStyle/>
                    <a:p>
                      <a:r>
                        <a:rPr lang="en-US" sz="1500" dirty="0"/>
                        <a:t>ID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hu-HU" sz="1500" dirty="0"/>
                        <a:t>csj-eval:s00m0070-0242356-0244956:voxforge-et-fr:mirage59-20120206-njp-fr-sb-570</a:t>
                      </a:r>
                      <a:endParaRPr lang="en-US" sz="1500" dirty="0"/>
                    </a:p>
                  </a:txBody>
                  <a:tcPr/>
                </a:tc>
                <a:extLst>
                  <a:ext uri="{0D108BD9-81ED-4DB2-BD59-A6C34878D82A}">
                    <a16:rowId xmlns:a16="http://schemas.microsoft.com/office/drawing/2014/main" val="10000"/>
                  </a:ext>
                </a:extLst>
              </a:tr>
              <a:tr h="370840">
                <a:tc>
                  <a:txBody>
                    <a:bodyPr/>
                    <a:lstStyle/>
                    <a:p>
                      <a:endParaRPr lang="en-US" sz="1500" dirty="0"/>
                    </a:p>
                  </a:txBody>
                  <a:tcPr>
                    <a:lnR w="12700" cap="flat" cmpd="sng" algn="ctr">
                      <a:solidFill>
                        <a:srgbClr val="4BACC6"/>
                      </a:solidFill>
                      <a:prstDash val="solid"/>
                      <a:round/>
                      <a:headEnd type="none" w="med" len="med"/>
                      <a:tailEnd type="none" w="med" len="med"/>
                    </a:lnR>
                  </a:tcPr>
                </a:tc>
                <a:tc>
                  <a:txBody>
                    <a:bodyPr/>
                    <a:lstStyle/>
                    <a:p>
                      <a:pPr marL="365125" indent="-365125">
                        <a:buNone/>
                      </a:pPr>
                      <a:r>
                        <a:rPr lang="en-US" sz="1500" dirty="0"/>
                        <a:t>REF: [JP] 日本でもニュースになったと思いますが [FR] le </a:t>
                      </a:r>
                      <a:r>
                        <a:rPr lang="en-US" sz="1500" dirty="0" err="1"/>
                        <a:t>conseil</a:t>
                      </a:r>
                      <a:r>
                        <a:rPr lang="en-US" sz="1500" dirty="0"/>
                        <a:t> </a:t>
                      </a:r>
                      <a:r>
                        <a:rPr lang="en-US" sz="1500" dirty="0" err="1"/>
                        <a:t>supérieur</a:t>
                      </a:r>
                      <a:r>
                        <a:rPr lang="en-US" sz="1500" dirty="0"/>
                        <a:t> de la </a:t>
                      </a:r>
                      <a:r>
                        <a:rPr lang="en-US" sz="1500" dirty="0" err="1"/>
                        <a:t>magistrature</a:t>
                      </a:r>
                      <a:r>
                        <a:rPr lang="en-US" sz="1500" dirty="0"/>
                        <a:t> </a:t>
                      </a:r>
                      <a:r>
                        <a:rPr lang="en-US" sz="1500" dirty="0" err="1"/>
                        <a:t>est</a:t>
                      </a:r>
                      <a:r>
                        <a:rPr lang="en-US" sz="1500" dirty="0"/>
                        <a:t> </a:t>
                      </a:r>
                      <a:r>
                        <a:rPr lang="en-US" sz="1500" dirty="0" err="1"/>
                        <a:t>présidé</a:t>
                      </a:r>
                      <a:r>
                        <a:rPr lang="en-US" sz="1500" dirty="0"/>
                        <a:t> par le </a:t>
                      </a:r>
                      <a:r>
                        <a:rPr lang="en-US" sz="1500" dirty="0" err="1"/>
                        <a:t>président</a:t>
                      </a:r>
                      <a:r>
                        <a:rPr lang="en-US" sz="1500" dirty="0"/>
                        <a:t> de la </a:t>
                      </a:r>
                      <a:r>
                        <a:rPr lang="en-US" sz="1500" dirty="0" err="1"/>
                        <a:t>république</a:t>
                      </a:r>
                      <a:r>
                        <a:rPr lang="en-US" sz="1500" dirty="0"/>
                        <a:t> </a:t>
                      </a:r>
                    </a:p>
                    <a:p>
                      <a:pPr marL="365125" indent="-365125">
                        <a:buNone/>
                      </a:pPr>
                      <a:r>
                        <a:rPr lang="en-US" sz="1500" dirty="0"/>
                        <a:t>ASR: [JP] 日本でもニュースになったと思いますが [FR] le </a:t>
                      </a:r>
                      <a:r>
                        <a:rPr lang="en-US" sz="1500" dirty="0" err="1"/>
                        <a:t>conseil</a:t>
                      </a:r>
                      <a:r>
                        <a:rPr lang="en-US" sz="1500" dirty="0"/>
                        <a:t> </a:t>
                      </a:r>
                      <a:r>
                        <a:rPr lang="en-US" sz="1500" dirty="0" err="1"/>
                        <a:t>supérieur</a:t>
                      </a:r>
                      <a:r>
                        <a:rPr lang="en-US" sz="1500" dirty="0"/>
                        <a:t> de la </a:t>
                      </a:r>
                      <a:r>
                        <a:rPr lang="en-US" sz="1500" dirty="0" err="1"/>
                        <a:t>magistrature</a:t>
                      </a:r>
                      <a:r>
                        <a:rPr lang="en-US" sz="1500" dirty="0"/>
                        <a:t> </a:t>
                      </a:r>
                      <a:r>
                        <a:rPr lang="en-US" sz="1500" dirty="0" err="1"/>
                        <a:t>est</a:t>
                      </a:r>
                      <a:r>
                        <a:rPr lang="en-US" sz="1500" dirty="0"/>
                        <a:t> </a:t>
                      </a:r>
                      <a:r>
                        <a:rPr lang="en-US" sz="1500" dirty="0" err="1"/>
                        <a:t>présidé</a:t>
                      </a:r>
                      <a:r>
                        <a:rPr lang="en-US" sz="1500" dirty="0" err="1">
                          <a:solidFill>
                            <a:srgbClr val="FF0000"/>
                          </a:solidFill>
                        </a:rPr>
                        <a:t>e</a:t>
                      </a:r>
                      <a:r>
                        <a:rPr lang="en-US" sz="1500" dirty="0"/>
                        <a:t> par le </a:t>
                      </a:r>
                      <a:r>
                        <a:rPr lang="en-US" sz="1500" dirty="0" err="1"/>
                        <a:t>président</a:t>
                      </a:r>
                      <a:r>
                        <a:rPr lang="en-US" sz="1500" dirty="0"/>
                        <a:t> de la </a:t>
                      </a:r>
                      <a:r>
                        <a:rPr lang="en-US" sz="1500" dirty="0" err="1"/>
                        <a:t>république</a:t>
                      </a:r>
                      <a:endParaRPr lang="en-US" sz="1500" dirty="0"/>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nvPr>
        </p:nvGraphicFramePr>
        <p:xfrm>
          <a:off x="1901826" y="4675505"/>
          <a:ext cx="8397875" cy="1554480"/>
        </p:xfrm>
        <a:graphic>
          <a:graphicData uri="http://schemas.openxmlformats.org/drawingml/2006/table">
            <a:tbl>
              <a:tblPr firstRow="1" bandRow="1">
                <a:tableStyleId>{5A111915-BE36-4E01-A7E5-04B1672EAD32}</a:tableStyleId>
              </a:tblPr>
              <a:tblGrid>
                <a:gridCol w="695325">
                  <a:extLst>
                    <a:ext uri="{9D8B030D-6E8A-4147-A177-3AD203B41FA5}">
                      <a16:colId xmlns:a16="http://schemas.microsoft.com/office/drawing/2014/main" val="20000"/>
                    </a:ext>
                  </a:extLst>
                </a:gridCol>
                <a:gridCol w="7702550">
                  <a:extLst>
                    <a:ext uri="{9D8B030D-6E8A-4147-A177-3AD203B41FA5}">
                      <a16:colId xmlns:a16="http://schemas.microsoft.com/office/drawing/2014/main" val="20001"/>
                    </a:ext>
                  </a:extLst>
                </a:gridCol>
              </a:tblGrid>
              <a:tr h="396875">
                <a:tc>
                  <a:txBody>
                    <a:bodyPr/>
                    <a:lstStyle/>
                    <a:p>
                      <a:r>
                        <a:rPr lang="en-US" sz="1500" dirty="0"/>
                        <a:t>ID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500" dirty="0"/>
                        <a:t>voxforge-et-pt:insinfo-20120622-orb-209:voxforge-et-de:guenter-20140127-usn-de5-069:csj-eval:a01m0110-0243648-0247512</a:t>
                      </a:r>
                      <a:endParaRPr lang="en-US" sz="1500" dirty="0"/>
                    </a:p>
                  </a:txBody>
                  <a:tcPr/>
                </a:tc>
                <a:extLst>
                  <a:ext uri="{0D108BD9-81ED-4DB2-BD59-A6C34878D82A}">
                    <a16:rowId xmlns:a16="http://schemas.microsoft.com/office/drawing/2014/main" val="10000"/>
                  </a:ext>
                </a:extLst>
              </a:tr>
              <a:tr h="370840">
                <a:tc>
                  <a:txBody>
                    <a:bodyPr/>
                    <a:lstStyle/>
                    <a:p>
                      <a:endParaRPr lang="en-US" sz="1500" dirty="0"/>
                    </a:p>
                  </a:txBody>
                  <a:tcPr>
                    <a:lnR w="12700" cap="flat" cmpd="sng" algn="ctr">
                      <a:solidFill>
                        <a:srgbClr val="4BACC6"/>
                      </a:solidFill>
                      <a:prstDash val="solid"/>
                      <a:round/>
                      <a:headEnd type="none" w="med" len="med"/>
                      <a:tailEnd type="none" w="med" len="med"/>
                    </a:lnR>
                  </a:tcPr>
                </a:tc>
                <a:tc>
                  <a:txBody>
                    <a:bodyPr/>
                    <a:lstStyle/>
                    <a:p>
                      <a:pPr marL="365125" indent="-365125">
                        <a:buNone/>
                      </a:pPr>
                      <a:r>
                        <a:rPr lang="en-US" sz="1500" dirty="0"/>
                        <a:t>REF: [PT] </a:t>
                      </a:r>
                      <a:r>
                        <a:rPr lang="en-US" sz="1500" dirty="0" err="1"/>
                        <a:t>segunda</a:t>
                      </a:r>
                      <a:r>
                        <a:rPr lang="en-US" sz="1500" dirty="0"/>
                        <a:t> </a:t>
                      </a:r>
                      <a:r>
                        <a:rPr lang="en-US" sz="1500" dirty="0" err="1"/>
                        <a:t>feira</a:t>
                      </a:r>
                      <a:r>
                        <a:rPr lang="en-US" sz="1500" dirty="0"/>
                        <a:t> [DE] das gilt </a:t>
                      </a:r>
                      <a:r>
                        <a:rPr lang="en-US" sz="1500" dirty="0" err="1"/>
                        <a:t>natürlich</a:t>
                      </a:r>
                      <a:r>
                        <a:rPr lang="en-US" sz="1500" dirty="0"/>
                        <a:t> </a:t>
                      </a:r>
                      <a:r>
                        <a:rPr lang="en-US" sz="1500" dirty="0" err="1"/>
                        <a:t>auch</a:t>
                      </a:r>
                      <a:r>
                        <a:rPr lang="en-US" sz="1500" dirty="0"/>
                        <a:t> </a:t>
                      </a:r>
                      <a:r>
                        <a:rPr lang="en-US" sz="1500" dirty="0" err="1"/>
                        <a:t>für</a:t>
                      </a:r>
                      <a:r>
                        <a:rPr lang="en-US" sz="1500" dirty="0"/>
                        <a:t> </a:t>
                      </a:r>
                      <a:r>
                        <a:rPr lang="en-US" sz="1500" dirty="0" err="1"/>
                        <a:t>bestehende</a:t>
                      </a:r>
                      <a:r>
                        <a:rPr lang="en-US" sz="1500" dirty="0"/>
                        <a:t> </a:t>
                      </a:r>
                      <a:r>
                        <a:rPr lang="en-US" sz="1500" dirty="0" err="1"/>
                        <a:t>verträge</a:t>
                      </a:r>
                      <a:r>
                        <a:rPr lang="en-US" sz="1500" dirty="0"/>
                        <a:t> [JP] えー同一人物による異なるメッセージを示しております</a:t>
                      </a:r>
                    </a:p>
                    <a:p>
                      <a:pPr marL="365125" indent="-365125">
                        <a:buNone/>
                      </a:pPr>
                      <a:r>
                        <a:rPr lang="en-US" sz="1500" dirty="0"/>
                        <a:t>ASR: [PT] </a:t>
                      </a:r>
                      <a:r>
                        <a:rPr lang="en-US" sz="1500" dirty="0" err="1"/>
                        <a:t>segunda</a:t>
                      </a:r>
                      <a:r>
                        <a:rPr lang="en-US" sz="1500" dirty="0"/>
                        <a:t> </a:t>
                      </a:r>
                      <a:r>
                        <a:rPr lang="en-US" sz="1500" dirty="0" err="1"/>
                        <a:t>feira</a:t>
                      </a:r>
                      <a:r>
                        <a:rPr lang="en-US" sz="1500" dirty="0"/>
                        <a:t> [DE] das gilt </a:t>
                      </a:r>
                      <a:r>
                        <a:rPr lang="en-US" sz="1500" dirty="0" err="1"/>
                        <a:t>natürlich</a:t>
                      </a:r>
                      <a:r>
                        <a:rPr lang="en-US" sz="1500" dirty="0"/>
                        <a:t> </a:t>
                      </a:r>
                      <a:r>
                        <a:rPr lang="en-US" sz="1500" dirty="0" err="1"/>
                        <a:t>auch</a:t>
                      </a:r>
                      <a:r>
                        <a:rPr lang="en-US" sz="1500" dirty="0"/>
                        <a:t> </a:t>
                      </a:r>
                      <a:r>
                        <a:rPr lang="en-US" sz="1500" dirty="0" err="1"/>
                        <a:t>für</a:t>
                      </a:r>
                      <a:r>
                        <a:rPr lang="en-US" sz="1500" dirty="0"/>
                        <a:t> </a:t>
                      </a:r>
                      <a:r>
                        <a:rPr lang="en-US" sz="1500" dirty="0" err="1"/>
                        <a:t>bestehende</a:t>
                      </a:r>
                      <a:r>
                        <a:rPr lang="en-US" sz="1500" dirty="0"/>
                        <a:t> </a:t>
                      </a:r>
                      <a:r>
                        <a:rPr lang="en-US" sz="1500" dirty="0" err="1"/>
                        <a:t>verträge</a:t>
                      </a:r>
                      <a:r>
                        <a:rPr lang="en-US" sz="1500" dirty="0"/>
                        <a:t> [JP] えー同一人物による異なるメッセージを示しております</a:t>
                      </a:r>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nvPr>
        </p:nvGraphicFramePr>
        <p:xfrm>
          <a:off x="1901826" y="1408114"/>
          <a:ext cx="8397875" cy="1402715"/>
        </p:xfrm>
        <a:graphic>
          <a:graphicData uri="http://schemas.openxmlformats.org/drawingml/2006/table">
            <a:tbl>
              <a:tblPr firstRow="1" bandRow="1">
                <a:tableStyleId>{5A111915-BE36-4E01-A7E5-04B1672EAD32}</a:tableStyleId>
              </a:tblPr>
              <a:tblGrid>
                <a:gridCol w="695325">
                  <a:extLst>
                    <a:ext uri="{9D8B030D-6E8A-4147-A177-3AD203B41FA5}">
                      <a16:colId xmlns:a16="http://schemas.microsoft.com/office/drawing/2014/main" val="20000"/>
                    </a:ext>
                  </a:extLst>
                </a:gridCol>
                <a:gridCol w="7702550">
                  <a:extLst>
                    <a:ext uri="{9D8B030D-6E8A-4147-A177-3AD203B41FA5}">
                      <a16:colId xmlns:a16="http://schemas.microsoft.com/office/drawing/2014/main" val="20001"/>
                    </a:ext>
                  </a:extLst>
                </a:gridCol>
              </a:tblGrid>
              <a:tr h="396875">
                <a:tc>
                  <a:txBody>
                    <a:bodyPr/>
                    <a:lstStyle/>
                    <a:p>
                      <a:r>
                        <a:rPr lang="en-US" sz="1500" dirty="0"/>
                        <a:t>ID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a:t>a04m0051_0.352274410405</a:t>
                      </a:r>
                    </a:p>
                  </a:txBody>
                  <a:tcPr/>
                </a:tc>
                <a:extLst>
                  <a:ext uri="{0D108BD9-81ED-4DB2-BD59-A6C34878D82A}">
                    <a16:rowId xmlns:a16="http://schemas.microsoft.com/office/drawing/2014/main" val="10000"/>
                  </a:ext>
                </a:extLst>
              </a:tr>
              <a:tr h="370840">
                <a:tc>
                  <a:txBody>
                    <a:bodyPr/>
                    <a:lstStyle/>
                    <a:p>
                      <a:endParaRPr lang="en-US" sz="1500" dirty="0"/>
                    </a:p>
                  </a:txBody>
                  <a:tcPr>
                    <a:lnR w="12700" cap="flat" cmpd="sng" algn="ctr">
                      <a:solidFill>
                        <a:srgbClr val="4BACC6"/>
                      </a:solidFill>
                      <a:prstDash val="solid"/>
                      <a:round/>
                      <a:headEnd type="none" w="med" len="med"/>
                      <a:tailEnd type="none" w="med" len="med"/>
                    </a:lnR>
                  </a:tcPr>
                </a:tc>
                <a:tc>
                  <a:txBody>
                    <a:bodyPr/>
                    <a:lstStyle/>
                    <a:p>
                      <a:pPr marL="365125" indent="-365125">
                        <a:buNone/>
                      </a:pPr>
                      <a:r>
                        <a:rPr lang="en-US" sz="1500" dirty="0"/>
                        <a:t>REF: [DE] </a:t>
                      </a:r>
                      <a:r>
                        <a:rPr lang="en-US" sz="1500" dirty="0" err="1"/>
                        <a:t>bisher</a:t>
                      </a:r>
                      <a:r>
                        <a:rPr lang="en-US" sz="1500" dirty="0"/>
                        <a:t> </a:t>
                      </a:r>
                      <a:r>
                        <a:rPr lang="en-US" sz="1500" dirty="0" err="1"/>
                        <a:t>sind</a:t>
                      </a:r>
                      <a:r>
                        <a:rPr lang="en-US" sz="1500" dirty="0"/>
                        <a:t> </a:t>
                      </a:r>
                      <a:r>
                        <a:rPr lang="en-US" sz="1500" dirty="0" err="1"/>
                        <a:t>diese</a:t>
                      </a:r>
                      <a:r>
                        <a:rPr lang="en-US" sz="1500" dirty="0"/>
                        <a:t> </a:t>
                      </a:r>
                      <a:r>
                        <a:rPr lang="en-US" sz="1500" dirty="0" err="1"/>
                        <a:t>personen</a:t>
                      </a:r>
                      <a:r>
                        <a:rPr lang="en-US" sz="1500" dirty="0"/>
                        <a:t> </a:t>
                      </a:r>
                      <a:r>
                        <a:rPr lang="en-US" sz="1500" dirty="0" err="1"/>
                        <a:t>rundherum</a:t>
                      </a:r>
                      <a:r>
                        <a:rPr lang="en-US" sz="1500" dirty="0"/>
                        <a:t> </a:t>
                      </a:r>
                      <a:r>
                        <a:rPr lang="en-US" sz="1500" dirty="0" err="1"/>
                        <a:t>versorgt</a:t>
                      </a:r>
                      <a:r>
                        <a:rPr lang="en-US" sz="1500" dirty="0"/>
                        <a:t> </a:t>
                      </a:r>
                      <a:r>
                        <a:rPr lang="en-US" sz="1500" dirty="0" err="1"/>
                        <a:t>worden</a:t>
                      </a:r>
                      <a:r>
                        <a:rPr lang="en-US" sz="1500" dirty="0"/>
                        <a:t> [EN] u. s. exports rose in the month but not nearly as much as imports </a:t>
                      </a:r>
                    </a:p>
                    <a:p>
                      <a:pPr marL="365125" indent="-365125">
                        <a:buNone/>
                      </a:pPr>
                      <a:r>
                        <a:rPr lang="en-US" sz="1500" dirty="0"/>
                        <a:t>ASR: [DE] </a:t>
                      </a:r>
                      <a:r>
                        <a:rPr lang="en-US" sz="1500" dirty="0" err="1"/>
                        <a:t>bisher</a:t>
                      </a:r>
                      <a:r>
                        <a:rPr lang="en-US" sz="1500" dirty="0"/>
                        <a:t> </a:t>
                      </a:r>
                      <a:r>
                        <a:rPr lang="en-US" sz="1500" dirty="0" err="1"/>
                        <a:t>sind</a:t>
                      </a:r>
                      <a:r>
                        <a:rPr lang="en-US" sz="1500" dirty="0"/>
                        <a:t> </a:t>
                      </a:r>
                      <a:r>
                        <a:rPr lang="en-US" sz="1500" dirty="0" err="1"/>
                        <a:t>diese</a:t>
                      </a:r>
                      <a:r>
                        <a:rPr lang="en-US" sz="1500" dirty="0"/>
                        <a:t> </a:t>
                      </a:r>
                      <a:r>
                        <a:rPr lang="en-US" sz="1500" dirty="0" err="1"/>
                        <a:t>personen</a:t>
                      </a:r>
                      <a:r>
                        <a:rPr lang="en-US" sz="1500" dirty="0"/>
                        <a:t> </a:t>
                      </a:r>
                      <a:r>
                        <a:rPr lang="en-US" sz="1500" dirty="0" err="1"/>
                        <a:t>rundherum</a:t>
                      </a:r>
                      <a:r>
                        <a:rPr lang="en-US" sz="1500" dirty="0"/>
                        <a:t> </a:t>
                      </a:r>
                      <a:r>
                        <a:rPr lang="en-US" sz="1500" dirty="0" err="1"/>
                        <a:t>versorgt</a:t>
                      </a:r>
                      <a:r>
                        <a:rPr lang="en-US" sz="1500" dirty="0"/>
                        <a:t> </a:t>
                      </a:r>
                      <a:r>
                        <a:rPr lang="en-US" sz="1500" dirty="0" err="1"/>
                        <a:t>worden</a:t>
                      </a:r>
                      <a:r>
                        <a:rPr lang="en-US" sz="1500" dirty="0"/>
                        <a:t> [EN] u. s. exports rose in the month but not nearly as much as imports</a:t>
                      </a:r>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4" name="14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80328" y="3119556"/>
            <a:ext cx="284881" cy="284881"/>
          </a:xfrm>
          <a:prstGeom prst="rect">
            <a:avLst/>
          </a:prstGeom>
        </p:spPr>
      </p:pic>
      <p:pic>
        <p:nvPicPr>
          <p:cNvPr id="5" name="054.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666519" y="1446692"/>
            <a:ext cx="313369" cy="313369"/>
          </a:xfrm>
          <a:prstGeom prst="rect">
            <a:avLst/>
          </a:prstGeom>
        </p:spPr>
      </p:pic>
      <p:pic>
        <p:nvPicPr>
          <p:cNvPr id="7" name="209.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9655611" y="4924861"/>
            <a:ext cx="284881" cy="284881"/>
          </a:xfrm>
          <a:prstGeom prst="rect">
            <a:avLst/>
          </a:prstGeom>
        </p:spPr>
      </p:pic>
      <p:sp>
        <p:nvSpPr>
          <p:cNvPr id="13" name="TextBox 12"/>
          <p:cNvSpPr txBox="1"/>
          <p:nvPr/>
        </p:nvSpPr>
        <p:spPr>
          <a:xfrm>
            <a:off x="3231082" y="789543"/>
            <a:ext cx="6088137" cy="369332"/>
          </a:xfrm>
          <a:prstGeom prst="rect">
            <a:avLst/>
          </a:prstGeom>
          <a:noFill/>
        </p:spPr>
        <p:txBody>
          <a:bodyPr wrap="none" rtlCol="0">
            <a:spAutoFit/>
          </a:bodyPr>
          <a:lstStyle/>
          <a:p>
            <a:pPr defTabSz="457200"/>
            <a:r>
              <a:rPr lang="en-US" dirty="0">
                <a:solidFill>
                  <a:prstClr val="black"/>
                </a:solidFill>
                <a:latin typeface="Calibri"/>
              </a:rPr>
              <a:t>(Supporting 10 languages: CN, EN, JP, DE, ES, FR, IT, NL, RU, PT)</a:t>
            </a:r>
          </a:p>
        </p:txBody>
      </p:sp>
    </p:spTree>
    <p:extLst>
      <p:ext uri="{BB962C8B-B14F-4D97-AF65-F5344CB8AC3E}">
        <p14:creationId xmlns:p14="http://schemas.microsoft.com/office/powerpoint/2010/main" val="5691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940"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5"/>
                                        </p:tgtEl>
                                      </p:cBhvr>
                                    </p:cmd>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225" fill="hold"/>
                                        <p:tgtEl>
                                          <p:spTgt spid="4"/>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4"/>
                                        </p:tgtEl>
                                      </p:cBhvr>
                                    </p:cmd>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467" fill="hold"/>
                                        <p:tgtEl>
                                          <p:spTgt spid="7"/>
                                        </p:tgtEl>
                                      </p:cBhvr>
                                    </p:cmd>
                                  </p:childTnLst>
                                </p:cTn>
                              </p:par>
                            </p:childTnLst>
                          </p:cTn>
                        </p:par>
                      </p:childTnLst>
                    </p:cTn>
                  </p:par>
                  <p:par>
                    <p:cTn id="43" fill="hold">
                      <p:stCondLst>
                        <p:cond delay="indefinite"/>
                      </p:stCondLst>
                      <p:childTnLst>
                        <p:par>
                          <p:cTn id="44" fill="hold">
                            <p:stCondLst>
                              <p:cond delay="0"/>
                            </p:stCondLst>
                            <p:childTnLst>
                              <p:par>
                                <p:cTn id="45" presetID="3" presetClass="mediacall" presetSubtype="0" fill="hold" nodeType="clickEffect">
                                  <p:stCondLst>
                                    <p:cond delay="0"/>
                                  </p:stCondLst>
                                  <p:childTnLst>
                                    <p:cmd type="call" cmd="stop">
                                      <p:cBhvr>
                                        <p:cTn id="4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8225" fill="hold"/>
                                        <p:tgtEl>
                                          <p:spTgt spid="4"/>
                                        </p:tgtEl>
                                      </p:cBhvr>
                                    </p:cmd>
                                  </p:childTnLst>
                                </p:cTn>
                              </p:par>
                            </p:childTnLst>
                          </p:cTn>
                        </p:par>
                      </p:childTnLst>
                    </p:cTn>
                  </p:par>
                </p:childTnLst>
              </p:cTn>
              <p:nextCondLst>
                <p:cond evt="onClick" delay="0">
                  <p:tgtEl>
                    <p:spTgt spid="4"/>
                  </p:tgtEl>
                </p:cond>
              </p:nextCondLst>
            </p:seq>
            <p:audio>
              <p:cMediaNode vol="86792">
                <p:cTn id="52" fill="hold" display="0">
                  <p:stCondLst>
                    <p:cond delay="indefinite"/>
                  </p:stCondLst>
                  <p:endCondLst>
                    <p:cond evt="onStopAudio" delay="0">
                      <p:tgtEl>
                        <p:sldTgt/>
                      </p:tgtEl>
                    </p:cond>
                  </p:endCondLst>
                </p:cTn>
                <p:tgtEl>
                  <p:spTgt spid="4"/>
                </p:tgtEl>
              </p:cMediaNode>
            </p:audio>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0940" fill="hold"/>
                                        <p:tgtEl>
                                          <p:spTgt spid="5"/>
                                        </p:tgtEl>
                                      </p:cBhvr>
                                    </p:cmd>
                                  </p:childTnLst>
                                </p:cTn>
                              </p:par>
                            </p:childTnLst>
                          </p:cTn>
                        </p:par>
                      </p:childTnLst>
                    </p:cTn>
                  </p:par>
                </p:childTnLst>
              </p:cTn>
              <p:nextCondLst>
                <p:cond evt="onClick" delay="0">
                  <p:tgtEl>
                    <p:spTgt spid="5"/>
                  </p:tgtEl>
                </p:cond>
              </p:nextCondLst>
            </p:seq>
            <p:audio>
              <p:cMediaNode vol="96226">
                <p:cTn id="58" fill="hold" display="0">
                  <p:stCondLst>
                    <p:cond delay="indefinite"/>
                  </p:stCondLst>
                  <p:endCondLst>
                    <p:cond evt="onStopAudio" delay="0">
                      <p:tgtEl>
                        <p:sldTgt/>
                      </p:tgtEl>
                    </p:cond>
                  </p:endCondLst>
                </p:cTn>
                <p:tgtEl>
                  <p:spTgt spid="5"/>
                </p:tgtEl>
              </p:cMediaNode>
            </p:audio>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467" fill="hold"/>
                                        <p:tgtEl>
                                          <p:spTgt spid="7"/>
                                        </p:tgtEl>
                                      </p:cBhvr>
                                    </p:cmd>
                                  </p:childTnLst>
                                </p:cTn>
                              </p:par>
                            </p:childTnLst>
                          </p:cTn>
                        </p:par>
                      </p:childTnLst>
                    </p:cTn>
                  </p:par>
                </p:childTnLst>
              </p:cTn>
              <p:nextCondLst>
                <p:cond evt="onClick" delay="0">
                  <p:tgtEl>
                    <p:spTgt spid="7"/>
                  </p:tgtEl>
                </p:cond>
              </p:nextCondLst>
            </p:seq>
            <p:audio>
              <p:cMediaNode vol="80000">
                <p:cTn id="64" fill="hold" display="0">
                  <p:stCondLst>
                    <p:cond delay="indefinite"/>
                  </p:stCondLst>
                  <p:endCondLst>
                    <p:cond evt="onStopAudio" delay="0">
                      <p:tgtEl>
                        <p:sldTgt/>
                      </p:tgtEl>
                    </p:cond>
                  </p:endCondLst>
                </p:cTn>
                <p:tgtEl>
                  <p:spTgt spid="7"/>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4139"/>
            <a:ext cx="8229600" cy="598487"/>
          </a:xfrm>
        </p:spPr>
        <p:txBody>
          <a:bodyPr>
            <a:noAutofit/>
          </a:bodyPr>
          <a:lstStyle/>
          <a:p>
            <a:r>
              <a:rPr lang="en-US" sz="3600" dirty="0"/>
              <a:t>Multi-speaker ASR </a:t>
            </a:r>
            <a:r>
              <a:rPr lang="en-US" altLang="ja-JP" sz="3600" dirty="0"/>
              <a:t>w/</a:t>
            </a:r>
            <a:r>
              <a:rPr lang="ja-JP" altLang="en-US" sz="3600" dirty="0"/>
              <a:t> </a:t>
            </a:r>
            <a:r>
              <a:rPr lang="en-US" altLang="ja-JP" sz="3600" dirty="0"/>
              <a:t>Purely</a:t>
            </a:r>
            <a:r>
              <a:rPr lang="ja-JP" altLang="en-US" sz="3600" dirty="0"/>
              <a:t> </a:t>
            </a:r>
            <a:r>
              <a:rPr lang="en-US" altLang="ja-JP" sz="3600" dirty="0"/>
              <a:t>E2E model</a:t>
            </a:r>
            <a:endParaRPr lang="en-US" sz="3600" dirty="0"/>
          </a:p>
        </p:txBody>
      </p:sp>
      <p:graphicFrame>
        <p:nvGraphicFramePr>
          <p:cNvPr id="6" name="Table 5"/>
          <p:cNvGraphicFramePr>
            <a:graphicFrameLocks noGrp="1"/>
          </p:cNvGraphicFramePr>
          <p:nvPr>
            <p:extLst/>
          </p:nvPr>
        </p:nvGraphicFramePr>
        <p:xfrm>
          <a:off x="1901826" y="2366010"/>
          <a:ext cx="8397875" cy="1874520"/>
        </p:xfrm>
        <a:graphic>
          <a:graphicData uri="http://schemas.openxmlformats.org/drawingml/2006/table">
            <a:tbl>
              <a:tblPr firstRow="1" bandRow="1">
                <a:tableStyleId>{5A111915-BE36-4E01-A7E5-04B1672EAD32}</a:tableStyleId>
              </a:tblPr>
              <a:tblGrid>
                <a:gridCol w="695325">
                  <a:extLst>
                    <a:ext uri="{9D8B030D-6E8A-4147-A177-3AD203B41FA5}">
                      <a16:colId xmlns:a16="http://schemas.microsoft.com/office/drawing/2014/main" val="20000"/>
                    </a:ext>
                  </a:extLst>
                </a:gridCol>
                <a:gridCol w="7702550">
                  <a:extLst>
                    <a:ext uri="{9D8B030D-6E8A-4147-A177-3AD203B41FA5}">
                      <a16:colId xmlns:a16="http://schemas.microsoft.com/office/drawing/2014/main" val="20001"/>
                    </a:ext>
                  </a:extLst>
                </a:gridCol>
              </a:tblGrid>
              <a:tr h="316865">
                <a:tc>
                  <a:txBody>
                    <a:bodyPr/>
                    <a:lstStyle/>
                    <a:p>
                      <a:r>
                        <a:rPr lang="en-US" sz="1500" dirty="0"/>
                        <a:t>ID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a:t>446c040j_441c0412</a:t>
                      </a:r>
                    </a:p>
                  </a:txBody>
                  <a:tcPr/>
                </a:tc>
                <a:extLst>
                  <a:ext uri="{0D108BD9-81ED-4DB2-BD59-A6C34878D82A}">
                    <a16:rowId xmlns:a16="http://schemas.microsoft.com/office/drawing/2014/main" val="10000"/>
                  </a:ext>
                </a:extLst>
              </a:tr>
              <a:tr h="370840">
                <a:tc>
                  <a:txBody>
                    <a:bodyPr/>
                    <a:lstStyle/>
                    <a:p>
                      <a:r>
                        <a:rPr lang="en-US" sz="1500" dirty="0"/>
                        <a:t>Out[1]</a:t>
                      </a:r>
                    </a:p>
                  </a:txBody>
                  <a:tcPr>
                    <a:lnR w="12700" cap="flat" cmpd="sng" algn="ctr">
                      <a:solidFill>
                        <a:srgbClr val="4BACC6"/>
                      </a:solidFill>
                      <a:prstDash val="solid"/>
                      <a:round/>
                      <a:headEnd type="none" w="med" len="med"/>
                      <a:tailEnd type="none" w="med" len="med"/>
                    </a:lnR>
                  </a:tcPr>
                </a:tc>
                <a:tc>
                  <a:txBody>
                    <a:bodyPr/>
                    <a:lstStyle/>
                    <a:p>
                      <a:pPr marL="365125" indent="-365125">
                        <a:buNone/>
                      </a:pPr>
                      <a:r>
                        <a:rPr lang="en-US" sz="1500" dirty="0"/>
                        <a:t>REF: this is especially true in the work of </a:t>
                      </a:r>
                      <a:r>
                        <a:rPr lang="en-US" sz="1500" dirty="0" err="1"/>
                        <a:t>british</a:t>
                      </a:r>
                      <a:r>
                        <a:rPr lang="en-US" sz="1500" dirty="0"/>
                        <a:t> novelists and even previously in the work of </a:t>
                      </a:r>
                      <a:r>
                        <a:rPr lang="en-US" sz="1500" dirty="0" err="1"/>
                        <a:t>william</a:t>
                      </a:r>
                      <a:r>
                        <a:rPr lang="en-US" sz="1500" dirty="0"/>
                        <a:t> </a:t>
                      </a:r>
                      <a:r>
                        <a:rPr lang="en-US" sz="1500" dirty="0" err="1"/>
                        <a:t>boyd</a:t>
                      </a:r>
                      <a:endParaRPr lang="en-US" sz="1500" dirty="0"/>
                    </a:p>
                    <a:p>
                      <a:pPr marL="365125" indent="-365125">
                        <a:buNone/>
                      </a:pPr>
                      <a:r>
                        <a:rPr lang="en-US" altLang="ja-JP" sz="1500" dirty="0"/>
                        <a:t>ASR</a:t>
                      </a:r>
                      <a:r>
                        <a:rPr lang="en-US" sz="1500" dirty="0"/>
                        <a:t>: this is especially true in the work of </a:t>
                      </a:r>
                      <a:r>
                        <a:rPr lang="en-US" sz="1500" dirty="0" err="1"/>
                        <a:t>british</a:t>
                      </a:r>
                      <a:r>
                        <a:rPr lang="en-US" sz="1500" dirty="0"/>
                        <a:t> novelists and even previously in the work of </a:t>
                      </a:r>
                      <a:r>
                        <a:rPr lang="en-US" sz="1500" dirty="0" err="1"/>
                        <a:t>william</a:t>
                      </a:r>
                      <a:r>
                        <a:rPr lang="en-US" sz="1500" dirty="0"/>
                        <a:t> </a:t>
                      </a:r>
                      <a:r>
                        <a:rPr lang="en-US" sz="1500" dirty="0" err="1"/>
                        <a:t>boyd</a:t>
                      </a:r>
                      <a:endParaRPr lang="en-US" sz="1500" dirty="0"/>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r>
                        <a:rPr lang="en-US" sz="1500" dirty="0"/>
                        <a:t>Out[2]</a:t>
                      </a:r>
                    </a:p>
                  </a:txBody>
                  <a:tcPr>
                    <a:lnR w="12700" cap="flat" cmpd="sng" algn="ctr">
                      <a:solidFill>
                        <a:srgbClr val="4BACC6"/>
                      </a:solidFill>
                      <a:prstDash val="solid"/>
                      <a:round/>
                      <a:headEnd type="none" w="med" len="med"/>
                      <a:tailEnd type="none" w="med" len="med"/>
                    </a:lnR>
                  </a:tcPr>
                </a:tc>
                <a:tc>
                  <a:txBody>
                    <a:bodyPr/>
                    <a:lstStyle/>
                    <a:p>
                      <a:pPr marL="365125" indent="-365125">
                        <a:buNone/>
                      </a:pPr>
                      <a:r>
                        <a:rPr lang="en-US" sz="1500" dirty="0"/>
                        <a:t>REF: as signs of a stronger economy emerge he adds long term rates are likely to drift higher</a:t>
                      </a:r>
                    </a:p>
                    <a:p>
                      <a:pPr marL="365125" indent="-365125">
                        <a:buNone/>
                      </a:pPr>
                      <a:r>
                        <a:rPr lang="en-US" sz="1500" dirty="0"/>
                        <a:t>ASR: </a:t>
                      </a:r>
                      <a:r>
                        <a:rPr lang="en-US" sz="1500" dirty="0">
                          <a:solidFill>
                            <a:srgbClr val="FF0000"/>
                          </a:solidFill>
                        </a:rPr>
                        <a:t>a</a:t>
                      </a:r>
                      <a:r>
                        <a:rPr lang="en-US" sz="1500" dirty="0"/>
                        <a:t>  signs of a stronger economy emerge he adds long term rates are likely to </a:t>
                      </a:r>
                      <a:r>
                        <a:rPr lang="en-US" sz="1500" dirty="0">
                          <a:solidFill>
                            <a:srgbClr val="FF0000"/>
                          </a:solidFill>
                        </a:rPr>
                        <a:t>drive</a:t>
                      </a:r>
                      <a:r>
                        <a:rPr lang="en-US" sz="1500" dirty="0"/>
                        <a:t> higher</a:t>
                      </a:r>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graphicFrame>
        <p:nvGraphicFramePr>
          <p:cNvPr id="9" name="Table 8"/>
          <p:cNvGraphicFramePr>
            <a:graphicFrameLocks noGrp="1"/>
          </p:cNvGraphicFramePr>
          <p:nvPr>
            <p:extLst/>
          </p:nvPr>
        </p:nvGraphicFramePr>
        <p:xfrm>
          <a:off x="1901826" y="849630"/>
          <a:ext cx="8397875" cy="1417320"/>
        </p:xfrm>
        <a:graphic>
          <a:graphicData uri="http://schemas.openxmlformats.org/drawingml/2006/table">
            <a:tbl>
              <a:tblPr firstRow="1" bandRow="1">
                <a:tableStyleId>{5A111915-BE36-4E01-A7E5-04B1672EAD32}</a:tableStyleId>
              </a:tblPr>
              <a:tblGrid>
                <a:gridCol w="695325">
                  <a:extLst>
                    <a:ext uri="{9D8B030D-6E8A-4147-A177-3AD203B41FA5}">
                      <a16:colId xmlns:a16="http://schemas.microsoft.com/office/drawing/2014/main" val="20000"/>
                    </a:ext>
                  </a:extLst>
                </a:gridCol>
                <a:gridCol w="7702550">
                  <a:extLst>
                    <a:ext uri="{9D8B030D-6E8A-4147-A177-3AD203B41FA5}">
                      <a16:colId xmlns:a16="http://schemas.microsoft.com/office/drawing/2014/main" val="20001"/>
                    </a:ext>
                  </a:extLst>
                </a:gridCol>
              </a:tblGrid>
              <a:tr h="277495">
                <a:tc>
                  <a:txBody>
                    <a:bodyPr/>
                    <a:lstStyle/>
                    <a:p>
                      <a:r>
                        <a:rPr lang="en-US" sz="1500" dirty="0"/>
                        <a:t>ID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500" dirty="0"/>
                        <a:t>445c040j_446c040f</a:t>
                      </a:r>
                      <a:endParaRPr lang="en-US" sz="1500" dirty="0"/>
                    </a:p>
                  </a:txBody>
                  <a:tcPr/>
                </a:tc>
                <a:extLst>
                  <a:ext uri="{0D108BD9-81ED-4DB2-BD59-A6C34878D82A}">
                    <a16:rowId xmlns:a16="http://schemas.microsoft.com/office/drawing/2014/main" val="10000"/>
                  </a:ext>
                </a:extLst>
              </a:tr>
              <a:tr h="370840">
                <a:tc>
                  <a:txBody>
                    <a:bodyPr/>
                    <a:lstStyle/>
                    <a:p>
                      <a:r>
                        <a:rPr lang="en-US" sz="1500" dirty="0"/>
                        <a:t>Out[1]</a:t>
                      </a:r>
                    </a:p>
                  </a:txBody>
                  <a:tcPr>
                    <a:lnR w="12700" cap="flat" cmpd="sng" algn="ctr">
                      <a:solidFill>
                        <a:srgbClr val="4BACC6"/>
                      </a:solidFill>
                      <a:prstDash val="solid"/>
                      <a:round/>
                      <a:headEnd type="none" w="med" len="med"/>
                      <a:tailEnd type="none" w="med" len="med"/>
                    </a:lnR>
                  </a:tcPr>
                </a:tc>
                <a:tc>
                  <a:txBody>
                    <a:bodyPr/>
                    <a:lstStyle/>
                    <a:p>
                      <a:pPr marL="0" indent="0">
                        <a:buNone/>
                      </a:pPr>
                      <a:r>
                        <a:rPr lang="en-US" sz="1500" dirty="0"/>
                        <a:t>REF: bids totaling six hundred fifty one million dollars were submitted</a:t>
                      </a:r>
                    </a:p>
                    <a:p>
                      <a:pPr marL="0" indent="0">
                        <a:buNone/>
                      </a:pPr>
                      <a:r>
                        <a:rPr lang="en-US" sz="1500" dirty="0"/>
                        <a:t>ASR: bids totaling six hundred fifty one million dollars were submitted</a:t>
                      </a:r>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r>
                        <a:rPr lang="en-US" sz="1500" dirty="0"/>
                        <a:t>Out[2]</a:t>
                      </a:r>
                    </a:p>
                  </a:txBody>
                  <a:tcPr>
                    <a:lnR w="12700" cap="flat" cmpd="sng" algn="ctr">
                      <a:solidFill>
                        <a:srgbClr val="4BACC6"/>
                      </a:solidFill>
                      <a:prstDash val="solid"/>
                      <a:round/>
                      <a:headEnd type="none" w="med" len="med"/>
                      <a:tailEnd type="none" w="med" len="med"/>
                    </a:lnR>
                  </a:tcPr>
                </a:tc>
                <a:tc>
                  <a:txBody>
                    <a:bodyPr/>
                    <a:lstStyle/>
                    <a:p>
                      <a:pPr marL="0" indent="0">
                        <a:buNone/>
                      </a:pPr>
                      <a:r>
                        <a:rPr lang="en-US" altLang="ja-JP" sz="1500" dirty="0"/>
                        <a:t>REF: that's more or less what the blue chip economists expect</a:t>
                      </a:r>
                    </a:p>
                    <a:p>
                      <a:pPr marL="0" indent="0">
                        <a:buNone/>
                      </a:pPr>
                      <a:r>
                        <a:rPr lang="en-US" altLang="ja-JP" sz="1500" dirty="0"/>
                        <a:t>ASR: that's more or less what the blue chip economists expect</a:t>
                      </a:r>
                      <a:endParaRPr lang="en-US" sz="1500" dirty="0"/>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graphicFrame>
        <p:nvGraphicFramePr>
          <p:cNvPr id="11" name="Table 10"/>
          <p:cNvGraphicFramePr>
            <a:graphicFrameLocks noGrp="1"/>
          </p:cNvGraphicFramePr>
          <p:nvPr>
            <p:extLst/>
          </p:nvPr>
        </p:nvGraphicFramePr>
        <p:xfrm>
          <a:off x="1901826" y="4367212"/>
          <a:ext cx="8397875" cy="2343468"/>
        </p:xfrm>
        <a:graphic>
          <a:graphicData uri="http://schemas.openxmlformats.org/drawingml/2006/table">
            <a:tbl>
              <a:tblPr firstRow="1" bandRow="1">
                <a:tableStyleId>{5A111915-BE36-4E01-A7E5-04B1672EAD32}</a:tableStyleId>
              </a:tblPr>
              <a:tblGrid>
                <a:gridCol w="695325">
                  <a:extLst>
                    <a:ext uri="{9D8B030D-6E8A-4147-A177-3AD203B41FA5}">
                      <a16:colId xmlns:a16="http://schemas.microsoft.com/office/drawing/2014/main" val="20000"/>
                    </a:ext>
                  </a:extLst>
                </a:gridCol>
                <a:gridCol w="7702550">
                  <a:extLst>
                    <a:ext uri="{9D8B030D-6E8A-4147-A177-3AD203B41FA5}">
                      <a16:colId xmlns:a16="http://schemas.microsoft.com/office/drawing/2014/main" val="20001"/>
                    </a:ext>
                  </a:extLst>
                </a:gridCol>
              </a:tblGrid>
              <a:tr h="331788">
                <a:tc>
                  <a:txBody>
                    <a:bodyPr/>
                    <a:lstStyle/>
                    <a:p>
                      <a:r>
                        <a:rPr lang="en-US" sz="1500" dirty="0"/>
                        <a:t>ID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a:t>440c040v_446c040n</a:t>
                      </a:r>
                    </a:p>
                  </a:txBody>
                  <a:tcPr/>
                </a:tc>
                <a:extLst>
                  <a:ext uri="{0D108BD9-81ED-4DB2-BD59-A6C34878D82A}">
                    <a16:rowId xmlns:a16="http://schemas.microsoft.com/office/drawing/2014/main" val="10000"/>
                  </a:ext>
                </a:extLst>
              </a:tr>
              <a:tr h="370840">
                <a:tc>
                  <a:txBody>
                    <a:bodyPr/>
                    <a:lstStyle/>
                    <a:p>
                      <a:r>
                        <a:rPr lang="en-US" sz="1500" dirty="0"/>
                        <a:t>Out[1]</a:t>
                      </a:r>
                    </a:p>
                  </a:txBody>
                  <a:tcPr>
                    <a:lnR w="12700" cap="flat" cmpd="sng" algn="ctr">
                      <a:solidFill>
                        <a:srgbClr val="4BACC6"/>
                      </a:solidFill>
                      <a:prstDash val="solid"/>
                      <a:round/>
                      <a:headEnd type="none" w="med" len="med"/>
                      <a:tailEnd type="none" w="med" len="med"/>
                    </a:lnR>
                  </a:tcPr>
                </a:tc>
                <a:tc>
                  <a:txBody>
                    <a:bodyPr/>
                    <a:lstStyle/>
                    <a:p>
                      <a:pPr marL="365125" indent="-365125">
                        <a:buNone/>
                      </a:pPr>
                      <a:r>
                        <a:rPr lang="en-US" sz="1500" dirty="0"/>
                        <a:t>REF: shamrock has interests in television and radio stations energy services real estate and venture capital</a:t>
                      </a:r>
                    </a:p>
                    <a:p>
                      <a:pPr marL="365125" indent="-365125">
                        <a:buNone/>
                      </a:pPr>
                      <a:r>
                        <a:rPr lang="en-US" sz="1500" dirty="0"/>
                        <a:t>ASR: </a:t>
                      </a:r>
                      <a:r>
                        <a:rPr lang="en-US" sz="1500" dirty="0" err="1">
                          <a:solidFill>
                            <a:srgbClr val="FF0000"/>
                          </a:solidFill>
                        </a:rPr>
                        <a:t>chemlawn</a:t>
                      </a:r>
                      <a:r>
                        <a:rPr lang="en-US" sz="1500" dirty="0"/>
                        <a:t> has interests in television and radio stations energy services real estate and venture capital</a:t>
                      </a:r>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r>
                        <a:rPr lang="en-US" sz="1500" dirty="0"/>
                        <a:t>Out[2]</a:t>
                      </a:r>
                    </a:p>
                  </a:txBody>
                  <a:tcPr>
                    <a:lnR w="12700" cap="flat" cmpd="sng" algn="ctr">
                      <a:solidFill>
                        <a:srgbClr val="4BACC6"/>
                      </a:solidFill>
                      <a:prstDash val="solid"/>
                      <a:round/>
                      <a:headEnd type="none" w="med" len="med"/>
                      <a:tailEnd type="none" w="med" len="med"/>
                    </a:lnR>
                  </a:tcPr>
                </a:tc>
                <a:tc>
                  <a:txBody>
                    <a:bodyPr/>
                    <a:lstStyle/>
                    <a:p>
                      <a:pPr marL="365125" indent="-365125">
                        <a:buNone/>
                      </a:pPr>
                      <a:r>
                        <a:rPr lang="en-US" altLang="ja-JP" sz="1500" dirty="0"/>
                        <a:t>REF: as with the rest of the regime however their ideology became contaminated by the germ of corruption</a:t>
                      </a:r>
                    </a:p>
                    <a:p>
                      <a:pPr marL="365125" indent="-365125">
                        <a:buNone/>
                      </a:pPr>
                      <a:r>
                        <a:rPr lang="en-US" altLang="ja-JP" sz="1500" dirty="0"/>
                        <a:t>ASR: as with the rest of the regime however their ideology became contaminated by the </a:t>
                      </a:r>
                      <a:r>
                        <a:rPr lang="en-US" altLang="ja-JP" sz="1500" dirty="0" err="1">
                          <a:solidFill>
                            <a:srgbClr val="FF0000"/>
                          </a:solidFill>
                        </a:rPr>
                        <a:t>jaim</a:t>
                      </a:r>
                      <a:r>
                        <a:rPr lang="en-US" altLang="ja-JP" sz="1500" dirty="0">
                          <a:solidFill>
                            <a:srgbClr val="FF0000"/>
                          </a:solidFill>
                        </a:rPr>
                        <a:t> </a:t>
                      </a:r>
                      <a:r>
                        <a:rPr lang="en-US" altLang="ja-JP" sz="1500" dirty="0"/>
                        <a:t>of corruption</a:t>
                      </a:r>
                      <a:endParaRPr lang="en-US" sz="1500" dirty="0"/>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3" name="00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93711" y="865941"/>
            <a:ext cx="284881" cy="284881"/>
          </a:xfrm>
          <a:prstGeom prst="rect">
            <a:avLst/>
          </a:prstGeom>
        </p:spPr>
      </p:pic>
      <p:pic>
        <p:nvPicPr>
          <p:cNvPr id="5" name="029.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693711" y="2394386"/>
            <a:ext cx="284881" cy="284881"/>
          </a:xfrm>
          <a:prstGeom prst="rect">
            <a:avLst/>
          </a:prstGeom>
        </p:spPr>
      </p:pic>
      <p:pic>
        <p:nvPicPr>
          <p:cNvPr id="7" name="032.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9693711" y="4383523"/>
            <a:ext cx="284881" cy="284881"/>
          </a:xfrm>
          <a:prstGeom prst="rect">
            <a:avLst/>
          </a:prstGeom>
        </p:spPr>
      </p:pic>
    </p:spTree>
    <p:extLst>
      <p:ext uri="{BB962C8B-B14F-4D97-AF65-F5344CB8AC3E}">
        <p14:creationId xmlns:p14="http://schemas.microsoft.com/office/powerpoint/2010/main" val="186347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992"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3"/>
                                        </p:tgtEl>
                                      </p:cBhvr>
                                    </p:cmd>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189" fill="hold"/>
                                        <p:tgtEl>
                                          <p:spTgt spid="5"/>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5"/>
                                        </p:tgtEl>
                                      </p:cBhvr>
                                    </p:cmd>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9539" fill="hold"/>
                                        <p:tgtEl>
                                          <p:spTgt spid="7"/>
                                        </p:tgtEl>
                                      </p:cBhvr>
                                    </p:cmd>
                                  </p:childTnLst>
                                </p:cTn>
                              </p:par>
                            </p:childTnLst>
                          </p:cTn>
                        </p:par>
                      </p:childTnLst>
                    </p:cTn>
                  </p:par>
                  <p:par>
                    <p:cTn id="43" fill="hold">
                      <p:stCondLst>
                        <p:cond delay="indefinite"/>
                      </p:stCondLst>
                      <p:childTnLst>
                        <p:par>
                          <p:cTn id="44" fill="hold">
                            <p:stCondLst>
                              <p:cond delay="0"/>
                            </p:stCondLst>
                            <p:childTnLst>
                              <p:par>
                                <p:cTn id="45" presetID="3" presetClass="mediacall" presetSubtype="0" fill="hold" nodeType="clickEffect">
                                  <p:stCondLst>
                                    <p:cond delay="0"/>
                                  </p:stCondLst>
                                  <p:childTnLst>
                                    <p:cmd type="call" cmd="stop">
                                      <p:cBhvr>
                                        <p:cTn id="4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4992" fill="hold"/>
                                        <p:tgtEl>
                                          <p:spTgt spid="3"/>
                                        </p:tgtEl>
                                      </p:cBhvr>
                                    </p:cmd>
                                  </p:childTnLst>
                                </p:cTn>
                              </p:par>
                            </p:childTnLst>
                          </p:cTn>
                        </p:par>
                      </p:childTnLst>
                    </p:cTn>
                  </p:par>
                </p:childTnLst>
              </p:cTn>
              <p:nextCondLst>
                <p:cond evt="onClick" delay="0">
                  <p:tgtEl>
                    <p:spTgt spid="3"/>
                  </p:tgtEl>
                </p:cond>
              </p:nextCondLst>
            </p:seq>
            <p:audio>
              <p:cMediaNode vol="80000">
                <p:cTn id="52" fill="hold" display="0">
                  <p:stCondLst>
                    <p:cond delay="indefinite"/>
                  </p:stCondLst>
                  <p:endCondLst>
                    <p:cond evt="onStopAudio" delay="0">
                      <p:tgtEl>
                        <p:sldTgt/>
                      </p:tgtEl>
                    </p:cond>
                  </p:endCondLst>
                </p:cTn>
                <p:tgtEl>
                  <p:spTgt spid="3"/>
                </p:tgtEl>
              </p:cMediaNode>
            </p:audio>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8189" fill="hold"/>
                                        <p:tgtEl>
                                          <p:spTgt spid="5"/>
                                        </p:tgtEl>
                                      </p:cBhvr>
                                    </p:cmd>
                                  </p:childTnLst>
                                </p:cTn>
                              </p:par>
                            </p:childTnLst>
                          </p:cTn>
                        </p:par>
                      </p:childTnLst>
                    </p:cTn>
                  </p:par>
                </p:childTnLst>
              </p:cTn>
              <p:nextCondLst>
                <p:cond evt="onClick" delay="0">
                  <p:tgtEl>
                    <p:spTgt spid="5"/>
                  </p:tgtEl>
                </p:cond>
              </p:nextCondLst>
            </p:seq>
            <p:audio>
              <p:cMediaNode vol="80000">
                <p:cTn id="58" fill="hold" display="0">
                  <p:stCondLst>
                    <p:cond delay="indefinite"/>
                  </p:stCondLst>
                  <p:endCondLst>
                    <p:cond evt="onStopAudio" delay="0">
                      <p:tgtEl>
                        <p:sldTgt/>
                      </p:tgtEl>
                    </p:cond>
                  </p:endCondLst>
                </p:cTn>
                <p:tgtEl>
                  <p:spTgt spid="5"/>
                </p:tgtEl>
              </p:cMediaNode>
            </p:audio>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9539" fill="hold"/>
                                        <p:tgtEl>
                                          <p:spTgt spid="7"/>
                                        </p:tgtEl>
                                      </p:cBhvr>
                                    </p:cmd>
                                  </p:childTnLst>
                                </p:cTn>
                              </p:par>
                            </p:childTnLst>
                          </p:cTn>
                        </p:par>
                      </p:childTnLst>
                    </p:cTn>
                  </p:par>
                </p:childTnLst>
              </p:cTn>
              <p:nextCondLst>
                <p:cond evt="onClick" delay="0">
                  <p:tgtEl>
                    <p:spTgt spid="7"/>
                  </p:tgtEl>
                </p:cond>
              </p:nextCondLst>
            </p:seq>
            <p:audio>
              <p:cMediaNode vol="80000">
                <p:cTn id="64" fill="hold" display="0">
                  <p:stCondLst>
                    <p:cond delay="indefinite"/>
                  </p:stCondLst>
                  <p:endCondLst>
                    <p:cond evt="onStopAudio" delay="0">
                      <p:tgtEl>
                        <p:sldTgt/>
                      </p:tgtEl>
                    </p:cond>
                  </p:endCondLst>
                </p:cTn>
                <p:tgtEl>
                  <p:spTgt spid="7"/>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5889"/>
            <a:ext cx="8229600" cy="598487"/>
          </a:xfrm>
        </p:spPr>
        <p:txBody>
          <a:bodyPr>
            <a:normAutofit fontScale="90000"/>
          </a:bodyPr>
          <a:lstStyle/>
          <a:p>
            <a:r>
              <a:rPr lang="en-US" dirty="0"/>
              <a:t>Multi-lingual </a:t>
            </a:r>
            <a:r>
              <a:rPr lang="en-US" altLang="ja-JP" dirty="0"/>
              <a:t>M</a:t>
            </a:r>
            <a:r>
              <a:rPr lang="en-US" dirty="0"/>
              <a:t>ulti-speaker ASR</a:t>
            </a:r>
          </a:p>
        </p:txBody>
      </p:sp>
      <p:graphicFrame>
        <p:nvGraphicFramePr>
          <p:cNvPr id="6" name="Table 5"/>
          <p:cNvGraphicFramePr>
            <a:graphicFrameLocks noGrp="1"/>
          </p:cNvGraphicFramePr>
          <p:nvPr>
            <p:extLst/>
          </p:nvPr>
        </p:nvGraphicFramePr>
        <p:xfrm>
          <a:off x="1901826" y="2508886"/>
          <a:ext cx="8397875" cy="1951355"/>
        </p:xfrm>
        <a:graphic>
          <a:graphicData uri="http://schemas.openxmlformats.org/drawingml/2006/table">
            <a:tbl>
              <a:tblPr firstRow="1" bandRow="1">
                <a:tableStyleId>{5A111915-BE36-4E01-A7E5-04B1672EAD32}</a:tableStyleId>
              </a:tblPr>
              <a:tblGrid>
                <a:gridCol w="695325">
                  <a:extLst>
                    <a:ext uri="{9D8B030D-6E8A-4147-A177-3AD203B41FA5}">
                      <a16:colId xmlns:a16="http://schemas.microsoft.com/office/drawing/2014/main" val="20000"/>
                    </a:ext>
                  </a:extLst>
                </a:gridCol>
                <a:gridCol w="7702550">
                  <a:extLst>
                    <a:ext uri="{9D8B030D-6E8A-4147-A177-3AD203B41FA5}">
                      <a16:colId xmlns:a16="http://schemas.microsoft.com/office/drawing/2014/main" val="20001"/>
                    </a:ext>
                  </a:extLst>
                </a:gridCol>
              </a:tblGrid>
              <a:tr h="396875">
                <a:tc>
                  <a:txBody>
                    <a:bodyPr/>
                    <a:lstStyle/>
                    <a:p>
                      <a:r>
                        <a:rPr lang="en-US" sz="1500" dirty="0"/>
                        <a:t>ID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a:t>a02m0012_s00f0066</a:t>
                      </a:r>
                    </a:p>
                  </a:txBody>
                  <a:tcPr/>
                </a:tc>
                <a:extLst>
                  <a:ext uri="{0D108BD9-81ED-4DB2-BD59-A6C34878D82A}">
                    <a16:rowId xmlns:a16="http://schemas.microsoft.com/office/drawing/2014/main" val="10000"/>
                  </a:ext>
                </a:extLst>
              </a:tr>
              <a:tr h="370840">
                <a:tc>
                  <a:txBody>
                    <a:bodyPr/>
                    <a:lstStyle/>
                    <a:p>
                      <a:r>
                        <a:rPr lang="en-US" sz="1500" dirty="0"/>
                        <a:t>Out[1]</a:t>
                      </a:r>
                    </a:p>
                  </a:txBody>
                  <a:tcPr>
                    <a:lnR w="12700" cap="flat" cmpd="sng" algn="ctr">
                      <a:solidFill>
                        <a:srgbClr val="4BACC6"/>
                      </a:solidFill>
                      <a:prstDash val="solid"/>
                      <a:round/>
                      <a:headEnd type="none" w="med" len="med"/>
                      <a:tailEnd type="none" w="med" len="med"/>
                    </a:lnR>
                  </a:tcPr>
                </a:tc>
                <a:tc>
                  <a:txBody>
                    <a:bodyPr/>
                    <a:lstStyle/>
                    <a:p>
                      <a:pPr marL="0" indent="0">
                        <a:buNone/>
                      </a:pPr>
                      <a:r>
                        <a:rPr lang="en-US" sz="1500" dirty="0"/>
                        <a:t>REF: [EN] grains and soybeans most corn and wheat futures prices were strong</a:t>
                      </a:r>
                      <a:r>
                        <a:rPr lang="en-US" altLang="ja-JP" sz="1500" dirty="0"/>
                        <a:t>er</a:t>
                      </a:r>
                      <a:r>
                        <a:rPr lang="ja-JP" altLang="en-US" sz="1500" dirty="0"/>
                        <a:t> </a:t>
                      </a:r>
                      <a:r>
                        <a:rPr lang="en-US" altLang="ja-JP" sz="1500" dirty="0"/>
                        <a:t>[CN] </a:t>
                      </a:r>
                      <a:r>
                        <a:rPr lang="en-US" sz="1500" dirty="0"/>
                        <a:t>也是的</a:t>
                      </a:r>
                    </a:p>
                    <a:p>
                      <a:pPr marL="0" indent="0">
                        <a:buNone/>
                      </a:pPr>
                      <a:r>
                        <a:rPr lang="en-US" sz="1500" dirty="0"/>
                        <a:t>ASR: [EN] grains and soybeans most corn and wheat futures prices were </a:t>
                      </a:r>
                      <a:r>
                        <a:rPr lang="en-US" sz="1500" dirty="0" err="1"/>
                        <a:t>strong</a:t>
                      </a:r>
                      <a:r>
                        <a:rPr lang="en-US" altLang="ja-JP" sz="1500" dirty="0" err="1">
                          <a:solidFill>
                            <a:srgbClr val="FF0000"/>
                          </a:solidFill>
                        </a:rPr>
                        <a:t>k</a:t>
                      </a:r>
                      <a:r>
                        <a:rPr lang="ja-JP" altLang="en-US" sz="1500" dirty="0"/>
                        <a:t> </a:t>
                      </a:r>
                      <a:r>
                        <a:rPr lang="en-US" altLang="ja-JP" sz="1500" dirty="0"/>
                        <a:t>[CN] </a:t>
                      </a:r>
                      <a:r>
                        <a:rPr lang="en-US" sz="1500" dirty="0"/>
                        <a:t>也是的</a:t>
                      </a:r>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r>
                        <a:rPr lang="en-US" sz="1500" dirty="0"/>
                        <a:t>Out[2]</a:t>
                      </a:r>
                    </a:p>
                  </a:txBody>
                  <a:tcPr>
                    <a:lnR w="12700" cap="flat" cmpd="sng" algn="ctr">
                      <a:solidFill>
                        <a:srgbClr val="4BACC6"/>
                      </a:solidFill>
                      <a:prstDash val="solid"/>
                      <a:round/>
                      <a:headEnd type="none" w="med" len="med"/>
                      <a:tailEnd type="none" w="med" len="med"/>
                    </a:lnR>
                  </a:tcPr>
                </a:tc>
                <a:tc>
                  <a:txBody>
                    <a:bodyPr/>
                    <a:lstStyle/>
                    <a:p>
                      <a:pPr marL="0" indent="0">
                        <a:buNone/>
                      </a:pPr>
                      <a:r>
                        <a:rPr lang="en-US" sz="1500" dirty="0"/>
                        <a:t>REF: [JP] えーここで注目すべき点は例十十一の二重下線部に示すように [JP] アニメですとか</a:t>
                      </a:r>
                    </a:p>
                    <a:p>
                      <a:pPr marL="0" indent="0">
                        <a:buNone/>
                      </a:pPr>
                      <a:r>
                        <a:rPr lang="en-US" sz="1500" dirty="0"/>
                        <a:t>ASR: [JP] えーここで注目すべき</a:t>
                      </a:r>
                      <a:r>
                        <a:rPr lang="en-US" sz="1500" dirty="0">
                          <a:solidFill>
                            <a:srgbClr val="FF0000"/>
                          </a:solidFill>
                        </a:rPr>
                        <a:t>い</a:t>
                      </a:r>
                      <a:r>
                        <a:rPr lang="en-US" sz="1500" dirty="0"/>
                        <a:t>点は</a:t>
                      </a:r>
                      <a:r>
                        <a:rPr lang="en-US" sz="1500" dirty="0">
                          <a:solidFill>
                            <a:srgbClr val="FF0000"/>
                          </a:solidFill>
                        </a:rPr>
                        <a:t>零</a:t>
                      </a:r>
                      <a:r>
                        <a:rPr lang="en-US" sz="1500" dirty="0"/>
                        <a:t>十十一の二</a:t>
                      </a:r>
                      <a:r>
                        <a:rPr lang="en-US" sz="1500" dirty="0">
                          <a:solidFill>
                            <a:srgbClr val="FF0000"/>
                          </a:solidFill>
                        </a:rPr>
                        <a:t>十</a:t>
                      </a:r>
                      <a:r>
                        <a:rPr lang="en-US" sz="1500" dirty="0"/>
                        <a:t>下線部に示すように  [JP] アニメですとか</a:t>
                      </a:r>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8" name="05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21851" y="2580322"/>
            <a:ext cx="247650" cy="247650"/>
          </a:xfrm>
          <a:prstGeom prst="rect">
            <a:avLst/>
          </a:prstGeom>
        </p:spPr>
      </p:pic>
      <p:graphicFrame>
        <p:nvGraphicFramePr>
          <p:cNvPr id="9" name="Table 8"/>
          <p:cNvGraphicFramePr>
            <a:graphicFrameLocks noGrp="1"/>
          </p:cNvGraphicFramePr>
          <p:nvPr>
            <p:extLst/>
          </p:nvPr>
        </p:nvGraphicFramePr>
        <p:xfrm>
          <a:off x="1901826" y="881381"/>
          <a:ext cx="8397875" cy="1494155"/>
        </p:xfrm>
        <a:graphic>
          <a:graphicData uri="http://schemas.openxmlformats.org/drawingml/2006/table">
            <a:tbl>
              <a:tblPr firstRow="1" bandRow="1">
                <a:tableStyleId>{5A111915-BE36-4E01-A7E5-04B1672EAD32}</a:tableStyleId>
              </a:tblPr>
              <a:tblGrid>
                <a:gridCol w="695325">
                  <a:extLst>
                    <a:ext uri="{9D8B030D-6E8A-4147-A177-3AD203B41FA5}">
                      <a16:colId xmlns:a16="http://schemas.microsoft.com/office/drawing/2014/main" val="20000"/>
                    </a:ext>
                  </a:extLst>
                </a:gridCol>
                <a:gridCol w="7702550">
                  <a:extLst>
                    <a:ext uri="{9D8B030D-6E8A-4147-A177-3AD203B41FA5}">
                      <a16:colId xmlns:a16="http://schemas.microsoft.com/office/drawing/2014/main" val="20001"/>
                    </a:ext>
                  </a:extLst>
                </a:gridCol>
              </a:tblGrid>
              <a:tr h="396875">
                <a:tc>
                  <a:txBody>
                    <a:bodyPr/>
                    <a:lstStyle/>
                    <a:p>
                      <a:r>
                        <a:rPr lang="en-US" sz="1500" dirty="0"/>
                        <a:t>ID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500" dirty="0"/>
                        <a:t>ralfherzog_1.41860235081</a:t>
                      </a:r>
                      <a:endParaRPr lang="en-US" sz="1500" dirty="0"/>
                    </a:p>
                  </a:txBody>
                  <a:tcPr/>
                </a:tc>
                <a:extLst>
                  <a:ext uri="{0D108BD9-81ED-4DB2-BD59-A6C34878D82A}">
                    <a16:rowId xmlns:a16="http://schemas.microsoft.com/office/drawing/2014/main" val="10000"/>
                  </a:ext>
                </a:extLst>
              </a:tr>
              <a:tr h="370840">
                <a:tc>
                  <a:txBody>
                    <a:bodyPr/>
                    <a:lstStyle/>
                    <a:p>
                      <a:r>
                        <a:rPr lang="en-US" sz="1500" dirty="0"/>
                        <a:t>Out[1]</a:t>
                      </a:r>
                    </a:p>
                  </a:txBody>
                  <a:tcPr>
                    <a:lnR w="12700" cap="flat" cmpd="sng" algn="ctr">
                      <a:solidFill>
                        <a:srgbClr val="4BACC6"/>
                      </a:solidFill>
                      <a:prstDash val="solid"/>
                      <a:round/>
                      <a:headEnd type="none" w="med" len="med"/>
                      <a:tailEnd type="none" w="med" len="med"/>
                    </a:lnR>
                  </a:tcPr>
                </a:tc>
                <a:tc>
                  <a:txBody>
                    <a:bodyPr/>
                    <a:lstStyle/>
                    <a:p>
                      <a:pPr marL="0" indent="0">
                        <a:buNone/>
                      </a:pPr>
                      <a:r>
                        <a:rPr lang="en-US" sz="1500" dirty="0"/>
                        <a:t>REF: [DE] </a:t>
                      </a:r>
                      <a:r>
                        <a:rPr lang="en-US" sz="1500" dirty="0" err="1"/>
                        <a:t>eine</a:t>
                      </a:r>
                      <a:r>
                        <a:rPr lang="en-US" sz="1500" dirty="0"/>
                        <a:t> </a:t>
                      </a:r>
                      <a:r>
                        <a:rPr lang="en-US" sz="1500" dirty="0" err="1"/>
                        <a:t>höhere</a:t>
                      </a:r>
                      <a:r>
                        <a:rPr lang="en-US" sz="1500" dirty="0"/>
                        <a:t> </a:t>
                      </a:r>
                      <a:r>
                        <a:rPr lang="en-US" sz="1500" dirty="0" err="1"/>
                        <a:t>geschwindigkeit</a:t>
                      </a:r>
                      <a:r>
                        <a:rPr lang="en-US" sz="1500" dirty="0"/>
                        <a:t> </a:t>
                      </a:r>
                      <a:r>
                        <a:rPr lang="en-US" sz="1500" dirty="0" err="1"/>
                        <a:t>ist</a:t>
                      </a:r>
                      <a:r>
                        <a:rPr lang="en-US" sz="1500" dirty="0"/>
                        <a:t> </a:t>
                      </a:r>
                      <a:r>
                        <a:rPr lang="en-US" sz="1500" dirty="0" err="1"/>
                        <a:t>möglich</a:t>
                      </a:r>
                      <a:endParaRPr lang="en-US" sz="1500" dirty="0"/>
                    </a:p>
                    <a:p>
                      <a:pPr marL="0" indent="0">
                        <a:buNone/>
                      </a:pPr>
                      <a:r>
                        <a:rPr lang="en-US" sz="1500" dirty="0"/>
                        <a:t>ASR: [DE] </a:t>
                      </a:r>
                      <a:r>
                        <a:rPr lang="en-US" sz="1500" dirty="0" err="1"/>
                        <a:t>eine</a:t>
                      </a:r>
                      <a:r>
                        <a:rPr lang="en-US" sz="1500" dirty="0"/>
                        <a:t> </a:t>
                      </a:r>
                      <a:r>
                        <a:rPr lang="en-US" sz="1500" dirty="0" err="1"/>
                        <a:t>höh</a:t>
                      </a:r>
                      <a:r>
                        <a:rPr lang="en-US" sz="1500" dirty="0">
                          <a:solidFill>
                            <a:srgbClr val="FF0000"/>
                          </a:solidFill>
                        </a:rPr>
                        <a:t>*</a:t>
                      </a:r>
                      <a:r>
                        <a:rPr lang="en-US" sz="1500" dirty="0"/>
                        <a:t>re </a:t>
                      </a:r>
                      <a:r>
                        <a:rPr lang="en-US" sz="1500" dirty="0" err="1"/>
                        <a:t>geschwindigkeit</a:t>
                      </a:r>
                      <a:r>
                        <a:rPr lang="en-US" sz="1500" dirty="0"/>
                        <a:t> </a:t>
                      </a:r>
                      <a:r>
                        <a:rPr lang="en-US" sz="1500" dirty="0" err="1"/>
                        <a:t>ist</a:t>
                      </a:r>
                      <a:r>
                        <a:rPr lang="en-US" sz="1500" dirty="0"/>
                        <a:t> </a:t>
                      </a:r>
                      <a:r>
                        <a:rPr lang="en-US" sz="1500" dirty="0" err="1"/>
                        <a:t>möglich</a:t>
                      </a:r>
                      <a:endParaRPr lang="en-US" sz="1500" dirty="0"/>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r>
                        <a:rPr lang="en-US" sz="1500" dirty="0"/>
                        <a:t>Out[2]</a:t>
                      </a:r>
                    </a:p>
                  </a:txBody>
                  <a:tcPr>
                    <a:lnR w="12700" cap="flat" cmpd="sng" algn="ctr">
                      <a:solidFill>
                        <a:srgbClr val="4BACC6"/>
                      </a:solidFill>
                      <a:prstDash val="solid"/>
                      <a:round/>
                      <a:headEnd type="none" w="med" len="med"/>
                      <a:tailEnd type="none" w="med" len="med"/>
                    </a:lnR>
                  </a:tcPr>
                </a:tc>
                <a:tc>
                  <a:txBody>
                    <a:bodyPr/>
                    <a:lstStyle/>
                    <a:p>
                      <a:pPr marL="0" indent="0">
                        <a:buNone/>
                      </a:pPr>
                      <a:r>
                        <a:rPr lang="en-US" altLang="ja-JP" sz="1500" dirty="0"/>
                        <a:t>REF: [JP] </a:t>
                      </a:r>
                      <a:r>
                        <a:rPr lang="ja-JP" altLang="en-US" sz="1500" dirty="0"/>
                        <a:t>まずなぜこの内容を選んだかと言うと</a:t>
                      </a:r>
                    </a:p>
                    <a:p>
                      <a:pPr marL="0" indent="0">
                        <a:buNone/>
                      </a:pPr>
                      <a:r>
                        <a:rPr lang="en-US" altLang="ja-JP" sz="1500" dirty="0"/>
                        <a:t>ASR: [JP] </a:t>
                      </a:r>
                      <a:r>
                        <a:rPr lang="ja-JP" altLang="en-US" sz="1500" dirty="0"/>
                        <a:t>まずなぜこの内容を選んだかと言うと</a:t>
                      </a:r>
                      <a:endParaRPr lang="en-US" sz="1500" dirty="0"/>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10" name="010.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99949" y="944881"/>
            <a:ext cx="269553" cy="269553"/>
          </a:xfrm>
          <a:prstGeom prst="rect">
            <a:avLst/>
          </a:prstGeom>
        </p:spPr>
      </p:pic>
      <p:graphicFrame>
        <p:nvGraphicFramePr>
          <p:cNvPr id="11" name="Table 10"/>
          <p:cNvGraphicFramePr>
            <a:graphicFrameLocks noGrp="1"/>
          </p:cNvGraphicFramePr>
          <p:nvPr>
            <p:extLst/>
          </p:nvPr>
        </p:nvGraphicFramePr>
        <p:xfrm>
          <a:off x="1901826" y="4344989"/>
          <a:ext cx="8397875" cy="2408555"/>
        </p:xfrm>
        <a:graphic>
          <a:graphicData uri="http://schemas.openxmlformats.org/drawingml/2006/table">
            <a:tbl>
              <a:tblPr firstRow="1" bandRow="1">
                <a:tableStyleId>{5A111915-BE36-4E01-A7E5-04B1672EAD32}</a:tableStyleId>
              </a:tblPr>
              <a:tblGrid>
                <a:gridCol w="695325">
                  <a:extLst>
                    <a:ext uri="{9D8B030D-6E8A-4147-A177-3AD203B41FA5}">
                      <a16:colId xmlns:a16="http://schemas.microsoft.com/office/drawing/2014/main" val="20000"/>
                    </a:ext>
                  </a:extLst>
                </a:gridCol>
                <a:gridCol w="7702550">
                  <a:extLst>
                    <a:ext uri="{9D8B030D-6E8A-4147-A177-3AD203B41FA5}">
                      <a16:colId xmlns:a16="http://schemas.microsoft.com/office/drawing/2014/main" val="20001"/>
                    </a:ext>
                  </a:extLst>
                </a:gridCol>
              </a:tblGrid>
              <a:tr h="396875">
                <a:tc>
                  <a:txBody>
                    <a:bodyPr/>
                    <a:lstStyle/>
                    <a:p>
                      <a:r>
                        <a:rPr lang="en-US" sz="1500" dirty="0"/>
                        <a:t>ID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a:t>a04m0051_0.352274410405</a:t>
                      </a:r>
                    </a:p>
                  </a:txBody>
                  <a:tcPr/>
                </a:tc>
                <a:extLst>
                  <a:ext uri="{0D108BD9-81ED-4DB2-BD59-A6C34878D82A}">
                    <a16:rowId xmlns:a16="http://schemas.microsoft.com/office/drawing/2014/main" val="10000"/>
                  </a:ext>
                </a:extLst>
              </a:tr>
              <a:tr h="370840">
                <a:tc>
                  <a:txBody>
                    <a:bodyPr/>
                    <a:lstStyle/>
                    <a:p>
                      <a:r>
                        <a:rPr lang="en-US" sz="1500" dirty="0"/>
                        <a:t>Out[1]</a:t>
                      </a:r>
                    </a:p>
                  </a:txBody>
                  <a:tcPr>
                    <a:lnR w="12700" cap="flat" cmpd="sng" algn="ctr">
                      <a:solidFill>
                        <a:srgbClr val="4BACC6"/>
                      </a:solidFill>
                      <a:prstDash val="solid"/>
                      <a:round/>
                      <a:headEnd type="none" w="med" len="med"/>
                      <a:tailEnd type="none" w="med" len="med"/>
                    </a:lnR>
                  </a:tcPr>
                </a:tc>
                <a:tc>
                  <a:txBody>
                    <a:bodyPr/>
                    <a:lstStyle/>
                    <a:p>
                      <a:pPr marL="365125" indent="-365125">
                        <a:buNone/>
                      </a:pPr>
                      <a:r>
                        <a:rPr lang="en-US" sz="1500" dirty="0"/>
                        <a:t>REF: [IT] </a:t>
                      </a:r>
                      <a:r>
                        <a:rPr lang="en-US" sz="1500" dirty="0" err="1"/>
                        <a:t>economizzando</a:t>
                      </a:r>
                      <a:r>
                        <a:rPr lang="en-US" sz="1500" dirty="0"/>
                        <a:t> le </a:t>
                      </a:r>
                      <a:r>
                        <a:rPr lang="en-US" sz="1500" dirty="0" err="1"/>
                        <a:t>provvIste</a:t>
                      </a:r>
                      <a:r>
                        <a:rPr lang="en-US" sz="1500" dirty="0"/>
                        <a:t> vi era da </a:t>
                      </a:r>
                      <a:r>
                        <a:rPr lang="en-US" sz="1500" dirty="0" err="1"/>
                        <a:t>vivere</a:t>
                      </a:r>
                      <a:r>
                        <a:rPr lang="en-US" sz="1500" dirty="0"/>
                        <a:t> per lo </a:t>
                      </a:r>
                      <a:r>
                        <a:rPr lang="en-US" sz="1500" dirty="0" err="1"/>
                        <a:t>meno</a:t>
                      </a:r>
                      <a:r>
                        <a:rPr lang="en-US" sz="1500" dirty="0"/>
                        <a:t> </a:t>
                      </a:r>
                      <a:r>
                        <a:rPr lang="en-US" sz="1500" dirty="0" err="1"/>
                        <a:t>quattro</a:t>
                      </a:r>
                      <a:r>
                        <a:rPr lang="en-US" sz="1500" dirty="0"/>
                        <a:t> </a:t>
                      </a:r>
                      <a:r>
                        <a:rPr lang="en-US" sz="1500" dirty="0" err="1"/>
                        <a:t>gIorni</a:t>
                      </a:r>
                      <a:r>
                        <a:rPr lang="en-US" sz="1500" dirty="0"/>
                        <a:t> [EN] the warming trend may have melted the snow cover on some crops</a:t>
                      </a:r>
                    </a:p>
                    <a:p>
                      <a:pPr marL="365125" indent="-365125">
                        <a:buNone/>
                      </a:pPr>
                      <a:r>
                        <a:rPr lang="en-US" sz="1500" dirty="0"/>
                        <a:t>ASR: [IT] e </a:t>
                      </a:r>
                      <a:r>
                        <a:rPr lang="en-US" sz="1500" dirty="0" err="1"/>
                        <a:t>cono</a:t>
                      </a:r>
                      <a:r>
                        <a:rPr lang="en-US" sz="1500" dirty="0"/>
                        <a:t> </a:t>
                      </a:r>
                      <a:r>
                        <a:rPr lang="en-US" sz="1500" dirty="0" err="1"/>
                        <a:t>mizzando</a:t>
                      </a:r>
                      <a:r>
                        <a:rPr lang="en-US" sz="1500" dirty="0"/>
                        <a:t> le </a:t>
                      </a:r>
                      <a:r>
                        <a:rPr lang="en-US" sz="1500" dirty="0" err="1"/>
                        <a:t>provv</a:t>
                      </a:r>
                      <a:r>
                        <a:rPr lang="en-US" sz="1500" dirty="0" err="1">
                          <a:solidFill>
                            <a:srgbClr val="FF0000"/>
                          </a:solidFill>
                        </a:rPr>
                        <a:t>e</a:t>
                      </a:r>
                      <a:r>
                        <a:rPr lang="en-US" sz="1500" dirty="0" err="1"/>
                        <a:t>ste</a:t>
                      </a:r>
                      <a:r>
                        <a:rPr lang="en-US" sz="1500" dirty="0"/>
                        <a:t> vi</a:t>
                      </a:r>
                      <a:r>
                        <a:rPr lang="en-US" sz="1500" dirty="0">
                          <a:solidFill>
                            <a:srgbClr val="FF0000"/>
                          </a:solidFill>
                        </a:rPr>
                        <a:t>*</a:t>
                      </a:r>
                      <a:r>
                        <a:rPr lang="en-US" sz="1500" dirty="0"/>
                        <a:t>era da </a:t>
                      </a:r>
                      <a:r>
                        <a:rPr lang="en-US" sz="1500" dirty="0" err="1"/>
                        <a:t>vivere</a:t>
                      </a:r>
                      <a:r>
                        <a:rPr lang="en-US" sz="1500" dirty="0"/>
                        <a:t> per lo </a:t>
                      </a:r>
                      <a:r>
                        <a:rPr lang="en-US" sz="1500" dirty="0" err="1"/>
                        <a:t>me</a:t>
                      </a:r>
                      <a:r>
                        <a:rPr lang="en-US" sz="1500" dirty="0" err="1">
                          <a:solidFill>
                            <a:srgbClr val="FF0000"/>
                          </a:solidFill>
                        </a:rPr>
                        <a:t>d</a:t>
                      </a:r>
                      <a:r>
                        <a:rPr lang="en-US" sz="1500" dirty="0" err="1"/>
                        <a:t>o</a:t>
                      </a:r>
                      <a:r>
                        <a:rPr lang="en-US" sz="1500" dirty="0"/>
                        <a:t> </a:t>
                      </a:r>
                      <a:r>
                        <a:rPr lang="en-US" sz="1500" dirty="0" err="1"/>
                        <a:t>quattro</a:t>
                      </a:r>
                      <a:r>
                        <a:rPr lang="en-US" sz="1500" dirty="0"/>
                        <a:t> </a:t>
                      </a:r>
                      <a:r>
                        <a:rPr lang="en-US" sz="1500" dirty="0" err="1"/>
                        <a:t>gorni</a:t>
                      </a:r>
                      <a:r>
                        <a:rPr lang="en-US" sz="1500" dirty="0"/>
                        <a:t> [EN] the war</a:t>
                      </a:r>
                      <a:r>
                        <a:rPr lang="en-US" sz="1500" dirty="0">
                          <a:solidFill>
                            <a:srgbClr val="FF0000"/>
                          </a:solidFill>
                        </a:rPr>
                        <a:t>n</a:t>
                      </a:r>
                      <a:r>
                        <a:rPr lang="en-US" sz="1500" dirty="0"/>
                        <a:t>ing trend may have </a:t>
                      </a:r>
                      <a:r>
                        <a:rPr lang="en-US" sz="1500" dirty="0" err="1"/>
                        <a:t>me</a:t>
                      </a:r>
                      <a:r>
                        <a:rPr lang="en-US" sz="1500" dirty="0" err="1">
                          <a:solidFill>
                            <a:srgbClr val="FF0000"/>
                          </a:solidFill>
                        </a:rPr>
                        <a:t>a</a:t>
                      </a:r>
                      <a:r>
                        <a:rPr lang="en-US" sz="1500" dirty="0" err="1"/>
                        <a:t>lt</a:t>
                      </a:r>
                      <a:r>
                        <a:rPr lang="en-US" sz="1500" dirty="0" err="1">
                          <a:solidFill>
                            <a:srgbClr val="FF0000"/>
                          </a:solidFill>
                        </a:rPr>
                        <a:t>it</a:t>
                      </a:r>
                      <a:r>
                        <a:rPr lang="en-US" sz="1500" dirty="0"/>
                        <a:t> the </a:t>
                      </a:r>
                      <a:r>
                        <a:rPr lang="en-US" sz="1500" dirty="0" err="1"/>
                        <a:t>sno</a:t>
                      </a:r>
                      <a:r>
                        <a:rPr lang="en-US" sz="1500" dirty="0">
                          <a:solidFill>
                            <a:srgbClr val="FF0000"/>
                          </a:solidFill>
                        </a:rPr>
                        <a:t>*</a:t>
                      </a:r>
                      <a:r>
                        <a:rPr lang="en-US" sz="1500" dirty="0"/>
                        <a:t> cover on some crops</a:t>
                      </a:r>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r>
                        <a:rPr lang="en-US" sz="1500" dirty="0"/>
                        <a:t>Out[2]</a:t>
                      </a:r>
                    </a:p>
                  </a:txBody>
                  <a:tcPr>
                    <a:lnR w="12700" cap="flat" cmpd="sng" algn="ctr">
                      <a:solidFill>
                        <a:srgbClr val="4BACC6"/>
                      </a:solidFill>
                      <a:prstDash val="solid"/>
                      <a:round/>
                      <a:headEnd type="none" w="med" len="med"/>
                      <a:tailEnd type="none" w="med" len="med"/>
                    </a:lnR>
                  </a:tcPr>
                </a:tc>
                <a:tc>
                  <a:txBody>
                    <a:bodyPr/>
                    <a:lstStyle/>
                    <a:p>
                      <a:pPr marL="365125" indent="-365125">
                        <a:buNone/>
                      </a:pPr>
                      <a:r>
                        <a:rPr lang="en-US" altLang="ja-JP" sz="1500" dirty="0"/>
                        <a:t>REF: [JP]</a:t>
                      </a:r>
                      <a:r>
                        <a:rPr lang="ja-JP" altLang="en-US" sz="1500" dirty="0"/>
                        <a:t> でそれぞれの発話数え情報伝達の発話数一分当たりの発話数はえ多くなってますがえ問題解決だと少し少なくなるでディベートだとおー</a:t>
                      </a:r>
                    </a:p>
                    <a:p>
                      <a:pPr marL="365125" indent="-365125">
                        <a:buNone/>
                      </a:pPr>
                      <a:r>
                        <a:rPr lang="en-US" altLang="ja-JP" sz="1500" dirty="0"/>
                        <a:t>ASR: [JP] </a:t>
                      </a:r>
                      <a:r>
                        <a:rPr lang="ja-JP" altLang="en-US" sz="1500" dirty="0"/>
                        <a:t>でそれ</a:t>
                      </a:r>
                      <a:r>
                        <a:rPr lang="ja-JP" altLang="en-US" sz="1500" dirty="0">
                          <a:solidFill>
                            <a:srgbClr val="FF0000"/>
                          </a:solidFill>
                        </a:rPr>
                        <a:t>ですので</a:t>
                      </a:r>
                      <a:r>
                        <a:rPr lang="ja-JP" altLang="en-US" sz="1500" dirty="0"/>
                        <a:t>の発話</a:t>
                      </a:r>
                      <a:r>
                        <a:rPr lang="ja-JP" altLang="en-US" sz="1500" dirty="0">
                          <a:solidFill>
                            <a:srgbClr val="FF0000"/>
                          </a:solidFill>
                        </a:rPr>
                        <a:t>ス</a:t>
                      </a:r>
                      <a:r>
                        <a:rPr lang="ja-JP" altLang="en-US" sz="1500" dirty="0"/>
                        <a:t>え情報伝達の発話数一分当たり発話数はえ多くなってますがえ問題解決だと少し</a:t>
                      </a:r>
                      <a:r>
                        <a:rPr lang="ja-JP" altLang="en-US" sz="1500" dirty="0">
                          <a:solidFill>
                            <a:srgbClr val="FF0000"/>
                          </a:solidFill>
                        </a:rPr>
                        <a:t>てなくて</a:t>
                      </a:r>
                      <a:r>
                        <a:rPr lang="ja-JP" altLang="en-US" sz="1500" dirty="0"/>
                        <a:t>でディベートだとおー</a:t>
                      </a:r>
                      <a:endParaRPr lang="en-US" sz="1500" dirty="0"/>
                    </a:p>
                  </a:txBody>
                  <a:tcPr>
                    <a:lnL w="12700" cap="flat" cmpd="sng" algn="ctr">
                      <a:solidFill>
                        <a:srgbClr val="4BACC6"/>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12" name="176.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706660" y="4405998"/>
            <a:ext cx="258983" cy="258983"/>
          </a:xfrm>
          <a:prstGeom prst="rect">
            <a:avLst/>
          </a:prstGeom>
        </p:spPr>
      </p:pic>
    </p:spTree>
    <p:extLst>
      <p:ext uri="{BB962C8B-B14F-4D97-AF65-F5344CB8AC3E}">
        <p14:creationId xmlns:p14="http://schemas.microsoft.com/office/powerpoint/2010/main" val="196211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17"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10"/>
                                        </p:tgtEl>
                                      </p:cBhvr>
                                    </p:cmd>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619" fill="hold"/>
                                        <p:tgtEl>
                                          <p:spTgt spid="8"/>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8"/>
                                        </p:tgtEl>
                                      </p:cBhvr>
                                    </p:cmd>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3526" fill="hold"/>
                                        <p:tgtEl>
                                          <p:spTgt spid="12"/>
                                        </p:tgtEl>
                                      </p:cBhvr>
                                    </p:cmd>
                                  </p:childTnLst>
                                </p:cTn>
                              </p:par>
                            </p:childTnLst>
                          </p:cTn>
                        </p:par>
                      </p:childTnLst>
                    </p:cTn>
                  </p:par>
                  <p:par>
                    <p:cTn id="43" fill="hold">
                      <p:stCondLst>
                        <p:cond delay="indefinite"/>
                      </p:stCondLst>
                      <p:childTnLst>
                        <p:par>
                          <p:cTn id="44" fill="hold">
                            <p:stCondLst>
                              <p:cond delay="0"/>
                            </p:stCondLst>
                            <p:childTnLst>
                              <p:par>
                                <p:cTn id="45" presetID="3" presetClass="mediacall" presetSubtype="0" fill="hold" nodeType="clickEffect">
                                  <p:stCondLst>
                                    <p:cond delay="0"/>
                                  </p:stCondLst>
                                  <p:childTnLst>
                                    <p:cmd type="call" cmd="stop">
                                      <p:cBhvr>
                                        <p:cTn id="4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8619" fill="hold"/>
                                        <p:tgtEl>
                                          <p:spTgt spid="8"/>
                                        </p:tgtEl>
                                      </p:cBhvr>
                                    </p:cmd>
                                  </p:childTnLst>
                                </p:cTn>
                              </p:par>
                            </p:childTnLst>
                          </p:cTn>
                        </p:par>
                      </p:childTnLst>
                    </p:cTn>
                  </p:par>
                </p:childTnLst>
              </p:cTn>
              <p:nextCondLst>
                <p:cond evt="onClick" delay="0">
                  <p:tgtEl>
                    <p:spTgt spid="8"/>
                  </p:tgtEl>
                </p:cond>
              </p:nextCondLst>
            </p:seq>
            <p:audio>
              <p:cMediaNode vol="75472">
                <p:cTn id="52" fill="hold" display="0">
                  <p:stCondLst>
                    <p:cond delay="indefinite"/>
                  </p:stCondLst>
                  <p:endCondLst>
                    <p:cond evt="onStopAudio" delay="0">
                      <p:tgtEl>
                        <p:sldTgt/>
                      </p:tgtEl>
                    </p:cond>
                  </p:endCondLst>
                </p:cTn>
                <p:tgtEl>
                  <p:spTgt spid="8"/>
                </p:tgtEl>
              </p:cMediaNode>
            </p:audio>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5717" fill="hold"/>
                                        <p:tgtEl>
                                          <p:spTgt spid="10"/>
                                        </p:tgtEl>
                                      </p:cBhvr>
                                    </p:cmd>
                                  </p:childTnLst>
                                </p:cTn>
                              </p:par>
                            </p:childTnLst>
                          </p:cTn>
                        </p:par>
                      </p:childTnLst>
                    </p:cTn>
                  </p:par>
                </p:childTnLst>
              </p:cTn>
              <p:nextCondLst>
                <p:cond evt="onClick" delay="0">
                  <p:tgtEl>
                    <p:spTgt spid="10"/>
                  </p:tgtEl>
                </p:cond>
              </p:nextCondLst>
            </p:seq>
            <p:audio>
              <p:cMediaNode vol="80000">
                <p:cTn id="58" fill="hold" display="0">
                  <p:stCondLst>
                    <p:cond delay="indefinite"/>
                  </p:stCondLst>
                  <p:endCondLst>
                    <p:cond evt="onStopAudio" delay="0">
                      <p:tgtEl>
                        <p:sldTgt/>
                      </p:tgtEl>
                    </p:cond>
                  </p:endCondLst>
                </p:cTn>
                <p:tgtEl>
                  <p:spTgt spid="10"/>
                </p:tgtEl>
              </p:cMediaNode>
            </p:audio>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3526" fill="hold"/>
                                        <p:tgtEl>
                                          <p:spTgt spid="12"/>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5F55F-05AD-5747-B784-5B10A7472631}"/>
              </a:ext>
            </a:extLst>
          </p:cNvPr>
          <p:cNvSpPr>
            <a:spLocks noGrp="1"/>
          </p:cNvSpPr>
          <p:nvPr>
            <p:ph type="title"/>
          </p:nvPr>
        </p:nvSpPr>
        <p:spPr/>
        <p:txBody>
          <a:bodyPr/>
          <a:lstStyle/>
          <a:p>
            <a:r>
              <a:rPr lang="en-US" dirty="0"/>
              <a:t>Discussions</a:t>
            </a:r>
          </a:p>
        </p:txBody>
      </p:sp>
      <p:sp>
        <p:nvSpPr>
          <p:cNvPr id="3" name="Content Placeholder 2">
            <a:extLst>
              <a:ext uri="{FF2B5EF4-FFF2-40B4-BE49-F238E27FC236}">
                <a16:creationId xmlns:a16="http://schemas.microsoft.com/office/drawing/2014/main" id="{D7B0B6D0-5F97-9E46-8E1E-2AA20B52185F}"/>
              </a:ext>
            </a:extLst>
          </p:cNvPr>
          <p:cNvSpPr>
            <a:spLocks noGrp="1"/>
          </p:cNvSpPr>
          <p:nvPr>
            <p:ph idx="1"/>
          </p:nvPr>
        </p:nvSpPr>
        <p:spPr/>
        <p:txBody>
          <a:bodyPr>
            <a:normAutofit fontScale="85000" lnSpcReduction="20000"/>
          </a:bodyPr>
          <a:lstStyle/>
          <a:p>
            <a:pPr>
              <a:lnSpc>
                <a:spcPct val="120000"/>
              </a:lnSpc>
            </a:pPr>
            <a:r>
              <a:rPr lang="en-US" altLang="ja-JP" dirty="0"/>
              <a:t>Multilingual</a:t>
            </a:r>
            <a:r>
              <a:rPr lang="ja-JP" altLang="en-US"/>
              <a:t> </a:t>
            </a:r>
            <a:r>
              <a:rPr lang="en-US" altLang="ja-JP" dirty="0"/>
              <a:t>end-to-end</a:t>
            </a:r>
            <a:r>
              <a:rPr lang="ja-JP" altLang="en-US"/>
              <a:t> </a:t>
            </a:r>
            <a:r>
              <a:rPr lang="en-US" altLang="ja-JP" dirty="0"/>
              <a:t>speech</a:t>
            </a:r>
            <a:r>
              <a:rPr lang="ja-JP" altLang="en-US"/>
              <a:t> </a:t>
            </a:r>
            <a:r>
              <a:rPr lang="en-US" altLang="ja-JP" dirty="0"/>
              <a:t>recognition</a:t>
            </a:r>
          </a:p>
          <a:p>
            <a:pPr lvl="1">
              <a:lnSpc>
                <a:spcPct val="120000"/>
              </a:lnSpc>
            </a:pPr>
            <a:r>
              <a:rPr lang="en-US" altLang="ja-JP" dirty="0"/>
              <a:t>Fully make use of the advantage of end-to-end ASR, that is no need for pronunciation dictionary</a:t>
            </a:r>
          </a:p>
          <a:p>
            <a:pPr lvl="1">
              <a:lnSpc>
                <a:spcPct val="120000"/>
              </a:lnSpc>
            </a:pPr>
            <a:r>
              <a:rPr lang="en-US" altLang="ja-JP" dirty="0"/>
              <a:t>Language identification and speech recognition at the same time</a:t>
            </a:r>
          </a:p>
          <a:p>
            <a:pPr>
              <a:lnSpc>
                <a:spcPct val="120000"/>
              </a:lnSpc>
            </a:pPr>
            <a:r>
              <a:rPr lang="en-US" altLang="ja-JP" dirty="0"/>
              <a:t>Multi-speaker end-to-end speech recognition</a:t>
            </a:r>
          </a:p>
          <a:p>
            <a:pPr lvl="1">
              <a:lnSpc>
                <a:spcPct val="120000"/>
              </a:lnSpc>
            </a:pPr>
            <a:r>
              <a:rPr lang="en-US" altLang="ja-JP" dirty="0"/>
              <a:t>Speech separation and recognition at the same time (tackling cocktail party problem)</a:t>
            </a:r>
          </a:p>
          <a:p>
            <a:pPr>
              <a:lnSpc>
                <a:spcPct val="120000"/>
              </a:lnSpc>
            </a:pPr>
            <a:r>
              <a:rPr lang="en-US" altLang="ja-JP" dirty="0"/>
              <a:t>A lot of ideas and applications would be realized by using end-to-end architectures</a:t>
            </a:r>
          </a:p>
          <a:p>
            <a:pPr marL="457200" lvl="1" indent="0">
              <a:lnSpc>
                <a:spcPct val="120000"/>
              </a:lnSpc>
              <a:buNone/>
            </a:pPr>
            <a:r>
              <a:rPr lang="ja-JP" altLang="en-US" b="1">
                <a:solidFill>
                  <a:srgbClr val="FF0000"/>
                </a:solidFill>
              </a:rPr>
              <a:t>➡︎</a:t>
            </a:r>
            <a:r>
              <a:rPr lang="en-US" altLang="ja-JP" b="1" dirty="0">
                <a:solidFill>
                  <a:srgbClr val="FF0000"/>
                </a:solidFill>
              </a:rPr>
              <a:t> Accelerate these activities by providing open source toolkit</a:t>
            </a:r>
          </a:p>
          <a:p>
            <a:endParaRPr lang="en-US" dirty="0"/>
          </a:p>
        </p:txBody>
      </p:sp>
    </p:spTree>
    <p:extLst>
      <p:ext uri="{BB962C8B-B14F-4D97-AF65-F5344CB8AC3E}">
        <p14:creationId xmlns:p14="http://schemas.microsoft.com/office/powerpoint/2010/main" val="14739572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248937" y="1306908"/>
            <a:ext cx="9701561" cy="5170092"/>
          </a:xfrm>
        </p:spPr>
        <p:txBody>
          <a:bodyPr>
            <a:normAutofit fontScale="85000" lnSpcReduction="10000"/>
          </a:bodyPr>
          <a:lstStyle/>
          <a:p>
            <a:pPr>
              <a:lnSpc>
                <a:spcPct val="120000"/>
              </a:lnSpc>
            </a:pPr>
            <a:r>
              <a:rPr lang="en-US" altLang="ja-JP" dirty="0">
                <a:solidFill>
                  <a:schemeClr val="bg1">
                    <a:lumMod val="85000"/>
                  </a:schemeClr>
                </a:solidFill>
              </a:rPr>
              <a:t>End-to-end</a:t>
            </a:r>
            <a:r>
              <a:rPr lang="ja-JP" altLang="en-US" dirty="0">
                <a:solidFill>
                  <a:schemeClr val="bg1">
                    <a:lumMod val="85000"/>
                  </a:schemeClr>
                </a:solidFill>
              </a:rPr>
              <a:t> </a:t>
            </a:r>
            <a:r>
              <a:rPr lang="en-US" altLang="ja-JP" dirty="0">
                <a:solidFill>
                  <a:schemeClr val="bg1">
                    <a:lumMod val="85000"/>
                  </a:schemeClr>
                </a:solidFill>
              </a:rPr>
              <a:t>speech</a:t>
            </a:r>
            <a:r>
              <a:rPr lang="ja-JP" altLang="en-US">
                <a:solidFill>
                  <a:schemeClr val="bg1">
                    <a:lumMod val="85000"/>
                  </a:schemeClr>
                </a:solidFill>
              </a:rPr>
              <a:t> </a:t>
            </a:r>
            <a:r>
              <a:rPr lang="en-US" altLang="ja-JP" dirty="0">
                <a:solidFill>
                  <a:schemeClr val="bg1">
                    <a:lumMod val="85000"/>
                  </a:schemeClr>
                </a:solidFill>
              </a:rPr>
              <a:t>recognition</a:t>
            </a:r>
          </a:p>
          <a:p>
            <a:pPr lvl="1">
              <a:lnSpc>
                <a:spcPct val="120000"/>
              </a:lnSpc>
            </a:pPr>
            <a:r>
              <a:rPr lang="en-US" altLang="ja-JP" dirty="0">
                <a:solidFill>
                  <a:schemeClr val="bg1">
                    <a:lumMod val="85000"/>
                  </a:schemeClr>
                </a:solidFill>
              </a:rPr>
              <a:t>Hybrid</a:t>
            </a:r>
            <a:r>
              <a:rPr lang="ja-JP" altLang="en-US">
                <a:solidFill>
                  <a:schemeClr val="bg1">
                    <a:lumMod val="85000"/>
                  </a:schemeClr>
                </a:solidFill>
              </a:rPr>
              <a:t> </a:t>
            </a:r>
            <a:r>
              <a:rPr lang="en-US" altLang="ja-JP" dirty="0">
                <a:solidFill>
                  <a:schemeClr val="bg1">
                    <a:lumMod val="85000"/>
                  </a:schemeClr>
                </a:solidFill>
              </a:rPr>
              <a:t>CTC/attention-based</a:t>
            </a:r>
            <a:r>
              <a:rPr lang="ja-JP" altLang="en-US" dirty="0">
                <a:solidFill>
                  <a:schemeClr val="bg1">
                    <a:lumMod val="85000"/>
                  </a:schemeClr>
                </a:solidFill>
              </a:rPr>
              <a:t> </a:t>
            </a:r>
            <a:r>
              <a:rPr lang="en-US" altLang="ja-JP" dirty="0">
                <a:solidFill>
                  <a:schemeClr val="bg1">
                    <a:lumMod val="85000"/>
                  </a:schemeClr>
                </a:solidFill>
              </a:rPr>
              <a:t>end-to-end</a:t>
            </a:r>
            <a:r>
              <a:rPr lang="ja-JP" altLang="en-US" dirty="0">
                <a:solidFill>
                  <a:schemeClr val="bg1">
                    <a:lumMod val="85000"/>
                  </a:schemeClr>
                </a:solidFill>
              </a:rPr>
              <a:t> </a:t>
            </a:r>
            <a:r>
              <a:rPr lang="en-US" altLang="ja-JP" dirty="0">
                <a:solidFill>
                  <a:schemeClr val="bg1">
                    <a:lumMod val="85000"/>
                  </a:schemeClr>
                </a:solidFill>
              </a:rPr>
              <a:t>speech</a:t>
            </a:r>
            <a:r>
              <a:rPr lang="ja-JP" altLang="en-US" dirty="0">
                <a:solidFill>
                  <a:schemeClr val="bg1">
                    <a:lumMod val="85000"/>
                  </a:schemeClr>
                </a:solidFill>
              </a:rPr>
              <a:t> </a:t>
            </a:r>
            <a:r>
              <a:rPr lang="en-US" altLang="ja-JP" dirty="0">
                <a:solidFill>
                  <a:schemeClr val="bg1">
                    <a:lumMod val="85000"/>
                  </a:schemeClr>
                </a:solidFill>
              </a:rPr>
              <a:t>recognition</a:t>
            </a:r>
          </a:p>
          <a:p>
            <a:pPr lvl="1">
              <a:lnSpc>
                <a:spcPct val="120000"/>
              </a:lnSpc>
            </a:pPr>
            <a:r>
              <a:rPr lang="en-US" altLang="ja-JP" dirty="0">
                <a:solidFill>
                  <a:schemeClr val="bg1">
                    <a:lumMod val="85000"/>
                  </a:schemeClr>
                </a:solidFill>
              </a:rPr>
              <a:t>Multi-task</a:t>
            </a:r>
            <a:r>
              <a:rPr lang="ja-JP" altLang="en-US" dirty="0">
                <a:solidFill>
                  <a:schemeClr val="bg1">
                    <a:lumMod val="85000"/>
                  </a:schemeClr>
                </a:solidFill>
              </a:rPr>
              <a:t> </a:t>
            </a:r>
            <a:r>
              <a:rPr lang="en-US" altLang="ja-JP" dirty="0">
                <a:solidFill>
                  <a:schemeClr val="bg1">
                    <a:lumMod val="85000"/>
                  </a:schemeClr>
                </a:solidFill>
              </a:rPr>
              <a:t>CTC/attention learning (ICASSP’17)</a:t>
            </a:r>
          </a:p>
          <a:p>
            <a:pPr lvl="1">
              <a:lnSpc>
                <a:spcPct val="120000"/>
              </a:lnSpc>
            </a:pPr>
            <a:r>
              <a:rPr lang="en-US" altLang="ja-JP" dirty="0">
                <a:solidFill>
                  <a:schemeClr val="bg1">
                    <a:lumMod val="85000"/>
                  </a:schemeClr>
                </a:solidFill>
              </a:rPr>
              <a:t>Joint CTC/attention decoding (ACL’17)</a:t>
            </a:r>
          </a:p>
          <a:p>
            <a:pPr>
              <a:lnSpc>
                <a:spcPct val="120000"/>
              </a:lnSpc>
            </a:pPr>
            <a:r>
              <a:rPr lang="en-US" altLang="ja-JP" dirty="0">
                <a:solidFill>
                  <a:schemeClr val="bg1">
                    <a:lumMod val="85000"/>
                  </a:schemeClr>
                </a:solidFill>
              </a:rPr>
              <a:t>Extensions in adverse environments</a:t>
            </a:r>
          </a:p>
          <a:p>
            <a:pPr lvl="1">
              <a:lnSpc>
                <a:spcPct val="120000"/>
              </a:lnSpc>
            </a:pPr>
            <a:r>
              <a:rPr lang="en-US" altLang="ja-JP" dirty="0">
                <a:solidFill>
                  <a:schemeClr val="bg1">
                    <a:lumMod val="85000"/>
                  </a:schemeClr>
                </a:solidFill>
              </a:rPr>
              <a:t>Multichannel end-to-end</a:t>
            </a:r>
            <a:r>
              <a:rPr lang="ja-JP" altLang="en-US">
                <a:solidFill>
                  <a:schemeClr val="bg1">
                    <a:lumMod val="85000"/>
                  </a:schemeClr>
                </a:solidFill>
              </a:rPr>
              <a:t> </a:t>
            </a:r>
            <a:r>
              <a:rPr lang="en-US" altLang="ja-JP" dirty="0">
                <a:solidFill>
                  <a:schemeClr val="bg1">
                    <a:lumMod val="85000"/>
                  </a:schemeClr>
                </a:solidFill>
              </a:rPr>
              <a:t>speech</a:t>
            </a:r>
            <a:r>
              <a:rPr lang="ja-JP" altLang="en-US">
                <a:solidFill>
                  <a:schemeClr val="bg1">
                    <a:lumMod val="85000"/>
                  </a:schemeClr>
                </a:solidFill>
              </a:rPr>
              <a:t> </a:t>
            </a:r>
            <a:r>
              <a:rPr lang="en-US" altLang="ja-JP" dirty="0">
                <a:solidFill>
                  <a:schemeClr val="bg1">
                    <a:lumMod val="85000"/>
                  </a:schemeClr>
                </a:solidFill>
              </a:rPr>
              <a:t>recognition (ICML’17, MLSP’17) </a:t>
            </a:r>
          </a:p>
          <a:p>
            <a:pPr lvl="1">
              <a:lnSpc>
                <a:spcPct val="120000"/>
              </a:lnSpc>
            </a:pPr>
            <a:r>
              <a:rPr lang="en-US" altLang="ja-JP" dirty="0">
                <a:solidFill>
                  <a:schemeClr val="bg1">
                    <a:lumMod val="85000"/>
                  </a:schemeClr>
                </a:solidFill>
              </a:rPr>
              <a:t>Multi-lingual</a:t>
            </a:r>
            <a:r>
              <a:rPr lang="ja-JP" altLang="en-US">
                <a:solidFill>
                  <a:schemeClr val="bg1">
                    <a:lumMod val="85000"/>
                  </a:schemeClr>
                </a:solidFill>
              </a:rPr>
              <a:t> </a:t>
            </a:r>
            <a:r>
              <a:rPr lang="en-US" altLang="ja-JP" dirty="0">
                <a:solidFill>
                  <a:schemeClr val="bg1">
                    <a:lumMod val="85000"/>
                  </a:schemeClr>
                </a:solidFill>
              </a:rPr>
              <a:t>end-to-end</a:t>
            </a:r>
            <a:r>
              <a:rPr lang="ja-JP" altLang="en-US" dirty="0">
                <a:solidFill>
                  <a:schemeClr val="bg1">
                    <a:lumMod val="85000"/>
                  </a:schemeClr>
                </a:solidFill>
              </a:rPr>
              <a:t> </a:t>
            </a:r>
            <a:r>
              <a:rPr lang="en-US" altLang="ja-JP" dirty="0">
                <a:solidFill>
                  <a:schemeClr val="bg1">
                    <a:lumMod val="85000"/>
                  </a:schemeClr>
                </a:solidFill>
              </a:rPr>
              <a:t>speech</a:t>
            </a:r>
            <a:r>
              <a:rPr lang="ja-JP" altLang="en-US" dirty="0">
                <a:solidFill>
                  <a:schemeClr val="bg1">
                    <a:lumMod val="85000"/>
                  </a:schemeClr>
                </a:solidFill>
              </a:rPr>
              <a:t> </a:t>
            </a:r>
            <a:r>
              <a:rPr lang="en-US" altLang="ja-JP" dirty="0">
                <a:solidFill>
                  <a:schemeClr val="bg1">
                    <a:lumMod val="85000"/>
                  </a:schemeClr>
                </a:solidFill>
              </a:rPr>
              <a:t>recognition (ASRU’17, ICASSP’18)</a:t>
            </a:r>
          </a:p>
          <a:p>
            <a:pPr lvl="1">
              <a:lnSpc>
                <a:spcPct val="120000"/>
              </a:lnSpc>
            </a:pPr>
            <a:r>
              <a:rPr lang="en-US" altLang="ja-JP" dirty="0">
                <a:solidFill>
                  <a:schemeClr val="bg1">
                    <a:lumMod val="85000"/>
                  </a:schemeClr>
                </a:solidFill>
              </a:rPr>
              <a:t>Multi-speaker end-to-end speech recognition (ICASSP’18</a:t>
            </a:r>
            <a:r>
              <a:rPr lang="ja-JP" altLang="en-US" dirty="0">
                <a:solidFill>
                  <a:schemeClr val="bg1">
                    <a:lumMod val="85000"/>
                  </a:schemeClr>
                </a:solidFill>
              </a:rPr>
              <a:t>, </a:t>
            </a:r>
            <a:r>
              <a:rPr lang="en-US" altLang="ja-JP" dirty="0">
                <a:solidFill>
                  <a:schemeClr val="bg1">
                    <a:lumMod val="85000"/>
                  </a:schemeClr>
                </a:solidFill>
              </a:rPr>
              <a:t>ACL’18)</a:t>
            </a:r>
          </a:p>
          <a:p>
            <a:pPr>
              <a:lnSpc>
                <a:spcPct val="120000"/>
              </a:lnSpc>
            </a:pPr>
            <a:r>
              <a:rPr lang="en-US" altLang="ja-JP" dirty="0"/>
              <a:t>Open source project</a:t>
            </a:r>
          </a:p>
          <a:p>
            <a:pPr lvl="1">
              <a:lnSpc>
                <a:spcPct val="120000"/>
              </a:lnSpc>
            </a:pPr>
            <a:r>
              <a:rPr lang="en-US" altLang="ja-JP" dirty="0"/>
              <a:t>ESPnet: End-to-end speech processing toolkit (Interspeech’18)</a:t>
            </a:r>
          </a:p>
          <a:p>
            <a:pPr>
              <a:lnSpc>
                <a:spcPct val="120000"/>
              </a:lnSpc>
            </a:pPr>
            <a:endParaRPr lang="en-US" altLang="ja-JP" dirty="0"/>
          </a:p>
          <a:p>
            <a:pPr>
              <a:lnSpc>
                <a:spcPct val="120000"/>
              </a:lnSpc>
            </a:pPr>
            <a:endParaRPr lang="en-US" altLang="ja-JP" dirty="0"/>
          </a:p>
        </p:txBody>
      </p:sp>
    </p:spTree>
    <p:extLst>
      <p:ext uri="{BB962C8B-B14F-4D97-AF65-F5344CB8AC3E}">
        <p14:creationId xmlns:p14="http://schemas.microsoft.com/office/powerpoint/2010/main" val="40897327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5520" y="1109877"/>
            <a:ext cx="8640960" cy="1470025"/>
          </a:xfrm>
        </p:spPr>
        <p:txBody>
          <a:bodyPr>
            <a:noAutofit/>
          </a:bodyPr>
          <a:lstStyle/>
          <a:p>
            <a:r>
              <a:rPr kumimoji="1" lang="en-US" altLang="ja-JP" sz="3200" b="1" dirty="0"/>
              <a:t>ESPnet: End-to-end speech processing toolkit</a:t>
            </a:r>
            <a:endParaRPr kumimoji="1" lang="ja-JP" altLang="en-US" sz="3200" b="1" dirty="0"/>
          </a:p>
        </p:txBody>
      </p:sp>
      <p:sp>
        <p:nvSpPr>
          <p:cNvPr id="3" name="サブタイトル 2"/>
          <p:cNvSpPr>
            <a:spLocks noGrp="1"/>
          </p:cNvSpPr>
          <p:nvPr>
            <p:ph type="subTitle" idx="1"/>
          </p:nvPr>
        </p:nvSpPr>
        <p:spPr>
          <a:xfrm>
            <a:off x="2895600" y="3223260"/>
            <a:ext cx="6400800" cy="2971800"/>
          </a:xfrm>
        </p:spPr>
        <p:txBody>
          <a:bodyPr>
            <a:normAutofit fontScale="92500" lnSpcReduction="20000"/>
          </a:bodyPr>
          <a:lstStyle/>
          <a:p>
            <a:r>
              <a:rPr lang="en-US" altLang="ja-JP" dirty="0"/>
              <a:t>Shinji Watanabe</a:t>
            </a:r>
            <a:endParaRPr lang="en-US" altLang="ja-JP" baseline="30000" dirty="0"/>
          </a:p>
          <a:p>
            <a:r>
              <a:rPr kumimoji="1" lang="en-US" altLang="ja-JP" dirty="0"/>
              <a:t>Center for Language and Speech Processing</a:t>
            </a:r>
          </a:p>
          <a:p>
            <a:r>
              <a:rPr lang="en-US" altLang="ja-JP" dirty="0"/>
              <a:t>Johns Hopkins University</a:t>
            </a:r>
          </a:p>
          <a:p>
            <a:endParaRPr lang="en-US" altLang="ja-JP" dirty="0"/>
          </a:p>
          <a:p>
            <a:r>
              <a:rPr lang="en-US" altLang="ja-JP" dirty="0"/>
              <a:t>Joint work with </a:t>
            </a:r>
            <a:r>
              <a:rPr lang="en-US" altLang="ja-JP" dirty="0" err="1"/>
              <a:t>Takaaki</a:t>
            </a:r>
            <a:r>
              <a:rPr lang="en-US" altLang="ja-JP" dirty="0"/>
              <a:t> Hori , Shigeki </a:t>
            </a:r>
            <a:r>
              <a:rPr lang="en-US" altLang="ja-JP" dirty="0" err="1"/>
              <a:t>Karita</a:t>
            </a:r>
            <a:r>
              <a:rPr lang="en-US" altLang="ja-JP" dirty="0"/>
              <a:t>, Tomoki Hayashi, Jiro </a:t>
            </a:r>
            <a:r>
              <a:rPr lang="en-US" altLang="ja-JP" dirty="0" err="1"/>
              <a:t>Nishitoba</a:t>
            </a:r>
            <a:r>
              <a:rPr lang="en-US" altLang="ja-JP" dirty="0"/>
              <a:t>, </a:t>
            </a:r>
            <a:r>
              <a:rPr lang="en-US" altLang="ja-JP" dirty="0" err="1"/>
              <a:t>Yuya</a:t>
            </a:r>
            <a:r>
              <a:rPr lang="en-US" altLang="ja-JP" dirty="0"/>
              <a:t> </a:t>
            </a:r>
            <a:r>
              <a:rPr lang="en-US" altLang="ja-JP" dirty="0" err="1"/>
              <a:t>Unno</a:t>
            </a:r>
            <a:r>
              <a:rPr lang="en-US" altLang="ja-JP" dirty="0"/>
              <a:t>, Nelson Enrique Yalta </a:t>
            </a:r>
            <a:r>
              <a:rPr lang="en-US" altLang="ja-JP" dirty="0" err="1"/>
              <a:t>Soplin</a:t>
            </a:r>
            <a:r>
              <a:rPr lang="en-US" altLang="ja-JP" dirty="0"/>
              <a:t>, </a:t>
            </a:r>
            <a:r>
              <a:rPr lang="en-US" altLang="ja-JP" dirty="0" err="1"/>
              <a:t>Jahn</a:t>
            </a:r>
            <a:r>
              <a:rPr lang="en-US" altLang="ja-JP" dirty="0"/>
              <a:t> </a:t>
            </a:r>
            <a:r>
              <a:rPr lang="en-US" altLang="ja-JP" dirty="0" err="1"/>
              <a:t>Heymann</a:t>
            </a:r>
            <a:r>
              <a:rPr lang="en-US" altLang="ja-JP" dirty="0"/>
              <a:t>, Matthew Wiesner, </a:t>
            </a:r>
            <a:r>
              <a:rPr lang="en-US" altLang="ja-JP" dirty="0" err="1"/>
              <a:t>Nanxin</a:t>
            </a:r>
            <a:r>
              <a:rPr lang="en-US" altLang="ja-JP" dirty="0"/>
              <a:t> Chen, Adithya </a:t>
            </a:r>
            <a:r>
              <a:rPr lang="en-US" altLang="ja-JP" dirty="0" err="1"/>
              <a:t>Renduchintala</a:t>
            </a:r>
            <a:r>
              <a:rPr lang="en-US" altLang="ja-JP" dirty="0"/>
              <a:t>, </a:t>
            </a:r>
            <a:r>
              <a:rPr lang="en-US" altLang="ja-JP" dirty="0" err="1"/>
              <a:t>Tsubasa</a:t>
            </a:r>
            <a:r>
              <a:rPr lang="en-US" altLang="ja-JP" dirty="0"/>
              <a:t> </a:t>
            </a:r>
            <a:r>
              <a:rPr lang="en-US" altLang="ja-JP" dirty="0" err="1"/>
              <a:t>Ochiai</a:t>
            </a:r>
            <a:r>
              <a:rPr lang="en-US" altLang="ja-JP" dirty="0"/>
              <a:t>, </a:t>
            </a:r>
          </a:p>
          <a:p>
            <a:r>
              <a:rPr lang="en-US" altLang="ja-JP" b="1" dirty="0">
                <a:solidFill>
                  <a:srgbClr val="FF0000"/>
                </a:solidFill>
              </a:rPr>
              <a:t>and more and more</a:t>
            </a:r>
          </a:p>
        </p:txBody>
      </p:sp>
      <p:pic>
        <p:nvPicPr>
          <p:cNvPr id="5" name="Picture 4"/>
          <p:cNvPicPr>
            <a:picLocks noChangeAspect="1"/>
          </p:cNvPicPr>
          <p:nvPr/>
        </p:nvPicPr>
        <p:blipFill>
          <a:blip r:embed="rId3"/>
          <a:stretch>
            <a:fillRect/>
          </a:stretch>
        </p:blipFill>
        <p:spPr>
          <a:xfrm>
            <a:off x="1748880" y="247733"/>
            <a:ext cx="2546920" cy="664414"/>
          </a:xfrm>
          <a:prstGeom prst="rect">
            <a:avLst/>
          </a:prstGeom>
        </p:spPr>
      </p:pic>
      <p:pic>
        <p:nvPicPr>
          <p:cNvPr id="6" name="Picture 5"/>
          <p:cNvPicPr>
            <a:picLocks noChangeAspect="1"/>
          </p:cNvPicPr>
          <p:nvPr/>
        </p:nvPicPr>
        <p:blipFill>
          <a:blip r:embed="rId4"/>
          <a:stretch>
            <a:fillRect/>
          </a:stretch>
        </p:blipFill>
        <p:spPr>
          <a:xfrm>
            <a:off x="8192568" y="116632"/>
            <a:ext cx="2223913" cy="911804"/>
          </a:xfrm>
          <a:prstGeom prst="rect">
            <a:avLst/>
          </a:prstGeom>
        </p:spPr>
      </p:pic>
      <p:pic>
        <p:nvPicPr>
          <p:cNvPr id="4" name="Picture 3">
            <a:extLst>
              <a:ext uri="{FF2B5EF4-FFF2-40B4-BE49-F238E27FC236}">
                <a16:creationId xmlns:a16="http://schemas.microsoft.com/office/drawing/2014/main" id="{8E681FFC-15F5-F849-B9FF-6B96B1055E29}"/>
              </a:ext>
            </a:extLst>
          </p:cNvPr>
          <p:cNvPicPr>
            <a:picLocks noChangeAspect="1"/>
          </p:cNvPicPr>
          <p:nvPr/>
        </p:nvPicPr>
        <p:blipFill>
          <a:blip r:embed="rId5"/>
          <a:stretch>
            <a:fillRect/>
          </a:stretch>
        </p:blipFill>
        <p:spPr>
          <a:xfrm>
            <a:off x="2747729" y="6108758"/>
            <a:ext cx="1346200" cy="584200"/>
          </a:xfrm>
          <a:prstGeom prst="rect">
            <a:avLst/>
          </a:prstGeom>
        </p:spPr>
      </p:pic>
      <p:pic>
        <p:nvPicPr>
          <p:cNvPr id="7" name="Picture 6">
            <a:extLst>
              <a:ext uri="{FF2B5EF4-FFF2-40B4-BE49-F238E27FC236}">
                <a16:creationId xmlns:a16="http://schemas.microsoft.com/office/drawing/2014/main" id="{0EEAC1F2-2000-1941-B713-B6A659CC956C}"/>
              </a:ext>
            </a:extLst>
          </p:cNvPr>
          <p:cNvPicPr>
            <a:picLocks noChangeAspect="1"/>
          </p:cNvPicPr>
          <p:nvPr/>
        </p:nvPicPr>
        <p:blipFill>
          <a:blip r:embed="rId6"/>
          <a:stretch>
            <a:fillRect/>
          </a:stretch>
        </p:blipFill>
        <p:spPr>
          <a:xfrm>
            <a:off x="1433819" y="6159558"/>
            <a:ext cx="1219200" cy="482600"/>
          </a:xfrm>
          <a:prstGeom prst="rect">
            <a:avLst/>
          </a:prstGeom>
        </p:spPr>
      </p:pic>
      <p:pic>
        <p:nvPicPr>
          <p:cNvPr id="8" name="Picture 7">
            <a:extLst>
              <a:ext uri="{FF2B5EF4-FFF2-40B4-BE49-F238E27FC236}">
                <a16:creationId xmlns:a16="http://schemas.microsoft.com/office/drawing/2014/main" id="{19EA8A5B-55F9-DE44-B96C-309830448AB3}"/>
              </a:ext>
            </a:extLst>
          </p:cNvPr>
          <p:cNvPicPr>
            <a:picLocks noChangeAspect="1"/>
          </p:cNvPicPr>
          <p:nvPr/>
        </p:nvPicPr>
        <p:blipFill>
          <a:blip r:embed="rId7"/>
          <a:stretch>
            <a:fillRect/>
          </a:stretch>
        </p:blipFill>
        <p:spPr>
          <a:xfrm>
            <a:off x="6281725" y="6301385"/>
            <a:ext cx="1473584" cy="333760"/>
          </a:xfrm>
          <a:prstGeom prst="rect">
            <a:avLst/>
          </a:prstGeom>
        </p:spPr>
      </p:pic>
      <p:pic>
        <p:nvPicPr>
          <p:cNvPr id="10" name="Picture 9">
            <a:extLst>
              <a:ext uri="{FF2B5EF4-FFF2-40B4-BE49-F238E27FC236}">
                <a16:creationId xmlns:a16="http://schemas.microsoft.com/office/drawing/2014/main" id="{1C55EC90-DD66-F04D-A927-8631350FBEAC}"/>
              </a:ext>
            </a:extLst>
          </p:cNvPr>
          <p:cNvPicPr>
            <a:picLocks noChangeAspect="1"/>
          </p:cNvPicPr>
          <p:nvPr/>
        </p:nvPicPr>
        <p:blipFill>
          <a:blip r:embed="rId8"/>
          <a:stretch>
            <a:fillRect/>
          </a:stretch>
        </p:blipFill>
        <p:spPr>
          <a:xfrm>
            <a:off x="8019766" y="6099240"/>
            <a:ext cx="679317" cy="679317"/>
          </a:xfrm>
          <a:prstGeom prst="rect">
            <a:avLst/>
          </a:prstGeom>
        </p:spPr>
      </p:pic>
      <p:pic>
        <p:nvPicPr>
          <p:cNvPr id="12" name="Picture 11">
            <a:extLst>
              <a:ext uri="{FF2B5EF4-FFF2-40B4-BE49-F238E27FC236}">
                <a16:creationId xmlns:a16="http://schemas.microsoft.com/office/drawing/2014/main" id="{4C430987-9D1E-D44D-84F8-A572F90B6BEA}"/>
              </a:ext>
            </a:extLst>
          </p:cNvPr>
          <p:cNvPicPr>
            <a:picLocks noChangeAspect="1"/>
          </p:cNvPicPr>
          <p:nvPr/>
        </p:nvPicPr>
        <p:blipFill>
          <a:blip r:embed="rId9"/>
          <a:stretch>
            <a:fillRect/>
          </a:stretch>
        </p:blipFill>
        <p:spPr>
          <a:xfrm>
            <a:off x="4113248" y="6159558"/>
            <a:ext cx="963166" cy="581913"/>
          </a:xfrm>
          <a:prstGeom prst="rect">
            <a:avLst/>
          </a:prstGeom>
        </p:spPr>
      </p:pic>
      <p:pic>
        <p:nvPicPr>
          <p:cNvPr id="13" name="Picture 12">
            <a:extLst>
              <a:ext uri="{FF2B5EF4-FFF2-40B4-BE49-F238E27FC236}">
                <a16:creationId xmlns:a16="http://schemas.microsoft.com/office/drawing/2014/main" id="{6F4F1B4B-731F-EA42-AE5D-873C3B185B04}"/>
              </a:ext>
            </a:extLst>
          </p:cNvPr>
          <p:cNvPicPr>
            <a:picLocks noChangeAspect="1"/>
          </p:cNvPicPr>
          <p:nvPr/>
        </p:nvPicPr>
        <p:blipFill>
          <a:blip r:embed="rId10"/>
          <a:stretch>
            <a:fillRect/>
          </a:stretch>
        </p:blipFill>
        <p:spPr>
          <a:xfrm>
            <a:off x="10833192" y="5951716"/>
            <a:ext cx="806317" cy="806317"/>
          </a:xfrm>
          <a:prstGeom prst="rect">
            <a:avLst/>
          </a:prstGeom>
        </p:spPr>
      </p:pic>
      <p:pic>
        <p:nvPicPr>
          <p:cNvPr id="14" name="Picture 13">
            <a:extLst>
              <a:ext uri="{FF2B5EF4-FFF2-40B4-BE49-F238E27FC236}">
                <a16:creationId xmlns:a16="http://schemas.microsoft.com/office/drawing/2014/main" id="{7622DA94-7EF8-5B41-9741-1DEE6AE85E82}"/>
              </a:ext>
            </a:extLst>
          </p:cNvPr>
          <p:cNvPicPr>
            <a:picLocks noChangeAspect="1"/>
          </p:cNvPicPr>
          <p:nvPr/>
        </p:nvPicPr>
        <p:blipFill>
          <a:blip r:embed="rId11"/>
          <a:stretch>
            <a:fillRect/>
          </a:stretch>
        </p:blipFill>
        <p:spPr>
          <a:xfrm>
            <a:off x="8935707" y="6060143"/>
            <a:ext cx="1616889" cy="564628"/>
          </a:xfrm>
          <a:prstGeom prst="rect">
            <a:avLst/>
          </a:prstGeom>
        </p:spPr>
      </p:pic>
      <p:pic>
        <p:nvPicPr>
          <p:cNvPr id="15" name="Picture 14">
            <a:extLst>
              <a:ext uri="{FF2B5EF4-FFF2-40B4-BE49-F238E27FC236}">
                <a16:creationId xmlns:a16="http://schemas.microsoft.com/office/drawing/2014/main" id="{6F34AD70-0E10-184F-AAF0-545A0688A54D}"/>
              </a:ext>
            </a:extLst>
          </p:cNvPr>
          <p:cNvPicPr>
            <a:picLocks noChangeAspect="1"/>
          </p:cNvPicPr>
          <p:nvPr/>
        </p:nvPicPr>
        <p:blipFill>
          <a:blip r:embed="rId12"/>
          <a:stretch>
            <a:fillRect/>
          </a:stretch>
        </p:blipFill>
        <p:spPr>
          <a:xfrm>
            <a:off x="5191886" y="5951716"/>
            <a:ext cx="974367" cy="974367"/>
          </a:xfrm>
          <a:prstGeom prst="rect">
            <a:avLst/>
          </a:prstGeom>
        </p:spPr>
      </p:pic>
      <p:pic>
        <p:nvPicPr>
          <p:cNvPr id="9" name="Picture 8">
            <a:extLst>
              <a:ext uri="{FF2B5EF4-FFF2-40B4-BE49-F238E27FC236}">
                <a16:creationId xmlns:a16="http://schemas.microsoft.com/office/drawing/2014/main" id="{6B64E81E-D90A-F94F-BEB9-2A32DFF84DDC}"/>
              </a:ext>
            </a:extLst>
          </p:cNvPr>
          <p:cNvPicPr>
            <a:picLocks noChangeAspect="1"/>
          </p:cNvPicPr>
          <p:nvPr/>
        </p:nvPicPr>
        <p:blipFill>
          <a:blip r:embed="rId13"/>
          <a:stretch>
            <a:fillRect/>
          </a:stretch>
        </p:blipFill>
        <p:spPr>
          <a:xfrm>
            <a:off x="4093929" y="1411781"/>
            <a:ext cx="3603595" cy="686661"/>
          </a:xfrm>
          <a:prstGeom prst="rect">
            <a:avLst/>
          </a:prstGeom>
        </p:spPr>
      </p:pic>
    </p:spTree>
    <p:extLst>
      <p:ext uri="{BB962C8B-B14F-4D97-AF65-F5344CB8AC3E}">
        <p14:creationId xmlns:p14="http://schemas.microsoft.com/office/powerpoint/2010/main" val="402890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endParaRPr lang="en-US" dirty="0"/>
              </a:p>
              <a:p>
                <a:pPr marL="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arg</m:t>
                          </m:r>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m:rPr>
                                      <m:sty m:val="p"/>
                                    </m:rPr>
                                    <a:rPr lang="en-US">
                                      <a:latin typeface="Cambria Math" panose="02040503050406030204" pitchFamily="18" charset="0"/>
                                    </a:rPr>
                                    <m:t>W</m:t>
                                  </m:r>
                                </m:lim>
                              </m:limLow>
                            </m:fName>
                            <m:e>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r>
                                <a:rPr lang="en-US" i="1">
                                  <a:latin typeface="Cambria Math" panose="02040503050406030204" pitchFamily="18" charset="0"/>
                                </a:rPr>
                                <m:t>𝑋</m:t>
                              </m:r>
                              <m:r>
                                <a:rPr lang="en-US" i="1">
                                  <a:latin typeface="Cambria Math" panose="02040503050406030204" pitchFamily="18" charset="0"/>
                                </a:rPr>
                                <m:t>)</m:t>
                              </m:r>
                            </m:e>
                          </m:func>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arg</m:t>
                          </m:r>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m:rPr>
                                      <m:sty m:val="p"/>
                                    </m:rPr>
                                    <a:rPr lang="en-US">
                                      <a:latin typeface="Cambria Math" panose="02040503050406030204" pitchFamily="18" charset="0"/>
                                    </a:rPr>
                                    <m:t>W</m:t>
                                  </m:r>
                                </m:lim>
                              </m:limLow>
                            </m:fName>
                            <m:e>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𝑋</m:t>
                                  </m:r>
                                </m:e>
                                <m:e>
                                  <m:r>
                                    <a:rPr lang="en-US" i="1">
                                      <a:latin typeface="Cambria Math" panose="02040503050406030204" pitchFamily="18" charset="0"/>
                                    </a:rPr>
                                    <m:t>𝑊</m:t>
                                  </m:r>
                                </m:e>
                              </m:d>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e>
                          </m:func>
                        </m:e>
                      </m:func>
                    </m:oMath>
                  </m:oMathPara>
                </a14:m>
                <a:endParaRPr lang="en-US" dirty="0"/>
              </a:p>
              <a:p>
                <a:endParaRPr lang="en-US" dirty="0"/>
              </a:p>
              <a:p>
                <a:r>
                  <a:rPr lang="en-US" dirty="0"/>
                  <a:t>Speech recognition</a:t>
                </a:r>
              </a:p>
              <a:p>
                <a:pPr lvl="1"/>
                <a:r>
                  <a:rPr lang="en-US" dirty="0"/>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𝑋</m:t>
                        </m:r>
                      </m:e>
                      <m:e>
                        <m:r>
                          <a:rPr lang="en-US" i="1">
                            <a:latin typeface="Cambria Math" panose="02040503050406030204" pitchFamily="18" charset="0"/>
                          </a:rPr>
                          <m:t>𝑊</m:t>
                        </m:r>
                      </m:e>
                    </m:d>
                  </m:oMath>
                </a14:m>
                <a:r>
                  <a:rPr lang="en-US" dirty="0"/>
                  <a:t>:	Acoustic model</a:t>
                </a:r>
              </a:p>
              <a:p>
                <a:pPr lvl="1"/>
                <a:r>
                  <a:rPr lang="en-US" dirty="0"/>
                  <a:t>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oMath>
                </a14:m>
                <a:r>
                  <a:rPr lang="en-US" dirty="0"/>
                  <a:t>:		Language model</a:t>
                </a:r>
              </a:p>
              <a:p>
                <a:r>
                  <a:rPr lang="en-US" dirty="0"/>
                  <a:t>Continued 40 years</a:t>
                </a:r>
                <a:r>
                  <a:rPr lang="ja-JP" altLang="en-US"/>
                  <a:t> </a:t>
                </a:r>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2"/>
                <a:stretch>
                  <a:fillRect l="-1389"/>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err="1"/>
              <a:t>Jelinek</a:t>
            </a:r>
            <a:r>
              <a:rPr lang="en-US" dirty="0"/>
              <a:t> methodology (1970s-)</a:t>
            </a:r>
          </a:p>
        </p:txBody>
      </p:sp>
    </p:spTree>
    <p:extLst>
      <p:ext uri="{BB962C8B-B14F-4D97-AF65-F5344CB8AC3E}">
        <p14:creationId xmlns:p14="http://schemas.microsoft.com/office/powerpoint/2010/main" val="5434626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DB95-3D7A-E448-AF1E-6E4A9104913E}"/>
              </a:ext>
            </a:extLst>
          </p:cNvPr>
          <p:cNvSpPr>
            <a:spLocks noGrp="1"/>
          </p:cNvSpPr>
          <p:nvPr>
            <p:ph type="title"/>
          </p:nvPr>
        </p:nvSpPr>
        <p:spPr/>
        <p:txBody>
          <a:bodyPr/>
          <a:lstStyle/>
          <a:p>
            <a:r>
              <a:rPr lang="en-US" dirty="0"/>
              <a:t>ESPnet</a:t>
            </a:r>
            <a:endParaRPr lang="en-US" sz="2400" dirty="0"/>
          </a:p>
        </p:txBody>
      </p:sp>
      <p:sp>
        <p:nvSpPr>
          <p:cNvPr id="3" name="Content Placeholder 2">
            <a:extLst>
              <a:ext uri="{FF2B5EF4-FFF2-40B4-BE49-F238E27FC236}">
                <a16:creationId xmlns:a16="http://schemas.microsoft.com/office/drawing/2014/main" id="{B056DBA4-E5D0-3E4E-AFD3-7B7E1A7EC469}"/>
              </a:ext>
            </a:extLst>
          </p:cNvPr>
          <p:cNvSpPr>
            <a:spLocks noGrp="1"/>
          </p:cNvSpPr>
          <p:nvPr>
            <p:ph idx="1"/>
          </p:nvPr>
        </p:nvSpPr>
        <p:spPr/>
        <p:txBody>
          <a:bodyPr>
            <a:normAutofit lnSpcReduction="10000"/>
          </a:bodyPr>
          <a:lstStyle/>
          <a:p>
            <a:r>
              <a:rPr lang="en-US" sz="2400" dirty="0"/>
              <a:t>Open source (Apache2.0) end-to-end speech processing toolkit</a:t>
            </a:r>
          </a:p>
          <a:p>
            <a:pPr lvl="1"/>
            <a:r>
              <a:rPr lang="en-US" dirty="0"/>
              <a:t>Developed for the 2018 JSALT workshop “Multilingual End-to-end ASR for Incomplete Data”</a:t>
            </a:r>
          </a:p>
          <a:p>
            <a:pPr lvl="1"/>
            <a:r>
              <a:rPr lang="en-US" dirty="0"/>
              <a:t>Actively developed by researchers all over the world (JHU, MERL, Nagoya Univ., NTT, etc.)</a:t>
            </a:r>
          </a:p>
          <a:p>
            <a:pPr lvl="1"/>
            <a:endParaRPr lang="en-US" dirty="0"/>
          </a:p>
          <a:p>
            <a:pPr lvl="1"/>
            <a:endParaRPr lang="en-US" dirty="0"/>
          </a:p>
          <a:p>
            <a:pPr lvl="1"/>
            <a:endParaRPr lang="en-US" dirty="0"/>
          </a:p>
          <a:p>
            <a:r>
              <a:rPr lang="en-US" sz="2400" dirty="0"/>
              <a:t>Major concept</a:t>
            </a:r>
          </a:p>
          <a:p>
            <a:pPr lvl="1"/>
            <a:r>
              <a:rPr lang="en-US" dirty="0"/>
              <a:t>Accelerates end-to-end ASR studies for speech researchers (easily perform end-to-end ASR) </a:t>
            </a:r>
          </a:p>
          <a:p>
            <a:r>
              <a:rPr lang="en-US" sz="2400" dirty="0"/>
              <a:t>Chainer or PyTorch based dynamic neural network toolkit as an engine</a:t>
            </a:r>
          </a:p>
          <a:p>
            <a:pPr lvl="1"/>
            <a:r>
              <a:rPr lang="en-US" dirty="0"/>
              <a:t>Easily develop novel neural network architecture</a:t>
            </a:r>
          </a:p>
          <a:p>
            <a:r>
              <a:rPr lang="en-US" sz="2400" dirty="0"/>
              <a:t>Follows the Kaldi style </a:t>
            </a:r>
          </a:p>
          <a:p>
            <a:pPr lvl="1"/>
            <a:r>
              <a:rPr lang="en-US" dirty="0"/>
              <a:t>Data processing, feature extraction/format</a:t>
            </a:r>
          </a:p>
          <a:p>
            <a:pPr lvl="1"/>
            <a:r>
              <a:rPr lang="en-US" dirty="0"/>
              <a:t>Recipes to provide a complete setup for speech processing experiments</a:t>
            </a:r>
          </a:p>
        </p:txBody>
      </p:sp>
      <p:pic>
        <p:nvPicPr>
          <p:cNvPr id="4" name="Picture 3">
            <a:extLst>
              <a:ext uri="{FF2B5EF4-FFF2-40B4-BE49-F238E27FC236}">
                <a16:creationId xmlns:a16="http://schemas.microsoft.com/office/drawing/2014/main" id="{2A503017-54DF-1142-9487-0F368A4B7674}"/>
              </a:ext>
            </a:extLst>
          </p:cNvPr>
          <p:cNvPicPr>
            <a:picLocks noChangeAspect="1"/>
          </p:cNvPicPr>
          <p:nvPr/>
        </p:nvPicPr>
        <p:blipFill>
          <a:blip r:embed="rId2"/>
          <a:stretch>
            <a:fillRect/>
          </a:stretch>
        </p:blipFill>
        <p:spPr>
          <a:xfrm>
            <a:off x="3271433" y="2871240"/>
            <a:ext cx="1009650" cy="438150"/>
          </a:xfrm>
          <a:prstGeom prst="rect">
            <a:avLst/>
          </a:prstGeom>
        </p:spPr>
      </p:pic>
      <p:pic>
        <p:nvPicPr>
          <p:cNvPr id="5" name="Picture 4">
            <a:extLst>
              <a:ext uri="{FF2B5EF4-FFF2-40B4-BE49-F238E27FC236}">
                <a16:creationId xmlns:a16="http://schemas.microsoft.com/office/drawing/2014/main" id="{E3632C27-F991-C342-AA43-E4436201BA4E}"/>
              </a:ext>
            </a:extLst>
          </p:cNvPr>
          <p:cNvPicPr>
            <a:picLocks noChangeAspect="1"/>
          </p:cNvPicPr>
          <p:nvPr/>
        </p:nvPicPr>
        <p:blipFill>
          <a:blip r:embed="rId3"/>
          <a:stretch>
            <a:fillRect/>
          </a:stretch>
        </p:blipFill>
        <p:spPr>
          <a:xfrm>
            <a:off x="2286000" y="2909340"/>
            <a:ext cx="914400" cy="361950"/>
          </a:xfrm>
          <a:prstGeom prst="rect">
            <a:avLst/>
          </a:prstGeom>
        </p:spPr>
      </p:pic>
      <p:pic>
        <p:nvPicPr>
          <p:cNvPr id="6" name="Picture 5">
            <a:extLst>
              <a:ext uri="{FF2B5EF4-FFF2-40B4-BE49-F238E27FC236}">
                <a16:creationId xmlns:a16="http://schemas.microsoft.com/office/drawing/2014/main" id="{BD9DFC3D-7EF1-7149-B8F9-876C883D8078}"/>
              </a:ext>
            </a:extLst>
          </p:cNvPr>
          <p:cNvPicPr>
            <a:picLocks noChangeAspect="1"/>
          </p:cNvPicPr>
          <p:nvPr/>
        </p:nvPicPr>
        <p:blipFill>
          <a:blip r:embed="rId4"/>
          <a:stretch>
            <a:fillRect/>
          </a:stretch>
        </p:blipFill>
        <p:spPr>
          <a:xfrm>
            <a:off x="5921930" y="3015710"/>
            <a:ext cx="1105188" cy="250320"/>
          </a:xfrm>
          <a:prstGeom prst="rect">
            <a:avLst/>
          </a:prstGeom>
        </p:spPr>
      </p:pic>
      <p:pic>
        <p:nvPicPr>
          <p:cNvPr id="7" name="Picture 6">
            <a:extLst>
              <a:ext uri="{FF2B5EF4-FFF2-40B4-BE49-F238E27FC236}">
                <a16:creationId xmlns:a16="http://schemas.microsoft.com/office/drawing/2014/main" id="{39E39E40-1868-0149-BBF1-80DA880C826E}"/>
              </a:ext>
            </a:extLst>
          </p:cNvPr>
          <p:cNvPicPr>
            <a:picLocks noChangeAspect="1"/>
          </p:cNvPicPr>
          <p:nvPr/>
        </p:nvPicPr>
        <p:blipFill>
          <a:blip r:embed="rId5"/>
          <a:stretch>
            <a:fillRect/>
          </a:stretch>
        </p:blipFill>
        <p:spPr>
          <a:xfrm>
            <a:off x="7225461" y="2864101"/>
            <a:ext cx="509488" cy="509488"/>
          </a:xfrm>
          <a:prstGeom prst="rect">
            <a:avLst/>
          </a:prstGeom>
        </p:spPr>
      </p:pic>
      <p:pic>
        <p:nvPicPr>
          <p:cNvPr id="8" name="Picture 7">
            <a:extLst>
              <a:ext uri="{FF2B5EF4-FFF2-40B4-BE49-F238E27FC236}">
                <a16:creationId xmlns:a16="http://schemas.microsoft.com/office/drawing/2014/main" id="{47ED9437-E787-E646-BAB9-0AA74432CD39}"/>
              </a:ext>
            </a:extLst>
          </p:cNvPr>
          <p:cNvPicPr>
            <a:picLocks noChangeAspect="1"/>
          </p:cNvPicPr>
          <p:nvPr/>
        </p:nvPicPr>
        <p:blipFill>
          <a:blip r:embed="rId6"/>
          <a:stretch>
            <a:fillRect/>
          </a:stretch>
        </p:blipFill>
        <p:spPr>
          <a:xfrm>
            <a:off x="4295573" y="2909341"/>
            <a:ext cx="722375" cy="436435"/>
          </a:xfrm>
          <a:prstGeom prst="rect">
            <a:avLst/>
          </a:prstGeom>
        </p:spPr>
      </p:pic>
      <p:pic>
        <p:nvPicPr>
          <p:cNvPr id="9" name="Picture 8">
            <a:extLst>
              <a:ext uri="{FF2B5EF4-FFF2-40B4-BE49-F238E27FC236}">
                <a16:creationId xmlns:a16="http://schemas.microsoft.com/office/drawing/2014/main" id="{55DDFD7C-30AA-9D48-8603-C2CF20FFDA75}"/>
              </a:ext>
            </a:extLst>
          </p:cNvPr>
          <p:cNvPicPr>
            <a:picLocks noChangeAspect="1"/>
          </p:cNvPicPr>
          <p:nvPr/>
        </p:nvPicPr>
        <p:blipFill>
          <a:blip r:embed="rId7"/>
          <a:stretch>
            <a:fillRect/>
          </a:stretch>
        </p:blipFill>
        <p:spPr>
          <a:xfrm>
            <a:off x="9335530" y="2753458"/>
            <a:ext cx="604738" cy="604738"/>
          </a:xfrm>
          <a:prstGeom prst="rect">
            <a:avLst/>
          </a:prstGeom>
        </p:spPr>
      </p:pic>
      <p:pic>
        <p:nvPicPr>
          <p:cNvPr id="10" name="Picture 9">
            <a:extLst>
              <a:ext uri="{FF2B5EF4-FFF2-40B4-BE49-F238E27FC236}">
                <a16:creationId xmlns:a16="http://schemas.microsoft.com/office/drawing/2014/main" id="{35E9D0BB-1A4D-3248-9FF1-8CF96672FBF1}"/>
              </a:ext>
            </a:extLst>
          </p:cNvPr>
          <p:cNvPicPr>
            <a:picLocks noChangeAspect="1"/>
          </p:cNvPicPr>
          <p:nvPr/>
        </p:nvPicPr>
        <p:blipFill>
          <a:blip r:embed="rId8"/>
          <a:stretch>
            <a:fillRect/>
          </a:stretch>
        </p:blipFill>
        <p:spPr>
          <a:xfrm>
            <a:off x="7912418" y="2834779"/>
            <a:ext cx="1212667" cy="423471"/>
          </a:xfrm>
          <a:prstGeom prst="rect">
            <a:avLst/>
          </a:prstGeom>
        </p:spPr>
      </p:pic>
      <p:pic>
        <p:nvPicPr>
          <p:cNvPr id="11" name="Picture 10">
            <a:extLst>
              <a:ext uri="{FF2B5EF4-FFF2-40B4-BE49-F238E27FC236}">
                <a16:creationId xmlns:a16="http://schemas.microsoft.com/office/drawing/2014/main" id="{DB0DF7D1-B713-7943-B73E-CB71DB4E97DF}"/>
              </a:ext>
            </a:extLst>
          </p:cNvPr>
          <p:cNvPicPr>
            <a:picLocks noChangeAspect="1"/>
          </p:cNvPicPr>
          <p:nvPr/>
        </p:nvPicPr>
        <p:blipFill>
          <a:blip r:embed="rId9"/>
          <a:stretch>
            <a:fillRect/>
          </a:stretch>
        </p:blipFill>
        <p:spPr>
          <a:xfrm>
            <a:off x="5104552" y="2753460"/>
            <a:ext cx="730775" cy="730775"/>
          </a:xfrm>
          <a:prstGeom prst="rect">
            <a:avLst/>
          </a:prstGeom>
        </p:spPr>
      </p:pic>
    </p:spTree>
    <p:extLst>
      <p:ext uri="{BB962C8B-B14F-4D97-AF65-F5344CB8AC3E}">
        <p14:creationId xmlns:p14="http://schemas.microsoft.com/office/powerpoint/2010/main" val="20489044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8318-1566-004F-AF39-20D28EAB8A28}"/>
              </a:ext>
            </a:extLst>
          </p:cNvPr>
          <p:cNvSpPr>
            <a:spLocks noGrp="1"/>
          </p:cNvSpPr>
          <p:nvPr>
            <p:ph type="title"/>
          </p:nvPr>
        </p:nvSpPr>
        <p:spPr/>
        <p:txBody>
          <a:bodyPr/>
          <a:lstStyle/>
          <a:p>
            <a:r>
              <a:rPr lang="en-US" dirty="0"/>
              <a:t>Functionalities</a:t>
            </a:r>
          </a:p>
        </p:txBody>
      </p:sp>
      <p:sp>
        <p:nvSpPr>
          <p:cNvPr id="3" name="Content Placeholder 2">
            <a:extLst>
              <a:ext uri="{FF2B5EF4-FFF2-40B4-BE49-F238E27FC236}">
                <a16:creationId xmlns:a16="http://schemas.microsoft.com/office/drawing/2014/main" id="{BB562F93-42BD-B341-AD6A-F1CADCD6D6DC}"/>
              </a:ext>
            </a:extLst>
          </p:cNvPr>
          <p:cNvSpPr>
            <a:spLocks noGrp="1"/>
          </p:cNvSpPr>
          <p:nvPr>
            <p:ph idx="1"/>
          </p:nvPr>
        </p:nvSpPr>
        <p:spPr/>
        <p:txBody>
          <a:bodyPr>
            <a:normAutofit/>
          </a:bodyPr>
          <a:lstStyle/>
          <a:p>
            <a:r>
              <a:rPr lang="en-US" dirty="0"/>
              <a:t>Kaldi style data preprocessing</a:t>
            </a:r>
          </a:p>
          <a:p>
            <a:pPr marL="685800" lvl="1" indent="-342900">
              <a:buAutoNum type="arabicParenR"/>
            </a:pPr>
            <a:r>
              <a:rPr lang="en-US" dirty="0"/>
              <a:t>fairly comparable to the performance obtained by Kaldi hybrid DNN systems</a:t>
            </a:r>
          </a:p>
          <a:p>
            <a:pPr marL="685800" lvl="1" indent="-342900">
              <a:buAutoNum type="arabicParenR"/>
            </a:pPr>
            <a:r>
              <a:rPr lang="en-US" dirty="0"/>
              <a:t>easily porting the Kaldi recipe to the ESPnet recipe</a:t>
            </a:r>
          </a:p>
          <a:p>
            <a:r>
              <a:rPr lang="en-US" dirty="0"/>
              <a:t>Attention-based encoder-decoder</a:t>
            </a:r>
          </a:p>
          <a:p>
            <a:pPr lvl="1"/>
            <a:r>
              <a:rPr lang="en-US" dirty="0"/>
              <a:t>Subsampled BLSTM and/or VGG-like encoder and location-based attention (+10 attentions)</a:t>
            </a:r>
          </a:p>
          <a:p>
            <a:pPr lvl="1"/>
            <a:r>
              <a:rPr lang="en-US" dirty="0"/>
              <a:t>beam search decoding</a:t>
            </a:r>
          </a:p>
          <a:p>
            <a:r>
              <a:rPr lang="en-US" dirty="0"/>
              <a:t>CTC</a:t>
            </a:r>
          </a:p>
          <a:p>
            <a:pPr lvl="1"/>
            <a:r>
              <a:rPr lang="en-US" dirty="0" err="1"/>
              <a:t>WarpCTC</a:t>
            </a:r>
            <a:r>
              <a:rPr lang="en-US" dirty="0"/>
              <a:t>, beam search (label-synchronous) decoding</a:t>
            </a:r>
          </a:p>
          <a:p>
            <a:r>
              <a:rPr lang="en-US" b="1" dirty="0">
                <a:solidFill>
                  <a:srgbClr val="FF0000"/>
                </a:solidFill>
              </a:rPr>
              <a:t>Hybrid CTC/attention</a:t>
            </a:r>
          </a:p>
          <a:p>
            <a:pPr lvl="1"/>
            <a:r>
              <a:rPr lang="en-US" dirty="0"/>
              <a:t>Multitask learning</a:t>
            </a:r>
          </a:p>
          <a:p>
            <a:pPr lvl="1"/>
            <a:r>
              <a:rPr lang="en-US" dirty="0"/>
              <a:t>Joint decoding with label-synchronous hybrid CTC/attention decoding (solve monotonic alignment issues)</a:t>
            </a:r>
          </a:p>
          <a:p>
            <a:r>
              <a:rPr lang="en-US" b="1" dirty="0">
                <a:solidFill>
                  <a:srgbClr val="FF0000"/>
                </a:solidFill>
              </a:rPr>
              <a:t>Use of language models</a:t>
            </a:r>
          </a:p>
          <a:p>
            <a:pPr lvl="1"/>
            <a:r>
              <a:rPr lang="en-US" dirty="0"/>
              <a:t>Combination of RNNLM trained with external text data (shallow fusion)</a:t>
            </a:r>
          </a:p>
          <a:p>
            <a:pPr lvl="1"/>
            <a:endParaRPr lang="en-US" dirty="0"/>
          </a:p>
        </p:txBody>
      </p:sp>
    </p:spTree>
    <p:extLst>
      <p:ext uri="{BB962C8B-B14F-4D97-AF65-F5344CB8AC3E}">
        <p14:creationId xmlns:p14="http://schemas.microsoft.com/office/powerpoint/2010/main" val="17205970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A785D-1132-D547-9B65-12AA0E169512}"/>
              </a:ext>
            </a:extLst>
          </p:cNvPr>
          <p:cNvSpPr>
            <a:spLocks noGrp="1"/>
          </p:cNvSpPr>
          <p:nvPr>
            <p:ph type="title"/>
          </p:nvPr>
        </p:nvSpPr>
        <p:spPr/>
        <p:txBody>
          <a:bodyPr/>
          <a:lstStyle/>
          <a:p>
            <a:r>
              <a:rPr lang="en-US" b="1" dirty="0">
                <a:solidFill>
                  <a:srgbClr val="FF0000"/>
                </a:solidFill>
              </a:rPr>
              <a:t>Not only for ASR!</a:t>
            </a:r>
            <a:br>
              <a:rPr lang="en-US" b="1" dirty="0">
                <a:solidFill>
                  <a:srgbClr val="FF0000"/>
                </a:solidFill>
              </a:rPr>
            </a:br>
            <a:r>
              <a:rPr lang="en-US" dirty="0"/>
              <a:t>ESPnet supports text to speech        (TTS)!</a:t>
            </a:r>
          </a:p>
        </p:txBody>
      </p:sp>
      <p:sp>
        <p:nvSpPr>
          <p:cNvPr id="3" name="Content Placeholder 2">
            <a:extLst>
              <a:ext uri="{FF2B5EF4-FFF2-40B4-BE49-F238E27FC236}">
                <a16:creationId xmlns:a16="http://schemas.microsoft.com/office/drawing/2014/main" id="{597C573B-5ACD-794E-963A-221AF1FC06D1}"/>
              </a:ext>
            </a:extLst>
          </p:cNvPr>
          <p:cNvSpPr>
            <a:spLocks noGrp="1"/>
          </p:cNvSpPr>
          <p:nvPr>
            <p:ph idx="1"/>
          </p:nvPr>
        </p:nvSpPr>
        <p:spPr/>
        <p:txBody>
          <a:bodyPr/>
          <a:lstStyle/>
          <a:p>
            <a:r>
              <a:rPr lang="en-US" dirty="0"/>
              <a:t>This is a very unique open source tool to support </a:t>
            </a:r>
            <a:r>
              <a:rPr lang="en-US" b="1" dirty="0">
                <a:solidFill>
                  <a:srgbClr val="FF0000"/>
                </a:solidFill>
              </a:rPr>
              <a:t>both ASR and TTS</a:t>
            </a:r>
            <a:r>
              <a:rPr lang="en-US" dirty="0"/>
              <a:t> with same manners</a:t>
            </a:r>
          </a:p>
        </p:txBody>
      </p:sp>
      <p:sp>
        <p:nvSpPr>
          <p:cNvPr id="6" name="TextBox 5">
            <a:extLst>
              <a:ext uri="{FF2B5EF4-FFF2-40B4-BE49-F238E27FC236}">
                <a16:creationId xmlns:a16="http://schemas.microsoft.com/office/drawing/2014/main" id="{2DB4AF5A-8820-2449-A2E4-4880E2C497E8}"/>
              </a:ext>
            </a:extLst>
          </p:cNvPr>
          <p:cNvSpPr txBox="1"/>
          <p:nvPr/>
        </p:nvSpPr>
        <p:spPr>
          <a:xfrm>
            <a:off x="3726527" y="4189804"/>
            <a:ext cx="1847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角丸四角形 5">
            <a:extLst>
              <a:ext uri="{FF2B5EF4-FFF2-40B4-BE49-F238E27FC236}">
                <a16:creationId xmlns:a16="http://schemas.microsoft.com/office/drawing/2014/main" id="{E676E21D-6279-014B-8BC6-58E3F9A0A3F7}"/>
              </a:ext>
            </a:extLst>
          </p:cNvPr>
          <p:cNvSpPr/>
          <p:nvPr/>
        </p:nvSpPr>
        <p:spPr>
          <a:xfrm>
            <a:off x="5044729" y="3698889"/>
            <a:ext cx="916054" cy="543245"/>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white"/>
                </a:solidFill>
                <a:effectLst/>
                <a:uLnTx/>
                <a:uFillTx/>
                <a:latin typeface="Segoe UI"/>
                <a:ea typeface="游ゴシック" panose="020B0400000000000000" pitchFamily="34" charset="-128"/>
                <a:cs typeface="+mn-cs"/>
              </a:rPr>
              <a:t>Encode</a:t>
            </a:r>
          </a:p>
        </p:txBody>
      </p:sp>
      <p:sp>
        <p:nvSpPr>
          <p:cNvPr id="8" name="角丸四角形 5">
            <a:extLst>
              <a:ext uri="{FF2B5EF4-FFF2-40B4-BE49-F238E27FC236}">
                <a16:creationId xmlns:a16="http://schemas.microsoft.com/office/drawing/2014/main" id="{1DC389B2-B102-F44E-93D0-A56A0DE65AA3}"/>
              </a:ext>
            </a:extLst>
          </p:cNvPr>
          <p:cNvSpPr/>
          <p:nvPr/>
        </p:nvSpPr>
        <p:spPr>
          <a:xfrm>
            <a:off x="6201109" y="3702020"/>
            <a:ext cx="900236" cy="543245"/>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white"/>
                </a:solidFill>
                <a:effectLst/>
                <a:uLnTx/>
                <a:uFillTx/>
                <a:latin typeface="Segoe UI"/>
                <a:ea typeface="游ゴシック" panose="020B0400000000000000" pitchFamily="34" charset="-128"/>
                <a:cs typeface="+mn-cs"/>
              </a:rPr>
              <a:t>Decode</a:t>
            </a:r>
            <a:endParaRPr kumimoji="1" lang="ja-JP" altLang="en-US" sz="1500" b="1" i="0" u="none" strike="noStrike" kern="1200" cap="none" spc="0" normalizeH="0" baseline="0" noProof="0" dirty="0">
              <a:ln>
                <a:noFill/>
              </a:ln>
              <a:solidFill>
                <a:prstClr val="white"/>
              </a:solidFill>
              <a:effectLst/>
              <a:uLnTx/>
              <a:uFillTx/>
              <a:latin typeface="Segoe UI"/>
              <a:ea typeface="游ゴシック" panose="020B0400000000000000" pitchFamily="34" charset="-128"/>
              <a:cs typeface="+mn-cs"/>
            </a:endParaRPr>
          </a:p>
        </p:txBody>
      </p:sp>
      <p:cxnSp>
        <p:nvCxnSpPr>
          <p:cNvPr id="9" name="直線矢印コネクタ 18">
            <a:extLst>
              <a:ext uri="{FF2B5EF4-FFF2-40B4-BE49-F238E27FC236}">
                <a16:creationId xmlns:a16="http://schemas.microsoft.com/office/drawing/2014/main" id="{6FB0E1C8-7A1E-2048-A559-3551DD3FA423}"/>
              </a:ext>
            </a:extLst>
          </p:cNvPr>
          <p:cNvCxnSpPr>
            <a:stCxn id="8" idx="3"/>
          </p:cNvCxnSpPr>
          <p:nvPr/>
        </p:nvCxnSpPr>
        <p:spPr>
          <a:xfrm flipV="1">
            <a:off x="7101346" y="3969805"/>
            <a:ext cx="543935" cy="3836"/>
          </a:xfrm>
          <a:prstGeom prst="straightConnector1">
            <a:avLst/>
          </a:prstGeom>
          <a:ln w="381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 name="直線矢印コネクタ 18">
            <a:extLst>
              <a:ext uri="{FF2B5EF4-FFF2-40B4-BE49-F238E27FC236}">
                <a16:creationId xmlns:a16="http://schemas.microsoft.com/office/drawing/2014/main" id="{6D835DAE-E180-0047-AE5B-832C9B776B9C}"/>
              </a:ext>
            </a:extLst>
          </p:cNvPr>
          <p:cNvCxnSpPr>
            <a:stCxn id="7" idx="3"/>
            <a:endCxn id="8" idx="1"/>
          </p:cNvCxnSpPr>
          <p:nvPr/>
        </p:nvCxnSpPr>
        <p:spPr>
          <a:xfrm>
            <a:off x="5960782" y="3970511"/>
            <a:ext cx="240326" cy="3131"/>
          </a:xfrm>
          <a:prstGeom prst="straightConnector1">
            <a:avLst/>
          </a:prstGeom>
          <a:ln w="381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22FD4CF7-C77F-774C-AD49-BE7FFED586C4}"/>
              </a:ext>
            </a:extLst>
          </p:cNvPr>
          <p:cNvSpPr/>
          <p:nvPr/>
        </p:nvSpPr>
        <p:spPr>
          <a:xfrm>
            <a:off x="4926582" y="3585583"/>
            <a:ext cx="2322447" cy="812721"/>
          </a:xfrm>
          <a:prstGeom prst="rect">
            <a:avLst/>
          </a:prstGeom>
          <a:noFill/>
          <a:ln w="38100">
            <a:solidFill>
              <a:schemeClr val="accent1"/>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en-US" sz="2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直線矢印コネクタ 18">
            <a:extLst>
              <a:ext uri="{FF2B5EF4-FFF2-40B4-BE49-F238E27FC236}">
                <a16:creationId xmlns:a16="http://schemas.microsoft.com/office/drawing/2014/main" id="{7F43D5F3-9C60-2C46-9BD4-A782389A01C8}"/>
              </a:ext>
            </a:extLst>
          </p:cNvPr>
          <p:cNvCxnSpPr/>
          <p:nvPr/>
        </p:nvCxnSpPr>
        <p:spPr>
          <a:xfrm flipV="1">
            <a:off x="4500795" y="3973642"/>
            <a:ext cx="543935" cy="3836"/>
          </a:xfrm>
          <a:prstGeom prst="straightConnector1">
            <a:avLst/>
          </a:prstGeom>
          <a:ln w="381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3" name="Picture 12" descr="document-icon-36561.png">
            <a:extLst>
              <a:ext uri="{FF2B5EF4-FFF2-40B4-BE49-F238E27FC236}">
                <a16:creationId xmlns:a16="http://schemas.microsoft.com/office/drawing/2014/main" id="{B41B3E26-01FF-D349-9F67-124DC9F73E71}"/>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7731666" y="3729931"/>
            <a:ext cx="495093" cy="495093"/>
          </a:xfrm>
          <a:prstGeom prst="rect">
            <a:avLst/>
          </a:prstGeom>
        </p:spPr>
      </p:pic>
      <p:pic>
        <p:nvPicPr>
          <p:cNvPr id="14" name="Picture 13" descr="iconmonstr-sound-wave-4-240.png">
            <a:extLst>
              <a:ext uri="{FF2B5EF4-FFF2-40B4-BE49-F238E27FC236}">
                <a16:creationId xmlns:a16="http://schemas.microsoft.com/office/drawing/2014/main" id="{E16604DB-5407-D14B-9317-3CEF0AC8A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8913" y="3653430"/>
            <a:ext cx="578978" cy="578978"/>
          </a:xfrm>
          <a:prstGeom prst="rect">
            <a:avLst/>
          </a:prstGeom>
        </p:spPr>
      </p:pic>
      <p:sp>
        <p:nvSpPr>
          <p:cNvPr id="15" name="角丸四角形 5">
            <a:extLst>
              <a:ext uri="{FF2B5EF4-FFF2-40B4-BE49-F238E27FC236}">
                <a16:creationId xmlns:a16="http://schemas.microsoft.com/office/drawing/2014/main" id="{F258F5AA-0CC7-8C4E-B05E-C320BD6EDEF6}"/>
              </a:ext>
            </a:extLst>
          </p:cNvPr>
          <p:cNvSpPr/>
          <p:nvPr/>
        </p:nvSpPr>
        <p:spPr>
          <a:xfrm>
            <a:off x="5044729" y="4729936"/>
            <a:ext cx="916054" cy="543245"/>
          </a:xfrm>
          <a:prstGeom prst="roundRect">
            <a:avLst/>
          </a:prstGeom>
          <a:solidFill>
            <a:schemeClr val="accent6"/>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white"/>
                </a:solidFill>
                <a:effectLst/>
                <a:uLnTx/>
                <a:uFillTx/>
                <a:latin typeface="Segoe UI"/>
                <a:ea typeface="游ゴシック" panose="020B0400000000000000" pitchFamily="34" charset="-128"/>
                <a:cs typeface="+mn-cs"/>
              </a:rPr>
              <a:t>Encode</a:t>
            </a:r>
          </a:p>
        </p:txBody>
      </p:sp>
      <p:sp>
        <p:nvSpPr>
          <p:cNvPr id="16" name="角丸四角形 5">
            <a:extLst>
              <a:ext uri="{FF2B5EF4-FFF2-40B4-BE49-F238E27FC236}">
                <a16:creationId xmlns:a16="http://schemas.microsoft.com/office/drawing/2014/main" id="{9A773E75-86D5-E545-B58A-398D47E31FAD}"/>
              </a:ext>
            </a:extLst>
          </p:cNvPr>
          <p:cNvSpPr/>
          <p:nvPr/>
        </p:nvSpPr>
        <p:spPr>
          <a:xfrm>
            <a:off x="6201109" y="4733066"/>
            <a:ext cx="900236" cy="543245"/>
          </a:xfrm>
          <a:prstGeom prst="roundRect">
            <a:avLst/>
          </a:prstGeom>
          <a:solidFill>
            <a:schemeClr val="accent6"/>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white"/>
                </a:solidFill>
                <a:effectLst/>
                <a:uLnTx/>
                <a:uFillTx/>
                <a:latin typeface="Segoe UI"/>
                <a:ea typeface="游ゴシック" panose="020B0400000000000000" pitchFamily="34" charset="-128"/>
                <a:cs typeface="+mn-cs"/>
              </a:rPr>
              <a:t>Decode</a:t>
            </a:r>
            <a:endParaRPr kumimoji="1" lang="ja-JP" altLang="en-US" sz="1500" b="1" i="0" u="none" strike="noStrike" kern="1200" cap="none" spc="0" normalizeH="0" baseline="0" noProof="0" dirty="0">
              <a:ln>
                <a:noFill/>
              </a:ln>
              <a:solidFill>
                <a:prstClr val="white"/>
              </a:solidFill>
              <a:effectLst/>
              <a:uLnTx/>
              <a:uFillTx/>
              <a:latin typeface="Segoe UI"/>
              <a:ea typeface="游ゴシック" panose="020B0400000000000000" pitchFamily="34" charset="-128"/>
              <a:cs typeface="+mn-cs"/>
            </a:endParaRPr>
          </a:p>
        </p:txBody>
      </p:sp>
      <p:cxnSp>
        <p:nvCxnSpPr>
          <p:cNvPr id="17" name="直線矢印コネクタ 18">
            <a:extLst>
              <a:ext uri="{FF2B5EF4-FFF2-40B4-BE49-F238E27FC236}">
                <a16:creationId xmlns:a16="http://schemas.microsoft.com/office/drawing/2014/main" id="{FE63AAAE-36F2-3240-B643-039F7D22C3B5}"/>
              </a:ext>
            </a:extLst>
          </p:cNvPr>
          <p:cNvCxnSpPr>
            <a:stCxn id="16" idx="3"/>
          </p:cNvCxnSpPr>
          <p:nvPr/>
        </p:nvCxnSpPr>
        <p:spPr>
          <a:xfrm flipV="1">
            <a:off x="7101346" y="5000852"/>
            <a:ext cx="543935" cy="3836"/>
          </a:xfrm>
          <a:prstGeom prst="straightConnector1">
            <a:avLst/>
          </a:prstGeom>
          <a:ln w="381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8">
            <a:extLst>
              <a:ext uri="{FF2B5EF4-FFF2-40B4-BE49-F238E27FC236}">
                <a16:creationId xmlns:a16="http://schemas.microsoft.com/office/drawing/2014/main" id="{6FBFC698-21BA-9F48-9A5F-C7892853A486}"/>
              </a:ext>
            </a:extLst>
          </p:cNvPr>
          <p:cNvCxnSpPr>
            <a:stCxn id="15" idx="3"/>
            <a:endCxn id="16" idx="1"/>
          </p:cNvCxnSpPr>
          <p:nvPr/>
        </p:nvCxnSpPr>
        <p:spPr>
          <a:xfrm>
            <a:off x="5960782" y="5001557"/>
            <a:ext cx="240326" cy="3131"/>
          </a:xfrm>
          <a:prstGeom prst="straightConnector1">
            <a:avLst/>
          </a:prstGeom>
          <a:ln w="381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523F05E3-F6E5-8A42-AC86-764A207EF21D}"/>
              </a:ext>
            </a:extLst>
          </p:cNvPr>
          <p:cNvSpPr/>
          <p:nvPr/>
        </p:nvSpPr>
        <p:spPr>
          <a:xfrm>
            <a:off x="4926582" y="4616630"/>
            <a:ext cx="2322447" cy="812721"/>
          </a:xfrm>
          <a:prstGeom prst="rect">
            <a:avLst/>
          </a:prstGeom>
          <a:noFill/>
          <a:ln w="38100">
            <a:solidFill>
              <a:schemeClr val="accent1"/>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en-US" sz="2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直線矢印コネクタ 18">
            <a:extLst>
              <a:ext uri="{FF2B5EF4-FFF2-40B4-BE49-F238E27FC236}">
                <a16:creationId xmlns:a16="http://schemas.microsoft.com/office/drawing/2014/main" id="{F581E431-C38F-D641-92C8-9B0376F9B222}"/>
              </a:ext>
            </a:extLst>
          </p:cNvPr>
          <p:cNvCxnSpPr/>
          <p:nvPr/>
        </p:nvCxnSpPr>
        <p:spPr>
          <a:xfrm flipV="1">
            <a:off x="4500795" y="5004688"/>
            <a:ext cx="543935" cy="3836"/>
          </a:xfrm>
          <a:prstGeom prst="straightConnector1">
            <a:avLst/>
          </a:prstGeom>
          <a:ln w="381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1" name="Picture 20" descr="document-icon-36561.png">
            <a:extLst>
              <a:ext uri="{FF2B5EF4-FFF2-40B4-BE49-F238E27FC236}">
                <a16:creationId xmlns:a16="http://schemas.microsoft.com/office/drawing/2014/main" id="{D713A0BA-6ED1-8B4E-8F35-76C2F240353E}"/>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902798" y="4733065"/>
            <a:ext cx="495093" cy="495093"/>
          </a:xfrm>
          <a:prstGeom prst="rect">
            <a:avLst/>
          </a:prstGeom>
        </p:spPr>
      </p:pic>
      <p:pic>
        <p:nvPicPr>
          <p:cNvPr id="22" name="Picture 21" descr="iconmonstr-sound-wave-4-240.png">
            <a:extLst>
              <a:ext uri="{FF2B5EF4-FFF2-40B4-BE49-F238E27FC236}">
                <a16:creationId xmlns:a16="http://schemas.microsoft.com/office/drawing/2014/main" id="{DFEF5EBA-A951-4B43-816A-575C58C2D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817" y="4684477"/>
            <a:ext cx="578978" cy="578978"/>
          </a:xfrm>
          <a:prstGeom prst="rect">
            <a:avLst/>
          </a:prstGeom>
        </p:spPr>
      </p:pic>
      <p:pic>
        <p:nvPicPr>
          <p:cNvPr id="23" name="tts">
            <a:hlinkClick r:id="" action="ppaction://media"/>
            <a:extLst>
              <a:ext uri="{FF2B5EF4-FFF2-40B4-BE49-F238E27FC236}">
                <a16:creationId xmlns:a16="http://schemas.microsoft.com/office/drawing/2014/main" id="{C0FA3722-65D1-7F4C-A4FE-C833DE7A83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01108" y="988621"/>
            <a:ext cx="609600" cy="609600"/>
          </a:xfrm>
          <a:prstGeom prst="rect">
            <a:avLst/>
          </a:prstGeom>
        </p:spPr>
      </p:pic>
    </p:spTree>
    <p:extLst>
      <p:ext uri="{BB962C8B-B14F-4D97-AF65-F5344CB8AC3E}">
        <p14:creationId xmlns:p14="http://schemas.microsoft.com/office/powerpoint/2010/main" val="43813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35F7C-D8F2-B04D-AC38-F4B8CCD2AB66}"/>
              </a:ext>
            </a:extLst>
          </p:cNvPr>
          <p:cNvSpPr>
            <a:spLocks noGrp="1"/>
          </p:cNvSpPr>
          <p:nvPr>
            <p:ph type="title"/>
          </p:nvPr>
        </p:nvSpPr>
        <p:spPr/>
        <p:txBody>
          <a:bodyPr/>
          <a:lstStyle/>
          <a:p>
            <a:r>
              <a:rPr lang="en-US" b="1" dirty="0">
                <a:solidFill>
                  <a:srgbClr val="FF0000"/>
                </a:solidFill>
              </a:rPr>
              <a:t>Not only for ASR!</a:t>
            </a:r>
            <a:br>
              <a:rPr lang="en-US" b="1" dirty="0">
                <a:solidFill>
                  <a:srgbClr val="FF0000"/>
                </a:solidFill>
              </a:rPr>
            </a:br>
            <a:r>
              <a:rPr lang="en-US" dirty="0"/>
              <a:t>ESPnet supports Speech translation</a:t>
            </a:r>
          </a:p>
        </p:txBody>
      </p:sp>
      <p:sp>
        <p:nvSpPr>
          <p:cNvPr id="3" name="Content Placeholder 2">
            <a:extLst>
              <a:ext uri="{FF2B5EF4-FFF2-40B4-BE49-F238E27FC236}">
                <a16:creationId xmlns:a16="http://schemas.microsoft.com/office/drawing/2014/main" id="{DFDADDFD-DCB3-E34E-8E4A-B277CFC64519}"/>
              </a:ext>
            </a:extLst>
          </p:cNvPr>
          <p:cNvSpPr>
            <a:spLocks noGrp="1"/>
          </p:cNvSpPr>
          <p:nvPr>
            <p:ph idx="1"/>
          </p:nvPr>
        </p:nvSpPr>
        <p:spPr>
          <a:xfrm>
            <a:off x="2152650" y="2226469"/>
            <a:ext cx="7886700" cy="3263504"/>
          </a:xfrm>
        </p:spPr>
        <p:txBody>
          <a:bodyPr>
            <a:normAutofit fontScale="92500" lnSpcReduction="10000"/>
          </a:bodyPr>
          <a:lstStyle/>
          <a:p>
            <a:r>
              <a:rPr lang="en-US" dirty="0"/>
              <a:t>IWSLT 2018: English speech to German text</a:t>
            </a:r>
          </a:p>
          <a:p>
            <a:pPr marL="0" indent="0">
              <a:buNone/>
            </a:pPr>
            <a:r>
              <a:rPr lang="en-US" altLang="ja-JP" b="1" dirty="0">
                <a:solidFill>
                  <a:srgbClr val="FF0000"/>
                </a:solidFill>
              </a:rPr>
              <a:t>English speech</a:t>
            </a:r>
          </a:p>
          <a:p>
            <a:pPr marL="0" indent="0">
              <a:buNone/>
            </a:pPr>
            <a:endParaRPr lang="en-US" altLang="ja-JP" dirty="0"/>
          </a:p>
          <a:p>
            <a:pPr marL="0" indent="0">
              <a:buNone/>
            </a:pPr>
            <a:endParaRPr lang="en-US" altLang="ja-JP" dirty="0"/>
          </a:p>
          <a:p>
            <a:pPr marL="0" indent="0">
              <a:buNone/>
            </a:pPr>
            <a:endParaRPr lang="en-US" altLang="ja-JP" dirty="0"/>
          </a:p>
          <a:p>
            <a:pPr marL="0" indent="0">
              <a:buNone/>
            </a:pPr>
            <a:r>
              <a:rPr lang="en-US" altLang="ja-JP" b="1" dirty="0">
                <a:solidFill>
                  <a:srgbClr val="FF0000"/>
                </a:solidFill>
              </a:rPr>
              <a:t>German text (ESPnet result)</a:t>
            </a:r>
          </a:p>
          <a:p>
            <a:pPr marL="0" indent="0">
              <a:buNone/>
            </a:pPr>
            <a:r>
              <a:rPr lang="en-US" altLang="ja-JP" dirty="0"/>
              <a:t>Die </a:t>
            </a:r>
            <a:r>
              <a:rPr lang="en-US" altLang="ja-JP" dirty="0" err="1"/>
              <a:t>nächste</a:t>
            </a:r>
            <a:r>
              <a:rPr lang="en-US" altLang="ja-JP" dirty="0"/>
              <a:t> </a:t>
            </a:r>
            <a:r>
              <a:rPr lang="en-US" altLang="ja-JP" dirty="0" err="1"/>
              <a:t>Folie</a:t>
            </a:r>
            <a:r>
              <a:rPr lang="en-US" altLang="ja-JP" dirty="0"/>
              <a:t> , die </a:t>
            </a:r>
            <a:r>
              <a:rPr lang="en-US" altLang="ja-JP" dirty="0" err="1"/>
              <a:t>ich</a:t>
            </a:r>
            <a:r>
              <a:rPr lang="en-US" altLang="ja-JP" dirty="0"/>
              <a:t> </a:t>
            </a:r>
            <a:r>
              <a:rPr lang="en-US" altLang="ja-JP" dirty="0" err="1"/>
              <a:t>Ihnen</a:t>
            </a:r>
            <a:r>
              <a:rPr lang="en-US" altLang="ja-JP" dirty="0"/>
              <a:t> </a:t>
            </a:r>
            <a:r>
              <a:rPr lang="en-US" altLang="ja-JP" dirty="0" err="1"/>
              <a:t>zeigen</a:t>
            </a:r>
            <a:r>
              <a:rPr lang="en-US" altLang="ja-JP" dirty="0"/>
              <a:t> </a:t>
            </a:r>
            <a:r>
              <a:rPr lang="en-US" altLang="ja-JP" dirty="0" err="1"/>
              <a:t>werde</a:t>
            </a:r>
            <a:r>
              <a:rPr lang="en-US" altLang="ja-JP" dirty="0"/>
              <a:t> , " Was </a:t>
            </a:r>
            <a:r>
              <a:rPr lang="en-US" altLang="ja-JP" dirty="0" err="1"/>
              <a:t>wir</a:t>
            </a:r>
            <a:r>
              <a:rPr lang="en-US" altLang="ja-JP" dirty="0"/>
              <a:t> in den </a:t>
            </a:r>
            <a:r>
              <a:rPr lang="en-US" altLang="ja-JP" dirty="0" err="1"/>
              <a:t>letzten</a:t>
            </a:r>
            <a:r>
              <a:rPr lang="en-US" altLang="ja-JP" dirty="0"/>
              <a:t> 25 Jahren an der Zeit</a:t>
            </a:r>
          </a:p>
          <a:p>
            <a:pPr marL="0" indent="0">
              <a:buNone/>
            </a:pPr>
            <a:endParaRPr lang="en-US" altLang="ja-JP" dirty="0"/>
          </a:p>
          <a:p>
            <a:r>
              <a:rPr lang="en-US" altLang="ja-JP" dirty="0"/>
              <a:t>Counterattack from speech researchers</a:t>
            </a:r>
            <a:endParaRPr lang="en-US" dirty="0"/>
          </a:p>
        </p:txBody>
      </p:sp>
      <p:sp>
        <p:nvSpPr>
          <p:cNvPr id="4" name="Right Arrow 3">
            <a:extLst>
              <a:ext uri="{FF2B5EF4-FFF2-40B4-BE49-F238E27FC236}">
                <a16:creationId xmlns:a16="http://schemas.microsoft.com/office/drawing/2014/main" id="{3771A91F-1785-0547-8134-E9D95272A946}"/>
              </a:ext>
            </a:extLst>
          </p:cNvPr>
          <p:cNvSpPr/>
          <p:nvPr/>
        </p:nvSpPr>
        <p:spPr>
          <a:xfrm>
            <a:off x="2251617" y="3433181"/>
            <a:ext cx="733806" cy="36347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Volume">
            <a:extLst>
              <a:ext uri="{FF2B5EF4-FFF2-40B4-BE49-F238E27FC236}">
                <a16:creationId xmlns:a16="http://schemas.microsoft.com/office/drawing/2014/main" id="{2111C662-852E-CC40-A929-A44AD47E58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98590" y="2759917"/>
            <a:ext cx="685800" cy="685800"/>
          </a:xfrm>
          <a:prstGeom prst="rect">
            <a:avLst/>
          </a:prstGeom>
        </p:spPr>
      </p:pic>
      <p:sp>
        <p:nvSpPr>
          <p:cNvPr id="11" name="Rounded Rectangular Callout 10">
            <a:extLst>
              <a:ext uri="{FF2B5EF4-FFF2-40B4-BE49-F238E27FC236}">
                <a16:creationId xmlns:a16="http://schemas.microsoft.com/office/drawing/2014/main" id="{057D5E20-D986-784C-A218-ADD65E4E8990}"/>
              </a:ext>
            </a:extLst>
          </p:cNvPr>
          <p:cNvSpPr/>
          <p:nvPr/>
        </p:nvSpPr>
        <p:spPr>
          <a:xfrm>
            <a:off x="3549254" y="2873074"/>
            <a:ext cx="6490097" cy="560108"/>
          </a:xfrm>
          <a:prstGeom prst="wedgeRoundRectCallout">
            <a:avLst>
              <a:gd name="adj1" fmla="val -56065"/>
              <a:gd name="adj2" fmla="val -135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rPr>
              <a:t>The next slide I show you will be a rapid fast-forward of what's happened over the last 25 years.</a:t>
            </a:r>
          </a:p>
        </p:txBody>
      </p:sp>
    </p:spTree>
    <p:extLst>
      <p:ext uri="{BB962C8B-B14F-4D97-AF65-F5344CB8AC3E}">
        <p14:creationId xmlns:p14="http://schemas.microsoft.com/office/powerpoint/2010/main" val="19761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9D22-B3D2-054A-B4A8-E91FAE2B6B28}"/>
              </a:ext>
            </a:extLst>
          </p:cNvPr>
          <p:cNvSpPr>
            <a:spLocks noGrp="1"/>
          </p:cNvSpPr>
          <p:nvPr>
            <p:ph type="title"/>
          </p:nvPr>
        </p:nvSpPr>
        <p:spPr/>
        <p:txBody>
          <a:bodyPr/>
          <a:lstStyle/>
          <a:p>
            <a:r>
              <a:rPr lang="en-US" dirty="0"/>
              <a:t>Supported recipes (</a:t>
            </a:r>
            <a:r>
              <a:rPr lang="en-US" b="1" i="1" dirty="0">
                <a:solidFill>
                  <a:srgbClr val="FF0000"/>
                </a:solidFill>
              </a:rPr>
              <a:t>20</a:t>
            </a:r>
            <a:r>
              <a:rPr lang="en-US" dirty="0"/>
              <a:t> recipes)</a:t>
            </a:r>
          </a:p>
        </p:txBody>
      </p:sp>
      <p:sp>
        <p:nvSpPr>
          <p:cNvPr id="3" name="Content Placeholder 2">
            <a:extLst>
              <a:ext uri="{FF2B5EF4-FFF2-40B4-BE49-F238E27FC236}">
                <a16:creationId xmlns:a16="http://schemas.microsoft.com/office/drawing/2014/main" id="{9ADC29BD-546C-8547-9566-51657CC678BE}"/>
              </a:ext>
            </a:extLst>
          </p:cNvPr>
          <p:cNvSpPr>
            <a:spLocks noGrp="1"/>
          </p:cNvSpPr>
          <p:nvPr>
            <p:ph sz="half" idx="1"/>
          </p:nvPr>
        </p:nvSpPr>
        <p:spPr/>
        <p:txBody>
          <a:bodyPr>
            <a:normAutofit fontScale="92500" lnSpcReduction="20000"/>
          </a:bodyPr>
          <a:lstStyle/>
          <a:p>
            <a:r>
              <a:rPr lang="en-US" dirty="0" err="1"/>
              <a:t>ami</a:t>
            </a:r>
            <a:r>
              <a:rPr lang="en-US" dirty="0"/>
              <a:t>  </a:t>
            </a:r>
          </a:p>
          <a:p>
            <a:r>
              <a:rPr lang="en-US" dirty="0"/>
              <a:t>an4  </a:t>
            </a:r>
          </a:p>
          <a:p>
            <a:r>
              <a:rPr lang="en-US" dirty="0"/>
              <a:t>babel  </a:t>
            </a:r>
          </a:p>
          <a:p>
            <a:r>
              <a:rPr lang="en-US" dirty="0"/>
              <a:t>chime4  </a:t>
            </a:r>
          </a:p>
          <a:p>
            <a:r>
              <a:rPr lang="en-US" dirty="0"/>
              <a:t>chime5  </a:t>
            </a:r>
          </a:p>
          <a:p>
            <a:r>
              <a:rPr lang="en-US" dirty="0" err="1"/>
              <a:t>csj</a:t>
            </a:r>
            <a:r>
              <a:rPr lang="en-US" dirty="0"/>
              <a:t>  </a:t>
            </a:r>
          </a:p>
          <a:p>
            <a:r>
              <a:rPr lang="en-US" dirty="0" err="1"/>
              <a:t>fisher_swbd</a:t>
            </a:r>
            <a:r>
              <a:rPr lang="en-US" dirty="0"/>
              <a:t>  </a:t>
            </a:r>
          </a:p>
          <a:p>
            <a:r>
              <a:rPr lang="en-US" dirty="0" err="1"/>
              <a:t>hkust</a:t>
            </a:r>
            <a:r>
              <a:rPr lang="en-US" dirty="0"/>
              <a:t>  </a:t>
            </a:r>
          </a:p>
          <a:p>
            <a:r>
              <a:rPr lang="en-US" dirty="0"/>
              <a:t>hub4_Spanish</a:t>
            </a:r>
          </a:p>
          <a:p>
            <a:r>
              <a:rPr lang="en-US" b="1" i="1" dirty="0">
                <a:solidFill>
                  <a:srgbClr val="FF0000"/>
                </a:solidFill>
              </a:rPr>
              <a:t>iwslt18st (speech translation)</a:t>
            </a:r>
          </a:p>
        </p:txBody>
      </p:sp>
      <p:sp>
        <p:nvSpPr>
          <p:cNvPr id="6" name="Content Placeholder 5">
            <a:extLst>
              <a:ext uri="{FF2B5EF4-FFF2-40B4-BE49-F238E27FC236}">
                <a16:creationId xmlns:a16="http://schemas.microsoft.com/office/drawing/2014/main" id="{922EB112-1575-E640-92DA-B09399CC9B9E}"/>
              </a:ext>
            </a:extLst>
          </p:cNvPr>
          <p:cNvSpPr>
            <a:spLocks noGrp="1"/>
          </p:cNvSpPr>
          <p:nvPr>
            <p:ph sz="half" idx="2"/>
          </p:nvPr>
        </p:nvSpPr>
        <p:spPr>
          <a:xfrm>
            <a:off x="6153150" y="2226469"/>
            <a:ext cx="4093892" cy="3263504"/>
          </a:xfrm>
        </p:spPr>
        <p:txBody>
          <a:bodyPr>
            <a:normAutofit fontScale="92500" lnSpcReduction="20000"/>
          </a:bodyPr>
          <a:lstStyle/>
          <a:p>
            <a:r>
              <a:rPr lang="en-US" dirty="0"/>
              <a:t>jsalt18e2e</a:t>
            </a:r>
          </a:p>
          <a:p>
            <a:r>
              <a:rPr lang="en-US" dirty="0"/>
              <a:t>li10  </a:t>
            </a:r>
          </a:p>
          <a:p>
            <a:r>
              <a:rPr lang="en-US" dirty="0" err="1"/>
              <a:t>librispeech</a:t>
            </a:r>
            <a:r>
              <a:rPr lang="en-US" dirty="0"/>
              <a:t> (ASR)</a:t>
            </a:r>
            <a:r>
              <a:rPr lang="en-US" b="1" i="1" dirty="0">
                <a:solidFill>
                  <a:srgbClr val="FF0000"/>
                </a:solidFill>
              </a:rPr>
              <a:t> </a:t>
            </a:r>
          </a:p>
          <a:p>
            <a:r>
              <a:rPr lang="en-US" b="1" i="1" dirty="0" err="1">
                <a:solidFill>
                  <a:srgbClr val="FF0000"/>
                </a:solidFill>
              </a:rPr>
              <a:t>librispeech</a:t>
            </a:r>
            <a:r>
              <a:rPr lang="en-US" b="1" i="1" dirty="0">
                <a:solidFill>
                  <a:srgbClr val="FF0000"/>
                </a:solidFill>
              </a:rPr>
              <a:t> (multi-speaker TTS) </a:t>
            </a:r>
          </a:p>
          <a:p>
            <a:r>
              <a:rPr lang="en-US" b="1" i="1" dirty="0" err="1">
                <a:solidFill>
                  <a:srgbClr val="FF0000"/>
                </a:solidFill>
              </a:rPr>
              <a:t>ljspeech</a:t>
            </a:r>
            <a:r>
              <a:rPr lang="en-US" b="1" i="1" dirty="0">
                <a:solidFill>
                  <a:srgbClr val="FF0000"/>
                </a:solidFill>
              </a:rPr>
              <a:t> (single-speaker TTS)</a:t>
            </a:r>
          </a:p>
          <a:p>
            <a:r>
              <a:rPr lang="en-US" dirty="0"/>
              <a:t>reverb</a:t>
            </a:r>
          </a:p>
          <a:p>
            <a:r>
              <a:rPr lang="en-US" dirty="0" err="1"/>
              <a:t>swbd</a:t>
            </a:r>
            <a:r>
              <a:rPr lang="en-US" dirty="0"/>
              <a:t>  </a:t>
            </a:r>
          </a:p>
          <a:p>
            <a:r>
              <a:rPr lang="en-US" dirty="0" err="1"/>
              <a:t>tedlium</a:t>
            </a:r>
            <a:r>
              <a:rPr lang="en-US" dirty="0"/>
              <a:t>  </a:t>
            </a:r>
          </a:p>
          <a:p>
            <a:r>
              <a:rPr lang="en-US" dirty="0"/>
              <a:t>voxforge  </a:t>
            </a:r>
          </a:p>
          <a:p>
            <a:r>
              <a:rPr lang="en-US" dirty="0" err="1"/>
              <a:t>wsj</a:t>
            </a:r>
            <a:endParaRPr lang="en-US" dirty="0"/>
          </a:p>
        </p:txBody>
      </p:sp>
    </p:spTree>
    <p:extLst>
      <p:ext uri="{BB962C8B-B14F-4D97-AF65-F5344CB8AC3E}">
        <p14:creationId xmlns:p14="http://schemas.microsoft.com/office/powerpoint/2010/main" val="5790272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9D22-B3D2-054A-B4A8-E91FAE2B6B28}"/>
              </a:ext>
            </a:extLst>
          </p:cNvPr>
          <p:cNvSpPr>
            <a:spLocks noGrp="1"/>
          </p:cNvSpPr>
          <p:nvPr>
            <p:ph type="title"/>
          </p:nvPr>
        </p:nvSpPr>
        <p:spPr>
          <a:xfrm>
            <a:off x="2152650" y="1131094"/>
            <a:ext cx="7886700" cy="994172"/>
          </a:xfrm>
        </p:spPr>
        <p:txBody>
          <a:bodyPr>
            <a:normAutofit/>
          </a:bodyPr>
          <a:lstStyle/>
          <a:p>
            <a:r>
              <a:rPr lang="en-US" dirty="0"/>
              <a:t>Supported languages (25 languages)</a:t>
            </a:r>
          </a:p>
        </p:txBody>
      </p:sp>
      <p:graphicFrame>
        <p:nvGraphicFramePr>
          <p:cNvPr id="5" name="Content Placeholder 2">
            <a:extLst>
              <a:ext uri="{FF2B5EF4-FFF2-40B4-BE49-F238E27FC236}">
                <a16:creationId xmlns:a16="http://schemas.microsoft.com/office/drawing/2014/main" id="{B69A5A0A-03FF-4E7B-9FF9-AFF44CF3B021}"/>
              </a:ext>
            </a:extLst>
          </p:cNvPr>
          <p:cNvGraphicFramePr>
            <a:graphicFrameLocks noGrp="1"/>
          </p:cNvGraphicFramePr>
          <p:nvPr>
            <p:ph idx="1"/>
            <p:extLst/>
          </p:nvPr>
        </p:nvGraphicFramePr>
        <p:xfrm>
          <a:off x="2152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20699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Experiments (&lt; </a:t>
            </a:r>
            <a:r>
              <a:rPr lang="en-US" altLang="ja-JP" b="1" dirty="0"/>
              <a:t>80</a:t>
            </a:r>
            <a:r>
              <a:rPr lang="en-US" altLang="ja-JP" dirty="0"/>
              <a:t> hours)</a:t>
            </a:r>
            <a:endParaRPr lang="en-US" dirty="0"/>
          </a:p>
        </p:txBody>
      </p:sp>
      <p:sp>
        <p:nvSpPr>
          <p:cNvPr id="3" name="Content Placeholder 2"/>
          <p:cNvSpPr>
            <a:spLocks noGrp="1"/>
          </p:cNvSpPr>
          <p:nvPr>
            <p:ph idx="1"/>
          </p:nvPr>
        </p:nvSpPr>
        <p:spPr>
          <a:xfrm>
            <a:off x="1752600" y="1698922"/>
            <a:ext cx="8675688" cy="5006678"/>
          </a:xfrm>
        </p:spPr>
        <p:txBody>
          <a:bodyPr/>
          <a:lstStyle/>
          <a:p>
            <a:r>
              <a:rPr lang="en-US" sz="2000" dirty="0"/>
              <a:t>Word Error Rate [%] in Wall Street Journal (WSJ) task</a:t>
            </a:r>
          </a:p>
        </p:txBody>
      </p:sp>
      <p:graphicFrame>
        <p:nvGraphicFramePr>
          <p:cNvPr id="8" name="Content Placeholder 5"/>
          <p:cNvGraphicFramePr>
            <a:graphicFrameLocks/>
          </p:cNvGraphicFramePr>
          <p:nvPr>
            <p:extLst>
              <p:ext uri="{D42A27DB-BD31-4B8C-83A1-F6EECF244321}">
                <p14:modId xmlns:p14="http://schemas.microsoft.com/office/powerpoint/2010/main" val="716540823"/>
              </p:ext>
            </p:extLst>
          </p:nvPr>
        </p:nvGraphicFramePr>
        <p:xfrm>
          <a:off x="2209800" y="2208450"/>
          <a:ext cx="7086600" cy="4043680"/>
        </p:xfrm>
        <a:graphic>
          <a:graphicData uri="http://schemas.openxmlformats.org/drawingml/2006/table">
            <a:tbl>
              <a:tblPr firstRow="1" bandRow="1">
                <a:tableStyleId>{5C22544A-7EE6-4342-B048-85BDC9FD1C3A}</a:tableStyleId>
              </a:tblPr>
              <a:tblGrid>
                <a:gridCol w="487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tblGrid>
              <a:tr h="370840">
                <a:tc>
                  <a:txBody>
                    <a:bodyPr/>
                    <a:lstStyle/>
                    <a:p>
                      <a:r>
                        <a:rPr lang="en-US" dirty="0"/>
                        <a:t>Models</a:t>
                      </a:r>
                    </a:p>
                  </a:txBody>
                  <a:tcPr/>
                </a:tc>
                <a:tc>
                  <a:txBody>
                    <a:bodyPr/>
                    <a:lstStyle/>
                    <a:p>
                      <a:pPr algn="ctr"/>
                      <a:r>
                        <a:rPr lang="en-US" dirty="0"/>
                        <a:t>dev93</a:t>
                      </a:r>
                    </a:p>
                  </a:txBody>
                  <a:tcPr/>
                </a:tc>
                <a:tc>
                  <a:txBody>
                    <a:bodyPr/>
                    <a:lstStyle/>
                    <a:p>
                      <a:pPr algn="ctr"/>
                      <a:r>
                        <a:rPr lang="en-US" dirty="0"/>
                        <a:t>eval92</a:t>
                      </a:r>
                    </a:p>
                  </a:txBody>
                  <a:tcPr/>
                </a:tc>
                <a:extLst>
                  <a:ext uri="{0D108BD9-81ED-4DB2-BD59-A6C34878D82A}">
                    <a16:rowId xmlns:a16="http://schemas.microsoft.com/office/drawing/2014/main" val="10000"/>
                  </a:ext>
                </a:extLst>
              </a:tr>
              <a:tr h="370840">
                <a:tc>
                  <a:txBody>
                    <a:bodyPr/>
                    <a:lstStyle/>
                    <a:p>
                      <a:r>
                        <a:rPr lang="en-US" dirty="0">
                          <a:solidFill>
                            <a:srgbClr val="FF0000"/>
                          </a:solidFill>
                        </a:rPr>
                        <a:t>ESPnet</a:t>
                      </a:r>
                    </a:p>
                  </a:txBody>
                  <a:tcPr>
                    <a:lnB w="12700" cap="flat" cmpd="sng" algn="ctr">
                      <a:solidFill>
                        <a:scrgbClr r="0" g="0" b="0"/>
                      </a:solidFill>
                      <a:prstDash val="solid"/>
                      <a:round/>
                      <a:headEnd type="none" w="med" len="med"/>
                      <a:tailEnd type="none" w="med" len="med"/>
                    </a:lnB>
                  </a:tcPr>
                </a:tc>
                <a:tc>
                  <a:txBody>
                    <a:bodyPr/>
                    <a:lstStyle/>
                    <a:p>
                      <a:pPr algn="ctr"/>
                      <a:r>
                        <a:rPr lang="en-US" sz="2000" dirty="0">
                          <a:solidFill>
                            <a:srgbClr val="FF0000"/>
                          </a:solidFill>
                        </a:rPr>
                        <a:t>7.0</a:t>
                      </a:r>
                    </a:p>
                  </a:txBody>
                  <a:tcPr>
                    <a:lnB w="12700" cap="flat" cmpd="sng" algn="ctr">
                      <a:solidFill>
                        <a:scrgbClr r="0" g="0" b="0"/>
                      </a:solidFill>
                      <a:prstDash val="solid"/>
                      <a:round/>
                      <a:headEnd type="none" w="med" len="med"/>
                      <a:tailEnd type="none" w="med" len="med"/>
                    </a:lnB>
                  </a:tcPr>
                </a:tc>
                <a:tc>
                  <a:txBody>
                    <a:bodyPr/>
                    <a:lstStyle/>
                    <a:p>
                      <a:pPr algn="ctr"/>
                      <a:r>
                        <a:rPr lang="en-US" sz="2000" b="1" dirty="0">
                          <a:solidFill>
                            <a:srgbClr val="FF0000"/>
                          </a:solidFill>
                        </a:rPr>
                        <a:t>4.7</a:t>
                      </a:r>
                    </a:p>
                  </a:txBody>
                  <a:tcP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dirty="0"/>
                        <a:t>Attention model + word 3-gram LM</a:t>
                      </a:r>
                      <a:br>
                        <a:rPr lang="en-US" dirty="0"/>
                      </a:br>
                      <a:r>
                        <a:rPr lang="en-US" dirty="0"/>
                        <a:t>[</a:t>
                      </a:r>
                      <a:r>
                        <a:rPr lang="en-US" dirty="0" err="1"/>
                        <a:t>Bahdanau</a:t>
                      </a:r>
                      <a:r>
                        <a:rPr lang="en-US" dirty="0"/>
                        <a:t> 2016]</a:t>
                      </a:r>
                    </a:p>
                  </a:txBody>
                  <a:tcP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dirty="0">
                          <a:solidFill>
                            <a:schemeClr val="tx1"/>
                          </a:solidFill>
                        </a:rPr>
                        <a:t>-</a:t>
                      </a:r>
                    </a:p>
                  </a:txBody>
                  <a:tcP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dirty="0">
                          <a:solidFill>
                            <a:schemeClr val="tx1"/>
                          </a:solidFill>
                        </a:rPr>
                        <a:t>9.3</a:t>
                      </a:r>
                    </a:p>
                  </a:txBody>
                  <a:tcP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dirty="0"/>
                        <a:t>CTC + word 3-gram LM [Graves 2014]</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8.2</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CTC + word 3-gram LM [Miao 2015]</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7.3</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US" dirty="0">
                          <a:solidFill>
                            <a:schemeClr val="tx1"/>
                          </a:solidFill>
                        </a:rPr>
                        <a:t>Attention model + word 3-gram LM [</a:t>
                      </a:r>
                      <a:r>
                        <a:rPr lang="en-US" dirty="0" err="1">
                          <a:solidFill>
                            <a:schemeClr val="tx1"/>
                          </a:solidFill>
                        </a:rPr>
                        <a:t>Chorowski</a:t>
                      </a:r>
                      <a:r>
                        <a:rPr lang="en-US" dirty="0">
                          <a:solidFill>
                            <a:schemeClr val="tx1"/>
                          </a:solidFill>
                        </a:rPr>
                        <a:t> 2016]</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9.7</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6.7</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r>
                        <a:rPr lang="en-US" dirty="0">
                          <a:solidFill>
                            <a:srgbClr val="0000FF"/>
                          </a:solidFill>
                        </a:rPr>
                        <a:t>Hybrid CTC/attention, multi-level LM</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rgbClr val="0000FF"/>
                          </a:solidFill>
                        </a:rPr>
                        <a:t>-</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rgbClr val="0000FF"/>
                          </a:solidFill>
                        </a:rPr>
                        <a:t>5.6</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51764"/>
                  </a:ext>
                </a:extLst>
              </a:tr>
              <a:tr h="370840">
                <a:tc>
                  <a:txBody>
                    <a:bodyPr/>
                    <a:lstStyle/>
                    <a:p>
                      <a:r>
                        <a:rPr lang="en-US" dirty="0">
                          <a:solidFill>
                            <a:srgbClr val="0000FF"/>
                          </a:solidFill>
                        </a:rPr>
                        <a:t>Wav2Letter with gated convnet</a:t>
                      </a:r>
                    </a:p>
                  </a:txBody>
                  <a:tcPr>
                    <a:lnL w="12700" cmpd="sng">
                      <a:noFill/>
                    </a:lnL>
                    <a:lnR w="12700" cmpd="sng">
                      <a:noFill/>
                    </a:lnR>
                    <a:lnT w="12700" cap="flat" cmpd="sng" algn="ctr">
                      <a:no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rgbClr val="0000FF"/>
                          </a:solidFill>
                        </a:rPr>
                        <a:t>-</a:t>
                      </a:r>
                    </a:p>
                  </a:txBody>
                  <a:tcPr>
                    <a:lnL w="12700" cmpd="sng">
                      <a:noFill/>
                    </a:lnL>
                    <a:lnR w="12700" cmpd="sng">
                      <a:noFill/>
                    </a:lnR>
                    <a:lnT w="12700" cap="flat" cmpd="sng" algn="ctr">
                      <a:no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rgbClr val="0000FF"/>
                          </a:solidFill>
                        </a:rPr>
                        <a:t>5.6</a:t>
                      </a:r>
                    </a:p>
                  </a:txBody>
                  <a:tcPr>
                    <a:lnL w="12700" cmpd="sng">
                      <a:noFill/>
                    </a:lnL>
                    <a:lnR w="12700" cmpd="sng">
                      <a:noFill/>
                    </a:lnR>
                    <a:lnT w="12700" cap="flat" cmpd="sng" algn="ctr">
                      <a:no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9418182"/>
                  </a:ext>
                </a:extLst>
              </a:tr>
              <a:tr h="370840">
                <a:tc>
                  <a:txBody>
                    <a:bodyPr/>
                    <a:lstStyle/>
                    <a:p>
                      <a:r>
                        <a:rPr lang="en-US" dirty="0"/>
                        <a:t>HMM/DNN + </a:t>
                      </a:r>
                      <a:r>
                        <a:rPr lang="en-US" dirty="0" err="1"/>
                        <a:t>sMBR</a:t>
                      </a:r>
                      <a:r>
                        <a:rPr lang="en-US" dirty="0"/>
                        <a:t> + word 3-gram LM</a:t>
                      </a:r>
                    </a:p>
                  </a:txBody>
                  <a:tcPr>
                    <a:lnT w="12700" cap="flat" cmpd="sng" algn="ctr">
                      <a:solidFill>
                        <a:prstClr val="black"/>
                      </a:solidFill>
                      <a:prstDash val="solid"/>
                      <a:round/>
                      <a:headEnd type="none" w="med" len="med"/>
                      <a:tailEnd type="none" w="med" len="med"/>
                    </a:lnT>
                  </a:tcPr>
                </a:tc>
                <a:tc>
                  <a:txBody>
                    <a:bodyPr/>
                    <a:lstStyle/>
                    <a:p>
                      <a:pPr algn="ctr"/>
                      <a:r>
                        <a:rPr lang="en-US" sz="2000" dirty="0"/>
                        <a:t>6.4</a:t>
                      </a:r>
                    </a:p>
                  </a:txBody>
                  <a:tcPr>
                    <a:lnT w="12700" cap="flat" cmpd="sng" algn="ctr">
                      <a:solidFill>
                        <a:prstClr val="black"/>
                      </a:solidFill>
                      <a:prstDash val="solid"/>
                      <a:round/>
                      <a:headEnd type="none" w="med" len="med"/>
                      <a:tailEnd type="none" w="med" len="med"/>
                    </a:lnT>
                  </a:tcPr>
                </a:tc>
                <a:tc>
                  <a:txBody>
                    <a:bodyPr/>
                    <a:lstStyle/>
                    <a:p>
                      <a:pPr algn="ctr"/>
                      <a:r>
                        <a:rPr lang="en-US" sz="2000" dirty="0"/>
                        <a:t>3.6</a:t>
                      </a:r>
                    </a:p>
                  </a:txBody>
                  <a:tcPr>
                    <a:lnT w="12700" cap="flat" cmpd="sng" algn="ctr">
                      <a:solidFill>
                        <a:prstClr val="black"/>
                      </a:solidFill>
                      <a:prstDash val="solid"/>
                      <a:round/>
                      <a:headEnd type="none" w="med" len="med"/>
                      <a:tailEnd type="none" w="med" len="med"/>
                    </a:lnT>
                  </a:tcPr>
                </a:tc>
                <a:extLst>
                  <a:ext uri="{0D108BD9-81ED-4DB2-BD59-A6C34878D82A}">
                    <a16:rowId xmlns:a16="http://schemas.microsoft.com/office/drawing/2014/main" val="10008"/>
                  </a:ext>
                </a:extLst>
              </a:tr>
              <a:tr h="370840">
                <a:tc>
                  <a:txBody>
                    <a:bodyPr/>
                    <a:lstStyle/>
                    <a:p>
                      <a:r>
                        <a:rPr lang="en-US" dirty="0"/>
                        <a:t>HMM/DNN + </a:t>
                      </a:r>
                      <a:r>
                        <a:rPr lang="en-US" dirty="0" err="1"/>
                        <a:t>sMBR</a:t>
                      </a:r>
                      <a:r>
                        <a:rPr lang="en-US" dirty="0"/>
                        <a:t> + word RNN-LM</a:t>
                      </a:r>
                    </a:p>
                  </a:txBody>
                  <a:tcPr/>
                </a:tc>
                <a:tc>
                  <a:txBody>
                    <a:bodyPr/>
                    <a:lstStyle/>
                    <a:p>
                      <a:pPr algn="ctr"/>
                      <a:r>
                        <a:rPr lang="en-US" sz="2000" dirty="0">
                          <a:solidFill>
                            <a:srgbClr val="FF0000"/>
                          </a:solidFill>
                        </a:rPr>
                        <a:t>5.6</a:t>
                      </a:r>
                    </a:p>
                  </a:txBody>
                  <a:tcPr/>
                </a:tc>
                <a:tc>
                  <a:txBody>
                    <a:bodyPr/>
                    <a:lstStyle/>
                    <a:p>
                      <a:pPr algn="ctr"/>
                      <a:r>
                        <a:rPr lang="en-US" sz="2000" b="1" dirty="0">
                          <a:solidFill>
                            <a:srgbClr val="FF0000"/>
                          </a:solidFill>
                        </a:rPr>
                        <a:t>2.6</a:t>
                      </a:r>
                    </a:p>
                  </a:txBody>
                  <a:tcPr/>
                </a:tc>
                <a:extLst>
                  <a:ext uri="{0D108BD9-81ED-4DB2-BD59-A6C34878D82A}">
                    <a16:rowId xmlns:a16="http://schemas.microsoft.com/office/drawing/2014/main" val="10009"/>
                  </a:ext>
                </a:extLst>
              </a:tr>
            </a:tbl>
          </a:graphicData>
        </a:graphic>
      </p:graphicFrame>
      <p:sp>
        <p:nvSpPr>
          <p:cNvPr id="9" name="TextBox 8"/>
          <p:cNvSpPr txBox="1"/>
          <p:nvPr/>
        </p:nvSpPr>
        <p:spPr>
          <a:xfrm>
            <a:off x="9320666" y="4871902"/>
            <a:ext cx="16914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End-to-end </a:t>
            </a:r>
            <a:r>
              <a:rPr kumimoji="0" lang="en-US" altLang="ja-JP" sz="1800" b="0" i="0" u="none" strike="noStrike" kern="1200" cap="none" spc="0" normalizeH="0" baseline="0" noProof="0" dirty="0">
                <a:ln>
                  <a:noFill/>
                </a:ln>
                <a:solidFill>
                  <a:srgbClr val="0000FF"/>
                </a:solidFill>
                <a:effectLst/>
                <a:uLnTx/>
                <a:uFillTx/>
                <a:latin typeface="Calibri" panose="020F0502020204030204"/>
                <a:ea typeface="游ゴシック" panose="020B0400000000000000" pitchFamily="34" charset="-128"/>
                <a:cs typeface="+mn-cs"/>
              </a:rPr>
              <a:t>b</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est</a:t>
            </a:r>
          </a:p>
        </p:txBody>
      </p:sp>
      <p:sp>
        <p:nvSpPr>
          <p:cNvPr id="10" name="TextBox 9"/>
          <p:cNvSpPr txBox="1"/>
          <p:nvPr/>
        </p:nvSpPr>
        <p:spPr>
          <a:xfrm>
            <a:off x="9320666" y="5486558"/>
            <a:ext cx="17081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DNN/HMM best</a:t>
            </a:r>
          </a:p>
        </p:txBody>
      </p:sp>
      <p:sp>
        <p:nvSpPr>
          <p:cNvPr id="11" name="TextBox 10"/>
          <p:cNvSpPr txBox="1"/>
          <p:nvPr/>
        </p:nvSpPr>
        <p:spPr>
          <a:xfrm>
            <a:off x="9296400" y="2604636"/>
            <a:ext cx="21018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Our best end-to-end</a:t>
            </a:r>
          </a:p>
        </p:txBody>
      </p:sp>
    </p:spTree>
    <p:extLst>
      <p:ext uri="{BB962C8B-B14F-4D97-AF65-F5344CB8AC3E}">
        <p14:creationId xmlns:p14="http://schemas.microsoft.com/office/powerpoint/2010/main" val="32352811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Experiments (&gt; </a:t>
            </a:r>
            <a:r>
              <a:rPr lang="en-US" altLang="ja-JP" b="1" dirty="0"/>
              <a:t>100</a:t>
            </a:r>
            <a:r>
              <a:rPr lang="en-US" altLang="ja-JP" dirty="0"/>
              <a:t> hours)</a:t>
            </a:r>
            <a:endParaRPr lang="en-US" dirty="0"/>
          </a:p>
        </p:txBody>
      </p:sp>
      <p:sp>
        <p:nvSpPr>
          <p:cNvPr id="3" name="Content Placeholder 2"/>
          <p:cNvSpPr>
            <a:spLocks noGrp="1"/>
          </p:cNvSpPr>
          <p:nvPr>
            <p:ph idx="1"/>
          </p:nvPr>
        </p:nvSpPr>
        <p:spPr>
          <a:xfrm>
            <a:off x="1752600" y="1698922"/>
            <a:ext cx="8675688" cy="5006678"/>
          </a:xfrm>
        </p:spPr>
        <p:txBody>
          <a:bodyPr/>
          <a:lstStyle/>
          <a:p>
            <a:r>
              <a:rPr lang="en-US" sz="2000" dirty="0"/>
              <a:t>Character Error Rate [%] in HKUST Mandarin telephony task</a:t>
            </a:r>
          </a:p>
        </p:txBody>
      </p:sp>
      <p:graphicFrame>
        <p:nvGraphicFramePr>
          <p:cNvPr id="8" name="Content Placeholder 5"/>
          <p:cNvGraphicFramePr>
            <a:graphicFrameLocks/>
          </p:cNvGraphicFramePr>
          <p:nvPr>
            <p:extLst/>
          </p:nvPr>
        </p:nvGraphicFramePr>
        <p:xfrm>
          <a:off x="2209800" y="2600326"/>
          <a:ext cx="5943600" cy="2352040"/>
        </p:xfrm>
        <a:graphic>
          <a:graphicData uri="http://schemas.openxmlformats.org/drawingml/2006/table">
            <a:tbl>
              <a:tblPr firstRow="1" bandRow="1">
                <a:tableStyleId>{5C22544A-7EE6-4342-B048-85BDC9FD1C3A}</a:tableStyleId>
              </a:tblPr>
              <a:tblGrid>
                <a:gridCol w="487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tblGrid>
              <a:tr h="370840">
                <a:tc>
                  <a:txBody>
                    <a:bodyPr/>
                    <a:lstStyle/>
                    <a:p>
                      <a:r>
                        <a:rPr lang="en-US" dirty="0"/>
                        <a:t>Models</a:t>
                      </a:r>
                    </a:p>
                  </a:txBody>
                  <a:tcPr/>
                </a:tc>
                <a:tc>
                  <a:txBody>
                    <a:bodyPr/>
                    <a:lstStyle/>
                    <a:p>
                      <a:pPr algn="ctr"/>
                      <a:r>
                        <a:rPr lang="en-US" dirty="0"/>
                        <a:t>dev</a:t>
                      </a:r>
                    </a:p>
                  </a:txBody>
                  <a:tcPr/>
                </a:tc>
                <a:extLst>
                  <a:ext uri="{0D108BD9-81ED-4DB2-BD59-A6C34878D82A}">
                    <a16:rowId xmlns:a16="http://schemas.microsoft.com/office/drawing/2014/main" val="10000"/>
                  </a:ext>
                </a:extLst>
              </a:tr>
              <a:tr h="370840">
                <a:tc>
                  <a:txBody>
                    <a:bodyPr/>
                    <a:lstStyle/>
                    <a:p>
                      <a:r>
                        <a:rPr lang="en-US" dirty="0">
                          <a:solidFill>
                            <a:srgbClr val="FF0000"/>
                          </a:solidFill>
                        </a:rPr>
                        <a:t>ESPnet</a:t>
                      </a:r>
                    </a:p>
                  </a:txBody>
                  <a:tcPr>
                    <a:lnB w="12700" cap="flat" cmpd="sng" algn="ctr">
                      <a:solidFill>
                        <a:scrgbClr r="0" g="0" b="0"/>
                      </a:solidFill>
                      <a:prstDash val="solid"/>
                      <a:round/>
                      <a:headEnd type="none" w="med" len="med"/>
                      <a:tailEnd type="none" w="med" len="med"/>
                    </a:lnB>
                  </a:tcPr>
                </a:tc>
                <a:tc>
                  <a:txBody>
                    <a:bodyPr/>
                    <a:lstStyle/>
                    <a:p>
                      <a:pPr algn="ctr"/>
                      <a:r>
                        <a:rPr lang="en-US" sz="2000" dirty="0">
                          <a:solidFill>
                            <a:srgbClr val="FF0000"/>
                          </a:solidFill>
                        </a:rPr>
                        <a:t>27.4</a:t>
                      </a:r>
                    </a:p>
                  </a:txBody>
                  <a:tcP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dirty="0"/>
                        <a:t>CTC with language model [Miao (2016)]</a:t>
                      </a:r>
                    </a:p>
                  </a:txBody>
                  <a:tcP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34.8</a:t>
                      </a:r>
                    </a:p>
                  </a:txBody>
                  <a:tcP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dirty="0"/>
                        <a:t>HMM/DNN + sMBR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35.9</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763442"/>
                  </a:ext>
                </a:extLst>
              </a:tr>
              <a:tr h="370840">
                <a:tc>
                  <a:txBody>
                    <a:bodyPr/>
                    <a:lstStyle/>
                    <a:p>
                      <a:r>
                        <a:rPr lang="en-US" dirty="0"/>
                        <a:t>HMM/LSTM (speed perturb.)</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33.5</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4227151"/>
                  </a:ext>
                </a:extLst>
              </a:tr>
              <a:tr h="370840">
                <a:tc>
                  <a:txBody>
                    <a:bodyPr/>
                    <a:lstStyle/>
                    <a:p>
                      <a:r>
                        <a:rPr lang="en-US" dirty="0"/>
                        <a:t>HMM/DNN + Lattice-free MMI</a:t>
                      </a:r>
                    </a:p>
                  </a:txBody>
                  <a:tcPr>
                    <a:lnT w="12700" cap="flat" cmpd="sng" algn="ctr">
                      <a:noFill/>
                      <a:prstDash val="solid"/>
                      <a:round/>
                      <a:headEnd type="none" w="med" len="med"/>
                      <a:tailEnd type="none" w="med" len="med"/>
                    </a:lnT>
                  </a:tcPr>
                </a:tc>
                <a:tc>
                  <a:txBody>
                    <a:bodyPr/>
                    <a:lstStyle/>
                    <a:p>
                      <a:pPr algn="ctr"/>
                      <a:r>
                        <a:rPr lang="en-US" sz="2000" dirty="0"/>
                        <a:t>28.2</a:t>
                      </a:r>
                    </a:p>
                  </a:txBody>
                  <a:tcPr>
                    <a:lnT w="12700" cap="flat" cmpd="sng" algn="ctr">
                      <a:noFill/>
                      <a:prstDash val="solid"/>
                      <a:round/>
                      <a:headEnd type="none" w="med" len="med"/>
                      <a:tailEnd type="none" w="med" len="med"/>
                    </a:lnT>
                  </a:tcPr>
                </a:tc>
                <a:extLst>
                  <a:ext uri="{0D108BD9-81ED-4DB2-BD59-A6C34878D82A}">
                    <a16:rowId xmlns:a16="http://schemas.microsoft.com/office/drawing/2014/main" val="10008"/>
                  </a:ext>
                </a:extLst>
              </a:tr>
            </a:tbl>
          </a:graphicData>
        </a:graphic>
      </p:graphicFrame>
      <p:sp>
        <p:nvSpPr>
          <p:cNvPr id="9" name="TextBox 8"/>
          <p:cNvSpPr txBox="1"/>
          <p:nvPr/>
        </p:nvSpPr>
        <p:spPr>
          <a:xfrm>
            <a:off x="8153400" y="3377575"/>
            <a:ext cx="16914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End-to-end </a:t>
            </a:r>
            <a:r>
              <a:rPr kumimoji="0" lang="en-US" altLang="ja-JP" sz="1800" b="0" i="0" u="none" strike="noStrike" kern="1200" cap="none" spc="0" normalizeH="0" baseline="0" noProof="0" dirty="0">
                <a:ln>
                  <a:noFill/>
                </a:ln>
                <a:solidFill>
                  <a:srgbClr val="0000FF"/>
                </a:solidFill>
                <a:effectLst/>
                <a:uLnTx/>
                <a:uFillTx/>
                <a:latin typeface="Calibri" panose="020F0502020204030204"/>
                <a:ea typeface="游ゴシック" panose="020B0400000000000000" pitchFamily="34" charset="-128"/>
                <a:cs typeface="+mn-cs"/>
              </a:rPr>
              <a:t>b</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est</a:t>
            </a:r>
          </a:p>
        </p:txBody>
      </p:sp>
      <p:sp>
        <p:nvSpPr>
          <p:cNvPr id="11" name="TextBox 10"/>
          <p:cNvSpPr txBox="1"/>
          <p:nvPr/>
        </p:nvSpPr>
        <p:spPr>
          <a:xfrm>
            <a:off x="8153399" y="2996076"/>
            <a:ext cx="2094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Our best end-to-end</a:t>
            </a:r>
          </a:p>
        </p:txBody>
      </p:sp>
    </p:spTree>
    <p:extLst>
      <p:ext uri="{BB962C8B-B14F-4D97-AF65-F5344CB8AC3E}">
        <p14:creationId xmlns:p14="http://schemas.microsoft.com/office/powerpoint/2010/main" val="25657482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Experiments (&gt; </a:t>
            </a:r>
            <a:r>
              <a:rPr lang="en-US" altLang="ja-JP" b="1" dirty="0"/>
              <a:t>100</a:t>
            </a:r>
            <a:r>
              <a:rPr lang="en-US" altLang="ja-JP" dirty="0"/>
              <a:t> hours)</a:t>
            </a:r>
            <a:endParaRPr lang="en-US" dirty="0"/>
          </a:p>
        </p:txBody>
      </p:sp>
      <p:sp>
        <p:nvSpPr>
          <p:cNvPr id="3" name="Content Placeholder 2"/>
          <p:cNvSpPr>
            <a:spLocks noGrp="1"/>
          </p:cNvSpPr>
          <p:nvPr>
            <p:ph idx="1"/>
          </p:nvPr>
        </p:nvSpPr>
        <p:spPr>
          <a:xfrm>
            <a:off x="1752600" y="1698922"/>
            <a:ext cx="8675688" cy="5006678"/>
          </a:xfrm>
        </p:spPr>
        <p:txBody>
          <a:bodyPr/>
          <a:lstStyle/>
          <a:p>
            <a:r>
              <a:rPr lang="en-US" sz="2000" dirty="0"/>
              <a:t>Character Error Rate [%] in HKUST Mandarin telephony task</a:t>
            </a:r>
          </a:p>
        </p:txBody>
      </p:sp>
      <p:graphicFrame>
        <p:nvGraphicFramePr>
          <p:cNvPr id="8" name="Content Placeholder 5"/>
          <p:cNvGraphicFramePr>
            <a:graphicFrameLocks/>
          </p:cNvGraphicFramePr>
          <p:nvPr>
            <p:extLst>
              <p:ext uri="{D42A27DB-BD31-4B8C-83A1-F6EECF244321}">
                <p14:modId xmlns:p14="http://schemas.microsoft.com/office/powerpoint/2010/main" val="1692929043"/>
              </p:ext>
            </p:extLst>
          </p:nvPr>
        </p:nvGraphicFramePr>
        <p:xfrm>
          <a:off x="2209800" y="2600326"/>
          <a:ext cx="5943600" cy="2748280"/>
        </p:xfrm>
        <a:graphic>
          <a:graphicData uri="http://schemas.openxmlformats.org/drawingml/2006/table">
            <a:tbl>
              <a:tblPr firstRow="1" bandRow="1">
                <a:tableStyleId>{5C22544A-7EE6-4342-B048-85BDC9FD1C3A}</a:tableStyleId>
              </a:tblPr>
              <a:tblGrid>
                <a:gridCol w="487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tblGrid>
              <a:tr h="370840">
                <a:tc>
                  <a:txBody>
                    <a:bodyPr/>
                    <a:lstStyle/>
                    <a:p>
                      <a:r>
                        <a:rPr lang="en-US" dirty="0"/>
                        <a:t>Models</a:t>
                      </a:r>
                    </a:p>
                  </a:txBody>
                  <a:tcPr/>
                </a:tc>
                <a:tc>
                  <a:txBody>
                    <a:bodyPr/>
                    <a:lstStyle/>
                    <a:p>
                      <a:pPr algn="ctr"/>
                      <a:r>
                        <a:rPr lang="en-US" dirty="0"/>
                        <a:t>dev</a:t>
                      </a:r>
                    </a:p>
                  </a:txBody>
                  <a:tcPr/>
                </a:tc>
                <a:extLst>
                  <a:ext uri="{0D108BD9-81ED-4DB2-BD59-A6C34878D82A}">
                    <a16:rowId xmlns:a16="http://schemas.microsoft.com/office/drawing/2014/main" val="10000"/>
                  </a:ext>
                </a:extLst>
              </a:tr>
              <a:tr h="370840">
                <a:tc>
                  <a:txBody>
                    <a:bodyPr/>
                    <a:lstStyle/>
                    <a:p>
                      <a:r>
                        <a:rPr lang="en-US" dirty="0">
                          <a:solidFill>
                            <a:srgbClr val="FF0000"/>
                          </a:solidFill>
                        </a:rPr>
                        <a:t>ESPnet</a:t>
                      </a:r>
                    </a:p>
                  </a:txBody>
                  <a:tcPr>
                    <a:lnB w="12700" cap="flat" cmpd="sng" algn="ctr">
                      <a:solidFill>
                        <a:scrgbClr r="0" g="0" b="0"/>
                      </a:solidFill>
                      <a:prstDash val="solid"/>
                      <a:round/>
                      <a:headEnd type="none" w="med" len="med"/>
                      <a:tailEnd type="none" w="med" len="med"/>
                    </a:lnB>
                  </a:tcPr>
                </a:tc>
                <a:tc>
                  <a:txBody>
                    <a:bodyPr/>
                    <a:lstStyle/>
                    <a:p>
                      <a:pPr algn="ctr"/>
                      <a:r>
                        <a:rPr lang="en-US" sz="2000" dirty="0">
                          <a:solidFill>
                            <a:srgbClr val="FF0000"/>
                          </a:solidFill>
                        </a:rPr>
                        <a:t>27.4</a:t>
                      </a:r>
                    </a:p>
                  </a:txBody>
                  <a:tcP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dirty="0"/>
                        <a:t>CTC with language model [Miao (2016)]</a:t>
                      </a:r>
                    </a:p>
                  </a:txBody>
                  <a:tcP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accent1"/>
                          </a:solidFill>
                        </a:rPr>
                        <a:t>34.8</a:t>
                      </a:r>
                    </a:p>
                  </a:txBody>
                  <a:tcP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dirty="0"/>
                        <a:t>HMM/DNN + sMBR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35.9</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763442"/>
                  </a:ext>
                </a:extLst>
              </a:tr>
              <a:tr h="370840">
                <a:tc>
                  <a:txBody>
                    <a:bodyPr/>
                    <a:lstStyle/>
                    <a:p>
                      <a:r>
                        <a:rPr lang="en-US" dirty="0"/>
                        <a:t>HMM/LSTM (speed perturb.)</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33.5</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4227151"/>
                  </a:ext>
                </a:extLst>
              </a:tr>
              <a:tr h="370840">
                <a:tc>
                  <a:txBody>
                    <a:bodyPr/>
                    <a:lstStyle/>
                    <a:p>
                      <a:r>
                        <a:rPr lang="en-US" dirty="0"/>
                        <a:t>HMM/DNN + Lattice-free MMI</a:t>
                      </a:r>
                    </a:p>
                  </a:txBody>
                  <a:tcPr>
                    <a:lnT w="12700" cap="flat" cmpd="sng" algn="ctr">
                      <a:noFill/>
                      <a:prstDash val="solid"/>
                      <a:round/>
                      <a:headEnd type="none" w="med" len="med"/>
                      <a:tailEnd type="none" w="med" len="med"/>
                    </a:lnT>
                  </a:tcPr>
                </a:tc>
                <a:tc>
                  <a:txBody>
                    <a:bodyPr/>
                    <a:lstStyle/>
                    <a:p>
                      <a:pPr algn="ctr"/>
                      <a:r>
                        <a:rPr lang="en-US" sz="2000" dirty="0"/>
                        <a:t>28.2</a:t>
                      </a:r>
                    </a:p>
                  </a:txBody>
                  <a:tcPr>
                    <a:lnT w="12700" cap="flat" cmpd="sng" algn="ctr">
                      <a:noFill/>
                      <a:prstDash val="solid"/>
                      <a:round/>
                      <a:headEnd type="none" w="med" len="med"/>
                      <a:tailEnd type="none" w="med" len="med"/>
                    </a:lnT>
                  </a:tcPr>
                </a:tc>
                <a:extLst>
                  <a:ext uri="{0D108BD9-81ED-4DB2-BD59-A6C34878D82A}">
                    <a16:rowId xmlns:a16="http://schemas.microsoft.com/office/drawing/2014/main" val="10008"/>
                  </a:ext>
                </a:extLst>
              </a:tr>
              <a:tr h="370840">
                <a:tc>
                  <a:txBody>
                    <a:bodyPr/>
                    <a:lstStyle/>
                    <a:p>
                      <a:r>
                        <a:rPr lang="en-US" dirty="0"/>
                        <a:t>HMM/DNN + Lattice-free MMI (latest)</a:t>
                      </a:r>
                    </a:p>
                  </a:txBody>
                  <a:tcPr/>
                </a:tc>
                <a:tc>
                  <a:txBody>
                    <a:bodyPr/>
                    <a:lstStyle/>
                    <a:p>
                      <a:pPr algn="ctr"/>
                      <a:r>
                        <a:rPr lang="en-US" sz="2000" dirty="0">
                          <a:solidFill>
                            <a:srgbClr val="FF0000"/>
                          </a:solidFill>
                        </a:rPr>
                        <a:t>23.7</a:t>
                      </a:r>
                    </a:p>
                  </a:txBody>
                  <a:tcPr/>
                </a:tc>
                <a:extLst>
                  <a:ext uri="{0D108BD9-81ED-4DB2-BD59-A6C34878D82A}">
                    <a16:rowId xmlns:a16="http://schemas.microsoft.com/office/drawing/2014/main" val="10009"/>
                  </a:ext>
                </a:extLst>
              </a:tr>
            </a:tbl>
          </a:graphicData>
        </a:graphic>
      </p:graphicFrame>
      <p:sp>
        <p:nvSpPr>
          <p:cNvPr id="9" name="TextBox 8"/>
          <p:cNvSpPr txBox="1"/>
          <p:nvPr/>
        </p:nvSpPr>
        <p:spPr>
          <a:xfrm>
            <a:off x="8153400" y="3377575"/>
            <a:ext cx="16914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End-to-end </a:t>
            </a:r>
            <a:r>
              <a:rPr kumimoji="0" lang="en-US" altLang="ja-JP" sz="1800" b="0" i="0" u="none" strike="noStrike" kern="1200" cap="none" spc="0" normalizeH="0" baseline="0" noProof="0" dirty="0">
                <a:ln>
                  <a:noFill/>
                </a:ln>
                <a:solidFill>
                  <a:srgbClr val="0000FF"/>
                </a:solidFill>
                <a:effectLst/>
                <a:uLnTx/>
                <a:uFillTx/>
                <a:latin typeface="Calibri" panose="020F0502020204030204"/>
                <a:ea typeface="游ゴシック" panose="020B0400000000000000" pitchFamily="34" charset="-128"/>
                <a:cs typeface="+mn-cs"/>
              </a:rPr>
              <a:t>b</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est</a:t>
            </a:r>
          </a:p>
        </p:txBody>
      </p:sp>
      <p:sp>
        <p:nvSpPr>
          <p:cNvPr id="10" name="TextBox 9"/>
          <p:cNvSpPr txBox="1"/>
          <p:nvPr/>
        </p:nvSpPr>
        <p:spPr>
          <a:xfrm>
            <a:off x="8153400" y="4973875"/>
            <a:ext cx="17081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DNN/HMM best</a:t>
            </a:r>
          </a:p>
        </p:txBody>
      </p:sp>
      <p:sp>
        <p:nvSpPr>
          <p:cNvPr id="11" name="TextBox 10"/>
          <p:cNvSpPr txBox="1"/>
          <p:nvPr/>
        </p:nvSpPr>
        <p:spPr>
          <a:xfrm>
            <a:off x="8153399" y="2996076"/>
            <a:ext cx="2094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Our best end-to-end</a:t>
            </a:r>
          </a:p>
        </p:txBody>
      </p:sp>
      <p:sp>
        <p:nvSpPr>
          <p:cNvPr id="13" name="Content Placeholder 3">
            <a:extLst>
              <a:ext uri="{FF2B5EF4-FFF2-40B4-BE49-F238E27FC236}">
                <a16:creationId xmlns:a16="http://schemas.microsoft.com/office/drawing/2014/main" id="{6363D0D1-8BCF-454F-8334-F3A63F8B4BFE}"/>
              </a:ext>
            </a:extLst>
          </p:cNvPr>
          <p:cNvSpPr txBox="1">
            <a:spLocks/>
          </p:cNvSpPr>
          <p:nvPr/>
        </p:nvSpPr>
        <p:spPr>
          <a:xfrm>
            <a:off x="900634" y="5207711"/>
            <a:ext cx="9049215" cy="1207327"/>
          </a:xfrm>
          <a:prstGeom prst="rect">
            <a:avLst/>
          </a:prstGeom>
        </p:spPr>
        <p:txBody>
          <a:bodyPr>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514350" marR="0" lvl="1" indent="-171450"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The gap comes from latest </a:t>
            </a:r>
            <a:r>
              <a:rPr kumimoji="0"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sequence-discriminative </a:t>
            </a:r>
            <a:r>
              <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training progress</a:t>
            </a:r>
          </a:p>
          <a:p>
            <a:pPr marL="342900" marR="0" lvl="1" indent="0" defTabSz="685800" rtl="0" eaLnBrk="1" fontAlgn="auto" latinLnBrk="0" hangingPunct="1">
              <a:lnSpc>
                <a:spcPct val="90000"/>
              </a:lnSpc>
              <a:spcBef>
                <a:spcPts val="375"/>
              </a:spcBef>
              <a:spcAft>
                <a:spcPts val="0"/>
              </a:spcAft>
              <a:buClrTx/>
              <a:buSzTx/>
              <a:buNone/>
              <a:tabLst/>
              <a:defRPr/>
            </a:pPr>
            <a:r>
              <a:rPr kumimoji="0"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a:t>
            </a:r>
            <a:r>
              <a:rPr kumimoji="0"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 </a:t>
            </a:r>
            <a:r>
              <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Full search to consider all possible decoding hypotheses </a:t>
            </a:r>
          </a:p>
        </p:txBody>
      </p:sp>
    </p:spTree>
    <p:extLst>
      <p:ext uri="{BB962C8B-B14F-4D97-AF65-F5344CB8AC3E}">
        <p14:creationId xmlns:p14="http://schemas.microsoft.com/office/powerpoint/2010/main" val="34762663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Experiments (~ </a:t>
            </a:r>
            <a:r>
              <a:rPr lang="en-US" altLang="ja-JP" b="1" dirty="0"/>
              <a:t>1,000</a:t>
            </a:r>
            <a:r>
              <a:rPr lang="en-US" altLang="ja-JP" dirty="0"/>
              <a:t> hours)</a:t>
            </a:r>
            <a:endParaRPr lang="en-US" dirty="0"/>
          </a:p>
        </p:txBody>
      </p:sp>
      <p:sp>
        <p:nvSpPr>
          <p:cNvPr id="3" name="Content Placeholder 2"/>
          <p:cNvSpPr>
            <a:spLocks noGrp="1"/>
          </p:cNvSpPr>
          <p:nvPr>
            <p:ph idx="1"/>
          </p:nvPr>
        </p:nvSpPr>
        <p:spPr>
          <a:xfrm>
            <a:off x="1752600" y="1698922"/>
            <a:ext cx="8675688" cy="5006678"/>
          </a:xfrm>
        </p:spPr>
        <p:txBody>
          <a:bodyPr/>
          <a:lstStyle/>
          <a:p>
            <a:r>
              <a:rPr lang="en-US" sz="2000" dirty="0"/>
              <a:t>Word Error Rate [%] in Librispeech task</a:t>
            </a:r>
          </a:p>
        </p:txBody>
      </p:sp>
      <p:graphicFrame>
        <p:nvGraphicFramePr>
          <p:cNvPr id="8" name="Content Placeholder 5"/>
          <p:cNvGraphicFramePr>
            <a:graphicFrameLocks/>
          </p:cNvGraphicFramePr>
          <p:nvPr>
            <p:extLst>
              <p:ext uri="{D42A27DB-BD31-4B8C-83A1-F6EECF244321}">
                <p14:modId xmlns:p14="http://schemas.microsoft.com/office/powerpoint/2010/main" val="4098704829"/>
              </p:ext>
            </p:extLst>
          </p:nvPr>
        </p:nvGraphicFramePr>
        <p:xfrm>
          <a:off x="693234" y="2366151"/>
          <a:ext cx="5943600" cy="3937000"/>
        </p:xfrm>
        <a:graphic>
          <a:graphicData uri="http://schemas.openxmlformats.org/drawingml/2006/table">
            <a:tbl>
              <a:tblPr firstRow="1" bandRow="1">
                <a:tableStyleId>{5C22544A-7EE6-4342-B048-85BDC9FD1C3A}</a:tableStyleId>
              </a:tblPr>
              <a:tblGrid>
                <a:gridCol w="487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tblGrid>
              <a:tr h="370840">
                <a:tc>
                  <a:txBody>
                    <a:bodyPr/>
                    <a:lstStyle/>
                    <a:p>
                      <a:r>
                        <a:rPr lang="en-US" dirty="0"/>
                        <a:t>Models</a:t>
                      </a:r>
                    </a:p>
                  </a:txBody>
                  <a:tcPr>
                    <a:lnB w="38100" cmpd="sng">
                      <a:noFill/>
                    </a:lnB>
                  </a:tcPr>
                </a:tc>
                <a:tc>
                  <a:txBody>
                    <a:bodyPr/>
                    <a:lstStyle/>
                    <a:p>
                      <a:pPr algn="ctr"/>
                      <a:r>
                        <a:rPr lang="en-US" dirty="0" err="1"/>
                        <a:t>test_clean</a:t>
                      </a:r>
                      <a:endParaRPr lang="en-US" dirty="0"/>
                    </a:p>
                  </a:txBody>
                  <a:tcPr>
                    <a:lnB w="38100" cmpd="sng">
                      <a:noFill/>
                    </a:lnB>
                  </a:tcPr>
                </a:tc>
                <a:extLst>
                  <a:ext uri="{0D108BD9-81ED-4DB2-BD59-A6C34878D82A}">
                    <a16:rowId xmlns:a16="http://schemas.microsoft.com/office/drawing/2014/main" val="10000"/>
                  </a:ext>
                </a:extLst>
              </a:tr>
              <a:tr h="370840">
                <a:tc>
                  <a:txBody>
                    <a:bodyPr/>
                    <a:lstStyle/>
                    <a:p>
                      <a:r>
                        <a:rPr lang="en-US" dirty="0">
                          <a:solidFill>
                            <a:schemeClr val="tx1"/>
                          </a:solidFill>
                        </a:rPr>
                        <a:t>ESPnet (first version)</a:t>
                      </a:r>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7.1</a:t>
                      </a:r>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US" dirty="0">
                          <a:solidFill>
                            <a:srgbClr val="FF0000"/>
                          </a:solidFill>
                        </a:rPr>
                        <a:t>ESPnet (latest)</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rgbClr val="FF0000"/>
                          </a:solidFill>
                        </a:rPr>
                        <a:t>4.0</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4629040"/>
                  </a:ext>
                </a:extLst>
              </a:tr>
              <a:tr h="370840">
                <a:tc>
                  <a:txBody>
                    <a:bodyPr/>
                    <a:lstStyle/>
                    <a:p>
                      <a:r>
                        <a:rPr lang="en-US" dirty="0"/>
                        <a:t>Mozilla Deep Speech</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6.6</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6316333"/>
                  </a:ext>
                </a:extLst>
              </a:tr>
              <a:tr h="370840">
                <a:tc>
                  <a:txBody>
                    <a:bodyPr/>
                    <a:lstStyle/>
                    <a:p>
                      <a:r>
                        <a:rPr lang="en-US" dirty="0"/>
                        <a:t>Deep Speech2</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5.3</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763442"/>
                  </a:ext>
                </a:extLst>
              </a:tr>
              <a:tr h="370840">
                <a:tc>
                  <a:txBody>
                    <a:bodyPr/>
                    <a:lstStyle/>
                    <a:p>
                      <a:r>
                        <a:rPr lang="en-US" dirty="0"/>
                        <a:t>Facebook Gated </a:t>
                      </a:r>
                      <a:r>
                        <a:rPr lang="en-US" dirty="0" err="1"/>
                        <a:t>ConvNet</a:t>
                      </a:r>
                      <a:endParaRPr lang="en-US"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4.8</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907262"/>
                  </a:ext>
                </a:extLst>
              </a:tr>
              <a:tr h="370840">
                <a:tc>
                  <a:txBody>
                    <a:bodyPr/>
                    <a:lstStyle/>
                    <a:p>
                      <a:r>
                        <a:rPr lang="en-US" dirty="0"/>
                        <a:t>RWTH pre-training seq2seq</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accent1"/>
                          </a:solidFill>
                        </a:rPr>
                        <a:t>3.8</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4227151"/>
                  </a:ext>
                </a:extLst>
              </a:tr>
              <a:tr h="370840">
                <a:tc>
                  <a:txBody>
                    <a:bodyPr/>
                    <a:lstStyle/>
                    <a:p>
                      <a:r>
                        <a:rPr lang="en-US" dirty="0"/>
                        <a:t>HMM/DNN  + sMBR (nnet3 </a:t>
                      </a:r>
                      <a:r>
                        <a:rPr lang="en-US" dirty="0" err="1"/>
                        <a:t>tdnn</a:t>
                      </a:r>
                      <a:r>
                        <a:rPr lang="en-US" dirty="0"/>
                        <a:t>, Kaldi)</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dirty="0"/>
                        <a:t>4.6</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37792325"/>
                  </a:ext>
                </a:extLst>
              </a:tr>
              <a:tr h="370840">
                <a:tc>
                  <a:txBody>
                    <a:bodyPr/>
                    <a:lstStyle/>
                    <a:p>
                      <a:r>
                        <a:rPr lang="en-US" dirty="0"/>
                        <a:t>HMM/DNN + Lattice-free MMI (Kaldi)</a:t>
                      </a:r>
                    </a:p>
                  </a:txBody>
                  <a:tcPr>
                    <a:lnT w="12700" cap="flat" cmpd="sng" algn="ctr">
                      <a:noFill/>
                      <a:prstDash val="solid"/>
                      <a:round/>
                      <a:headEnd type="none" w="med" len="med"/>
                      <a:tailEnd type="none" w="med" len="med"/>
                    </a:lnT>
                  </a:tcPr>
                </a:tc>
                <a:tc>
                  <a:txBody>
                    <a:bodyPr/>
                    <a:lstStyle/>
                    <a:p>
                      <a:pPr algn="ctr"/>
                      <a:r>
                        <a:rPr lang="en-US" sz="2000" dirty="0"/>
                        <a:t>3.9</a:t>
                      </a:r>
                    </a:p>
                  </a:txBody>
                  <a:tcPr>
                    <a:lnT w="12700" cap="flat" cmpd="sng" algn="ctr">
                      <a:noFill/>
                      <a:prstDash val="solid"/>
                      <a:round/>
                      <a:headEnd type="none" w="med" len="med"/>
                      <a:tailEnd type="none" w="med" len="med"/>
                    </a:lnT>
                  </a:tcPr>
                </a:tc>
                <a:extLst>
                  <a:ext uri="{0D108BD9-81ED-4DB2-BD59-A6C34878D82A}">
                    <a16:rowId xmlns:a16="http://schemas.microsoft.com/office/drawing/2014/main" val="10008"/>
                  </a:ext>
                </a:extLst>
              </a:tr>
              <a:tr h="370840">
                <a:tc>
                  <a:txBody>
                    <a:bodyPr/>
                    <a:lstStyle/>
                    <a:p>
                      <a:r>
                        <a:rPr lang="en-US" dirty="0"/>
                        <a:t>HMM/DNN + Lattice-free MMI by </a:t>
                      </a:r>
                      <a:r>
                        <a:rPr lang="en-US" dirty="0" err="1"/>
                        <a:t>Capio</a:t>
                      </a:r>
                      <a:endParaRPr lang="en-US" dirty="0"/>
                    </a:p>
                  </a:txBody>
                  <a:tcPr/>
                </a:tc>
                <a:tc>
                  <a:txBody>
                    <a:bodyPr/>
                    <a:lstStyle/>
                    <a:p>
                      <a:pPr algn="ctr"/>
                      <a:r>
                        <a:rPr lang="en-US" sz="2000" dirty="0">
                          <a:solidFill>
                            <a:srgbClr val="FF0000"/>
                          </a:solidFill>
                        </a:rPr>
                        <a:t>3.2</a:t>
                      </a:r>
                    </a:p>
                  </a:txBody>
                  <a:tcPr/>
                </a:tc>
                <a:extLst>
                  <a:ext uri="{0D108BD9-81ED-4DB2-BD59-A6C34878D82A}">
                    <a16:rowId xmlns:a16="http://schemas.microsoft.com/office/drawing/2014/main" val="10009"/>
                  </a:ext>
                </a:extLst>
              </a:tr>
            </a:tbl>
          </a:graphicData>
        </a:graphic>
      </p:graphicFrame>
      <p:sp>
        <p:nvSpPr>
          <p:cNvPr id="9" name="TextBox 8"/>
          <p:cNvSpPr txBox="1"/>
          <p:nvPr/>
        </p:nvSpPr>
        <p:spPr>
          <a:xfrm>
            <a:off x="6620162" y="4773737"/>
            <a:ext cx="16914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End-to-end </a:t>
            </a:r>
            <a:r>
              <a:rPr kumimoji="0" lang="en-US" altLang="ja-JP" sz="1800" b="0" i="0" u="none" strike="noStrike" kern="1200" cap="none" spc="0" normalizeH="0" baseline="0" noProof="0" dirty="0">
                <a:ln>
                  <a:noFill/>
                </a:ln>
                <a:solidFill>
                  <a:srgbClr val="0000FF"/>
                </a:solidFill>
                <a:effectLst/>
                <a:uLnTx/>
                <a:uFillTx/>
                <a:latin typeface="Calibri" panose="020F0502020204030204"/>
                <a:ea typeface="游ゴシック" panose="020B0400000000000000" pitchFamily="34" charset="-128"/>
                <a:cs typeface="+mn-cs"/>
              </a:rPr>
              <a:t>b</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est</a:t>
            </a:r>
          </a:p>
        </p:txBody>
      </p:sp>
      <p:sp>
        <p:nvSpPr>
          <p:cNvPr id="10" name="TextBox 9"/>
          <p:cNvSpPr txBox="1"/>
          <p:nvPr/>
        </p:nvSpPr>
        <p:spPr>
          <a:xfrm>
            <a:off x="6611826" y="5933819"/>
            <a:ext cx="17081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DNN/HMM best</a:t>
            </a:r>
          </a:p>
        </p:txBody>
      </p:sp>
      <p:sp>
        <p:nvSpPr>
          <p:cNvPr id="11" name="TextBox 10"/>
          <p:cNvSpPr txBox="1"/>
          <p:nvPr/>
        </p:nvSpPr>
        <p:spPr>
          <a:xfrm>
            <a:off x="6620162" y="3161402"/>
            <a:ext cx="2094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Our best end-to-end</a:t>
            </a:r>
          </a:p>
        </p:txBody>
      </p:sp>
      <p:sp>
        <p:nvSpPr>
          <p:cNvPr id="12" name="Content Placeholder 3">
            <a:extLst>
              <a:ext uri="{FF2B5EF4-FFF2-40B4-BE49-F238E27FC236}">
                <a16:creationId xmlns:a16="http://schemas.microsoft.com/office/drawing/2014/main" id="{03839CB8-575E-7E4F-AC4A-9D9E406B8B86}"/>
              </a:ext>
            </a:extLst>
          </p:cNvPr>
          <p:cNvSpPr txBox="1">
            <a:spLocks/>
          </p:cNvSpPr>
          <p:nvPr/>
        </p:nvSpPr>
        <p:spPr>
          <a:xfrm>
            <a:off x="7970044" y="3354300"/>
            <a:ext cx="4221956" cy="2606279"/>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ja-JP" sz="2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Several tuning (network topologies) achieves the significant improvement</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Thanks to RWTH and Google researchers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We still have some potentials to improve?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114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endParaRPr lang="en-US" dirty="0"/>
              </a:p>
              <a:p>
                <a:pPr marL="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arg</m:t>
                          </m:r>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m:rPr>
                                      <m:sty m:val="p"/>
                                    </m:rPr>
                                    <a:rPr lang="en-US">
                                      <a:latin typeface="Cambria Math" panose="02040503050406030204" pitchFamily="18" charset="0"/>
                                    </a:rPr>
                                    <m:t>W</m:t>
                                  </m:r>
                                </m:lim>
                              </m:limLow>
                            </m:fName>
                            <m:e>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r>
                                <a:rPr lang="en-US" i="1">
                                  <a:latin typeface="Cambria Math" panose="02040503050406030204" pitchFamily="18" charset="0"/>
                                </a:rPr>
                                <m:t>𝑋</m:t>
                              </m:r>
                              <m:r>
                                <a:rPr lang="en-US" i="1">
                                  <a:latin typeface="Cambria Math" panose="02040503050406030204" pitchFamily="18" charset="0"/>
                                </a:rPr>
                                <m:t>)</m:t>
                              </m:r>
                            </m:e>
                          </m:func>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arg</m:t>
                          </m:r>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m:rPr>
                                      <m:sty m:val="p"/>
                                    </m:rPr>
                                    <a:rPr lang="en-US">
                                      <a:latin typeface="Cambria Math" panose="02040503050406030204" pitchFamily="18" charset="0"/>
                                    </a:rPr>
                                    <m:t>W</m:t>
                                  </m:r>
                                </m:lim>
                              </m:limLow>
                            </m:fName>
                            <m:e>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𝑋</m:t>
                                  </m:r>
                                </m:e>
                                <m:e>
                                  <m:r>
                                    <a:rPr lang="en-US" i="1">
                                      <a:latin typeface="Cambria Math" panose="02040503050406030204" pitchFamily="18" charset="0"/>
                                    </a:rPr>
                                    <m:t>𝑊</m:t>
                                  </m:r>
                                </m:e>
                              </m:d>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e>
                          </m:func>
                        </m:e>
                      </m:func>
                    </m:oMath>
                  </m:oMathPara>
                </a14:m>
                <a:endParaRPr lang="en-US" dirty="0"/>
              </a:p>
              <a:p>
                <a:endParaRPr lang="en-US" dirty="0"/>
              </a:p>
              <a:p>
                <a:r>
                  <a:rPr lang="en-US" dirty="0"/>
                  <a:t>Speech recognition</a:t>
                </a:r>
              </a:p>
              <a:p>
                <a:pPr lvl="1"/>
                <a:r>
                  <a:rPr lang="en-US" dirty="0"/>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𝑋</m:t>
                        </m:r>
                      </m:e>
                      <m:e>
                        <m:r>
                          <a:rPr lang="en-US" i="1">
                            <a:latin typeface="Cambria Math" panose="02040503050406030204" pitchFamily="18" charset="0"/>
                          </a:rPr>
                          <m:t>𝑊</m:t>
                        </m:r>
                      </m:e>
                    </m:d>
                  </m:oMath>
                </a14:m>
                <a:r>
                  <a:rPr lang="en-US" dirty="0"/>
                  <a:t>:	Acoustic model</a:t>
                </a:r>
              </a:p>
              <a:p>
                <a:pPr lvl="1"/>
                <a:r>
                  <a:rPr lang="en-US" dirty="0"/>
                  <a:t>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oMath>
                </a14:m>
                <a:r>
                  <a:rPr lang="en-US" dirty="0"/>
                  <a:t>:		Language model</a:t>
                </a:r>
              </a:p>
              <a:p>
                <a:r>
                  <a:rPr lang="en-US" dirty="0"/>
                  <a:t>Continued 40 years</a:t>
                </a:r>
                <a:r>
                  <a:rPr lang="ja-JP" altLang="en-US"/>
                  <a:t> </a:t>
                </a:r>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2"/>
                <a:stretch>
                  <a:fillRect l="-1389"/>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err="1"/>
              <a:t>Jelinek</a:t>
            </a:r>
            <a:r>
              <a:rPr lang="en-US" dirty="0"/>
              <a:t> methodology (1970s-)</a:t>
            </a:r>
          </a:p>
        </p:txBody>
      </p:sp>
      <p:pic>
        <p:nvPicPr>
          <p:cNvPr id="4" name="Picture 3">
            <a:extLst>
              <a:ext uri="{FF2B5EF4-FFF2-40B4-BE49-F238E27FC236}">
                <a16:creationId xmlns:a16="http://schemas.microsoft.com/office/drawing/2014/main" id="{518C1DD6-4D70-FF44-BFDA-DFB965A76B24}"/>
              </a:ext>
            </a:extLst>
          </p:cNvPr>
          <p:cNvPicPr>
            <a:picLocks noChangeAspect="1"/>
          </p:cNvPicPr>
          <p:nvPr/>
        </p:nvPicPr>
        <p:blipFill>
          <a:blip r:embed="rId3"/>
          <a:stretch>
            <a:fillRect/>
          </a:stretch>
        </p:blipFill>
        <p:spPr>
          <a:xfrm>
            <a:off x="7197718" y="3959404"/>
            <a:ext cx="2540000" cy="2540000"/>
          </a:xfrm>
          <a:prstGeom prst="rect">
            <a:avLst/>
          </a:prstGeom>
        </p:spPr>
      </p:pic>
      <p:sp>
        <p:nvSpPr>
          <p:cNvPr id="5" name="TextBox 4">
            <a:extLst>
              <a:ext uri="{FF2B5EF4-FFF2-40B4-BE49-F238E27FC236}">
                <a16:creationId xmlns:a16="http://schemas.microsoft.com/office/drawing/2014/main" id="{5281853E-1000-D449-9D78-C176CAF10A84}"/>
              </a:ext>
            </a:extLst>
          </p:cNvPr>
          <p:cNvSpPr txBox="1"/>
          <p:nvPr/>
        </p:nvSpPr>
        <p:spPr>
          <a:xfrm>
            <a:off x="9051058" y="2939852"/>
            <a:ext cx="2780698" cy="2400657"/>
          </a:xfrm>
          <a:prstGeom prst="rect">
            <a:avLst/>
          </a:prstGeom>
          <a:noFill/>
        </p:spPr>
        <p:txBody>
          <a:bodyPr wrap="none" rtlCol="0">
            <a:spAutoFit/>
          </a:bodyPr>
          <a:lstStyle/>
          <a:p>
            <a:r>
              <a:rPr lang="en-US" sz="3600" b="1" dirty="0"/>
              <a:t>Big barrier</a:t>
            </a:r>
            <a:r>
              <a:rPr lang="en-US" sz="2400" b="1" dirty="0"/>
              <a:t>:</a:t>
            </a:r>
          </a:p>
          <a:p>
            <a:pPr algn="ctr"/>
            <a:r>
              <a:rPr lang="en-US" sz="2400" dirty="0"/>
              <a:t>noisy channel model</a:t>
            </a:r>
          </a:p>
          <a:p>
            <a:pPr algn="ctr"/>
            <a:r>
              <a:rPr lang="en-US" sz="2400" dirty="0"/>
              <a:t>HMM</a:t>
            </a:r>
          </a:p>
          <a:p>
            <a:pPr algn="ctr"/>
            <a:r>
              <a:rPr lang="en-US" sz="2400" dirty="0"/>
              <a:t>n-gram</a:t>
            </a:r>
          </a:p>
          <a:p>
            <a:pPr algn="ctr"/>
            <a:r>
              <a:rPr lang="en-US" sz="2400" dirty="0"/>
              <a:t>etc.</a:t>
            </a:r>
          </a:p>
          <a:p>
            <a:endParaRPr lang="en-US" b="1" dirty="0"/>
          </a:p>
        </p:txBody>
      </p:sp>
    </p:spTree>
    <p:extLst>
      <p:ext uri="{BB962C8B-B14F-4D97-AF65-F5344CB8AC3E}">
        <p14:creationId xmlns:p14="http://schemas.microsoft.com/office/powerpoint/2010/main" val="2219562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066F2-3D5B-C74F-9FB3-E1FCE11F8BA0}"/>
              </a:ext>
            </a:extLst>
          </p:cNvPr>
          <p:cNvSpPr>
            <a:spLocks noGrp="1"/>
          </p:cNvSpPr>
          <p:nvPr>
            <p:ph type="title"/>
          </p:nvPr>
        </p:nvSpPr>
        <p:spPr/>
        <p:txBody>
          <a:bodyPr/>
          <a:lstStyle/>
          <a:p>
            <a:r>
              <a:rPr lang="en-US" dirty="0"/>
              <a:t>Summary of my talk</a:t>
            </a:r>
          </a:p>
        </p:txBody>
      </p:sp>
      <p:sp>
        <p:nvSpPr>
          <p:cNvPr id="3" name="Content Placeholder 2">
            <a:extLst>
              <a:ext uri="{FF2B5EF4-FFF2-40B4-BE49-F238E27FC236}">
                <a16:creationId xmlns:a16="http://schemas.microsoft.com/office/drawing/2014/main" id="{CF063716-3129-5843-8EEA-F83EBB5FD907}"/>
              </a:ext>
            </a:extLst>
          </p:cNvPr>
          <p:cNvSpPr>
            <a:spLocks noGrp="1"/>
          </p:cNvSpPr>
          <p:nvPr>
            <p:ph idx="1"/>
          </p:nvPr>
        </p:nvSpPr>
        <p:spPr>
          <a:xfrm>
            <a:off x="838200" y="1825624"/>
            <a:ext cx="10515600" cy="4742443"/>
          </a:xfrm>
        </p:spPr>
        <p:txBody>
          <a:bodyPr>
            <a:normAutofit fontScale="92500" lnSpcReduction="10000"/>
          </a:bodyPr>
          <a:lstStyle/>
          <a:p>
            <a:r>
              <a:rPr lang="en-US" sz="2800" dirty="0"/>
              <a:t>End-to-end speech processing has a lot of potentials</a:t>
            </a:r>
          </a:p>
          <a:p>
            <a:pPr lvl="1"/>
            <a:r>
              <a:rPr lang="en-US" sz="2400" dirty="0"/>
              <a:t>Multichannel, multilingual, </a:t>
            </a:r>
            <a:r>
              <a:rPr lang="en-US" sz="2400" dirty="0" err="1"/>
              <a:t>multispeaker</a:t>
            </a:r>
            <a:r>
              <a:rPr lang="en-US" sz="2400" dirty="0"/>
              <a:t> ASR</a:t>
            </a:r>
          </a:p>
          <a:p>
            <a:pPr lvl="1"/>
            <a:endParaRPr lang="en-US" sz="2400" dirty="0"/>
          </a:p>
          <a:p>
            <a:r>
              <a:rPr lang="en-US" sz="2800" dirty="0"/>
              <a:t>Reasonable and reproducible performance</a:t>
            </a:r>
          </a:p>
          <a:p>
            <a:pPr lvl="1"/>
            <a:r>
              <a:rPr lang="en-US" sz="2400" dirty="0"/>
              <a:t>ESPnet provides whole experimental procedure</a:t>
            </a:r>
          </a:p>
          <a:p>
            <a:pPr lvl="1"/>
            <a:r>
              <a:rPr lang="en-US" sz="2400" dirty="0"/>
              <a:t>Comparable ASR performance to the HMM/DNN (</a:t>
            </a:r>
            <a:r>
              <a:rPr lang="en-US" sz="2400" dirty="0">
                <a:solidFill>
                  <a:prstClr val="black"/>
                </a:solidFill>
              </a:rPr>
              <a:t>when &gt;100h)</a:t>
            </a:r>
            <a:endParaRPr lang="en-US" sz="2400" dirty="0"/>
          </a:p>
          <a:p>
            <a:endParaRPr lang="en-US" sz="2800" dirty="0"/>
          </a:p>
          <a:p>
            <a:endParaRPr lang="en-US" sz="2800" dirty="0"/>
          </a:p>
          <a:p>
            <a:endParaRPr lang="en-US" sz="2800" dirty="0"/>
          </a:p>
          <a:p>
            <a:r>
              <a:rPr lang="en-US" sz="2800" dirty="0"/>
              <a:t>Future work</a:t>
            </a:r>
          </a:p>
          <a:p>
            <a:pPr lvl="1"/>
            <a:r>
              <a:rPr lang="en-US" sz="2400" dirty="0"/>
              <a:t>We still need to fill out the gap between DNN/HMM (lattice-free MMI chain) and E2E</a:t>
            </a:r>
          </a:p>
          <a:p>
            <a:pPr lvl="1"/>
            <a:r>
              <a:rPr lang="en-US" sz="2400" dirty="0"/>
              <a:t>More applications! (Multimodal, TTS+ASR, ASR/TTS + MT)</a:t>
            </a:r>
          </a:p>
        </p:txBody>
      </p:sp>
      <p:pic>
        <p:nvPicPr>
          <p:cNvPr id="4" name="Picture 3">
            <a:extLst>
              <a:ext uri="{FF2B5EF4-FFF2-40B4-BE49-F238E27FC236}">
                <a16:creationId xmlns:a16="http://schemas.microsoft.com/office/drawing/2014/main" id="{9BE3F525-587A-BE48-A159-6BA6E300F86E}"/>
              </a:ext>
            </a:extLst>
          </p:cNvPr>
          <p:cNvPicPr>
            <a:picLocks noChangeAspect="1"/>
          </p:cNvPicPr>
          <p:nvPr/>
        </p:nvPicPr>
        <p:blipFill>
          <a:blip r:embed="rId2"/>
          <a:stretch>
            <a:fillRect/>
          </a:stretch>
        </p:blipFill>
        <p:spPr>
          <a:xfrm>
            <a:off x="7957705" y="2857442"/>
            <a:ext cx="3675921" cy="700442"/>
          </a:xfrm>
          <a:prstGeom prst="rect">
            <a:avLst/>
          </a:prstGeom>
        </p:spPr>
      </p:pic>
      <p:graphicFrame>
        <p:nvGraphicFramePr>
          <p:cNvPr id="5" name="Table 4">
            <a:extLst>
              <a:ext uri="{FF2B5EF4-FFF2-40B4-BE49-F238E27FC236}">
                <a16:creationId xmlns:a16="http://schemas.microsoft.com/office/drawing/2014/main" id="{7FC873F9-19B2-E74D-BD28-FFFF1CF5E04C}"/>
              </a:ext>
            </a:extLst>
          </p:cNvPr>
          <p:cNvGraphicFramePr>
            <a:graphicFrameLocks noGrp="1"/>
          </p:cNvGraphicFramePr>
          <p:nvPr>
            <p:extLst>
              <p:ext uri="{D42A27DB-BD31-4B8C-83A1-F6EECF244321}">
                <p14:modId xmlns:p14="http://schemas.microsoft.com/office/powerpoint/2010/main" val="3008960988"/>
              </p:ext>
            </p:extLst>
          </p:nvPr>
        </p:nvGraphicFramePr>
        <p:xfrm>
          <a:off x="1100254" y="4052055"/>
          <a:ext cx="9991492" cy="1010920"/>
        </p:xfrm>
        <a:graphic>
          <a:graphicData uri="http://schemas.openxmlformats.org/drawingml/2006/table">
            <a:tbl>
              <a:tblPr firstRow="1" bandRow="1">
                <a:tableStyleId>{073A0DAA-6AF3-43AB-8588-CEC1D06C72B9}</a:tableStyleId>
              </a:tblPr>
              <a:tblGrid>
                <a:gridCol w="1427356">
                  <a:extLst>
                    <a:ext uri="{9D8B030D-6E8A-4147-A177-3AD203B41FA5}">
                      <a16:colId xmlns:a16="http://schemas.microsoft.com/office/drawing/2014/main" val="1755643898"/>
                    </a:ext>
                  </a:extLst>
                </a:gridCol>
                <a:gridCol w="1427356">
                  <a:extLst>
                    <a:ext uri="{9D8B030D-6E8A-4147-A177-3AD203B41FA5}">
                      <a16:colId xmlns:a16="http://schemas.microsoft.com/office/drawing/2014/main" val="3164206256"/>
                    </a:ext>
                  </a:extLst>
                </a:gridCol>
                <a:gridCol w="1427356">
                  <a:extLst>
                    <a:ext uri="{9D8B030D-6E8A-4147-A177-3AD203B41FA5}">
                      <a16:colId xmlns:a16="http://schemas.microsoft.com/office/drawing/2014/main" val="1554429383"/>
                    </a:ext>
                  </a:extLst>
                </a:gridCol>
                <a:gridCol w="1427356">
                  <a:extLst>
                    <a:ext uri="{9D8B030D-6E8A-4147-A177-3AD203B41FA5}">
                      <a16:colId xmlns:a16="http://schemas.microsoft.com/office/drawing/2014/main" val="32040441"/>
                    </a:ext>
                  </a:extLst>
                </a:gridCol>
                <a:gridCol w="1427356">
                  <a:extLst>
                    <a:ext uri="{9D8B030D-6E8A-4147-A177-3AD203B41FA5}">
                      <a16:colId xmlns:a16="http://schemas.microsoft.com/office/drawing/2014/main" val="2078279365"/>
                    </a:ext>
                  </a:extLst>
                </a:gridCol>
                <a:gridCol w="1427356">
                  <a:extLst>
                    <a:ext uri="{9D8B030D-6E8A-4147-A177-3AD203B41FA5}">
                      <a16:colId xmlns:a16="http://schemas.microsoft.com/office/drawing/2014/main" val="946178570"/>
                    </a:ext>
                  </a:extLst>
                </a:gridCol>
                <a:gridCol w="1427356">
                  <a:extLst>
                    <a:ext uri="{9D8B030D-6E8A-4147-A177-3AD203B41FA5}">
                      <a16:colId xmlns:a16="http://schemas.microsoft.com/office/drawing/2014/main" val="2577032647"/>
                    </a:ext>
                  </a:extLst>
                </a:gridCol>
              </a:tblGrid>
              <a:tr h="370840">
                <a:tc>
                  <a:txBody>
                    <a:bodyPr/>
                    <a:lstStyle/>
                    <a:p>
                      <a:pPr algn="ctr"/>
                      <a:r>
                        <a:rPr lang="en-US" sz="1800" dirty="0"/>
                        <a:t>GMM/HMM</a:t>
                      </a:r>
                    </a:p>
                  </a:txBody>
                  <a:tcPr/>
                </a:tc>
                <a:tc rowSpan="2">
                  <a:txBody>
                    <a:bodyPr/>
                    <a:lstStyle/>
                    <a:p>
                      <a:pPr algn="ctr"/>
                      <a:r>
                        <a:rPr lang="en-US" sz="5400" dirty="0">
                          <a:solidFill>
                            <a:schemeClr val="tx1"/>
                          </a:solidFill>
                        </a:rPr>
                        <a:t>&lt;</a:t>
                      </a:r>
                    </a:p>
                  </a:txBody>
                  <a:tcPr anchor="ctr">
                    <a:noFill/>
                  </a:tcPr>
                </a:tc>
                <a:tc>
                  <a:txBody>
                    <a:bodyPr/>
                    <a:lstStyle/>
                    <a:p>
                      <a:pPr algn="ctr"/>
                      <a:r>
                        <a:rPr lang="en-US" sz="1800" dirty="0"/>
                        <a:t>DNN/HMM+</a:t>
                      </a:r>
                    </a:p>
                    <a:p>
                      <a:pPr algn="ctr"/>
                      <a:r>
                        <a:rPr lang="en-US" sz="1800" dirty="0"/>
                        <a:t>sMBR</a:t>
                      </a:r>
                    </a:p>
                  </a:txBody>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5400" dirty="0">
                          <a:solidFill>
                            <a:schemeClr val="tx1"/>
                          </a:solidFill>
                        </a:rPr>
                        <a:t>~</a:t>
                      </a:r>
                    </a:p>
                  </a:txBody>
                  <a:tcPr anchor="ctr">
                    <a:noFill/>
                  </a:tcPr>
                </a:tc>
                <a:tc>
                  <a:txBody>
                    <a:bodyPr/>
                    <a:lstStyle/>
                    <a:p>
                      <a:pPr algn="ctr"/>
                      <a:r>
                        <a:rPr lang="en-US" sz="1800" dirty="0"/>
                        <a:t>ESPnet</a:t>
                      </a:r>
                    </a:p>
                    <a:p>
                      <a:pPr algn="ctr"/>
                      <a:r>
                        <a:rPr lang="en-US" sz="1800" dirty="0"/>
                        <a:t>(end-to-end)</a:t>
                      </a:r>
                    </a:p>
                  </a:txBody>
                  <a:tcPr/>
                </a:tc>
                <a:tc rowSpan="2">
                  <a:txBody>
                    <a:bodyPr/>
                    <a:lstStyle/>
                    <a:p>
                      <a:pPr algn="ctr"/>
                      <a:r>
                        <a:rPr lang="en-US" sz="5400" dirty="0">
                          <a:solidFill>
                            <a:schemeClr val="tx1"/>
                          </a:solidFill>
                        </a:rPr>
                        <a:t>&lt;</a:t>
                      </a:r>
                    </a:p>
                  </a:txBody>
                  <a:tcPr anchor="ctr">
                    <a:noFill/>
                  </a:tcPr>
                </a:tc>
                <a:tc>
                  <a:txBody>
                    <a:bodyPr/>
                    <a:lstStyle/>
                    <a:p>
                      <a:pPr algn="ctr"/>
                      <a:r>
                        <a:rPr lang="en-US" sz="1800" dirty="0"/>
                        <a:t>DNN/HMM + LF-MMI</a:t>
                      </a:r>
                    </a:p>
                  </a:txBody>
                  <a:tcPr/>
                </a:tc>
                <a:extLst>
                  <a:ext uri="{0D108BD9-81ED-4DB2-BD59-A6C34878D82A}">
                    <a16:rowId xmlns:a16="http://schemas.microsoft.com/office/drawing/2014/main" val="407027795"/>
                  </a:ext>
                </a:extLst>
              </a:tr>
              <a:tr h="370840">
                <a:tc>
                  <a:txBody>
                    <a:bodyPr/>
                    <a:lstStyle/>
                    <a:p>
                      <a:pPr algn="ctr"/>
                      <a:r>
                        <a:rPr lang="en-US" sz="1800" dirty="0"/>
                        <a:t>SOTA ~2011</a:t>
                      </a:r>
                    </a:p>
                  </a:txBody>
                  <a:tcPr/>
                </a:tc>
                <a:tc vMerge="1">
                  <a:txBody>
                    <a:bodyPr/>
                    <a:lstStyle/>
                    <a:p>
                      <a:endParaRPr lang="en-US" dirty="0"/>
                    </a:p>
                  </a:txBody>
                  <a:tcPr/>
                </a:tc>
                <a:tc>
                  <a:txBody>
                    <a:bodyPr/>
                    <a:lstStyle/>
                    <a:p>
                      <a:pPr algn="ctr"/>
                      <a:r>
                        <a:rPr lang="en-US" sz="1800" dirty="0"/>
                        <a:t>SOTA ~2016</a:t>
                      </a:r>
                    </a:p>
                  </a:txBody>
                  <a:tcPr/>
                </a:tc>
                <a:tc vMerge="1">
                  <a:txBody>
                    <a:bodyPr/>
                    <a:lstStyle/>
                    <a:p>
                      <a:endParaRPr lang="en-US" dirty="0"/>
                    </a:p>
                  </a:txBody>
                  <a:tcPr/>
                </a:tc>
                <a:tc>
                  <a:txBody>
                    <a:bodyPr/>
                    <a:lstStyle/>
                    <a:p>
                      <a:pPr algn="ctr"/>
                      <a:endParaRPr lang="en-US" sz="1800" dirty="0"/>
                    </a:p>
                  </a:txBody>
                  <a:tcPr/>
                </a:tc>
                <a:tc vMerge="1">
                  <a:txBody>
                    <a:bodyPr/>
                    <a:lstStyle/>
                    <a:p>
                      <a:endParaRPr lang="en-US" dirty="0"/>
                    </a:p>
                  </a:txBody>
                  <a:tcPr/>
                </a:tc>
                <a:tc>
                  <a:txBody>
                    <a:bodyPr/>
                    <a:lstStyle/>
                    <a:p>
                      <a:pPr algn="ctr"/>
                      <a:r>
                        <a:rPr lang="en-US" sz="1800" dirty="0"/>
                        <a:t>Current SOTA</a:t>
                      </a:r>
                    </a:p>
                  </a:txBody>
                  <a:tcPr/>
                </a:tc>
                <a:extLst>
                  <a:ext uri="{0D108BD9-81ED-4DB2-BD59-A6C34878D82A}">
                    <a16:rowId xmlns:a16="http://schemas.microsoft.com/office/drawing/2014/main" val="1062194146"/>
                  </a:ext>
                </a:extLst>
              </a:tr>
            </a:tbl>
          </a:graphicData>
        </a:graphic>
      </p:graphicFrame>
    </p:spTree>
    <p:extLst>
      <p:ext uri="{BB962C8B-B14F-4D97-AF65-F5344CB8AC3E}">
        <p14:creationId xmlns:p14="http://schemas.microsoft.com/office/powerpoint/2010/main" val="24324202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8ACFF-5F29-5042-A530-FA3B9E4F7D74}"/>
              </a:ext>
            </a:extLst>
          </p:cNvPr>
          <p:cNvSpPr>
            <a:spLocks noGrp="1"/>
          </p:cNvSpPr>
          <p:nvPr>
            <p:ph type="title"/>
          </p:nvPr>
        </p:nvSpPr>
        <p:spPr/>
        <p:txBody>
          <a:bodyPr/>
          <a:lstStyle/>
          <a:p>
            <a:r>
              <a:rPr lang="en-US" dirty="0"/>
              <a:t>Take home message</a:t>
            </a:r>
          </a:p>
        </p:txBody>
      </p:sp>
      <p:sp>
        <p:nvSpPr>
          <p:cNvPr id="3" name="Content Placeholder 2">
            <a:extLst>
              <a:ext uri="{FF2B5EF4-FFF2-40B4-BE49-F238E27FC236}">
                <a16:creationId xmlns:a16="http://schemas.microsoft.com/office/drawing/2014/main" id="{77ADF431-D217-DF43-91D1-64E9248667D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329881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53018-2B00-E644-9DB6-CA711569EA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459F29-78F7-6048-9D15-9387F5919A34}"/>
              </a:ext>
            </a:extLst>
          </p:cNvPr>
          <p:cNvSpPr>
            <a:spLocks noGrp="1"/>
          </p:cNvSpPr>
          <p:nvPr>
            <p:ph idx="1"/>
          </p:nvPr>
        </p:nvSpPr>
        <p:spPr/>
        <p:txBody>
          <a:bodyPr>
            <a:normAutofit/>
          </a:bodyPr>
          <a:lstStyle/>
          <a:p>
            <a:pPr marL="0" indent="0" algn="ctr">
              <a:buNone/>
            </a:pPr>
            <a:endParaRPr lang="en-US" sz="4000" dirty="0"/>
          </a:p>
          <a:p>
            <a:pPr marL="0" indent="0" algn="ctr">
              <a:buNone/>
            </a:pPr>
            <a:endParaRPr lang="en-US" sz="4000" dirty="0"/>
          </a:p>
          <a:p>
            <a:pPr marL="0" indent="0" algn="ctr">
              <a:buNone/>
            </a:pPr>
            <a:r>
              <a:rPr lang="en-US" sz="4000" dirty="0"/>
              <a:t>Sequence-to-Sequence is a perfect tool!!</a:t>
            </a:r>
          </a:p>
        </p:txBody>
      </p:sp>
    </p:spTree>
    <p:extLst>
      <p:ext uri="{BB962C8B-B14F-4D97-AF65-F5344CB8AC3E}">
        <p14:creationId xmlns:p14="http://schemas.microsoft.com/office/powerpoint/2010/main" val="26640088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53018-2B00-E644-9DB6-CA711569EA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459F29-78F7-6048-9D15-9387F5919A34}"/>
              </a:ext>
            </a:extLst>
          </p:cNvPr>
          <p:cNvSpPr>
            <a:spLocks noGrp="1"/>
          </p:cNvSpPr>
          <p:nvPr>
            <p:ph idx="1"/>
          </p:nvPr>
        </p:nvSpPr>
        <p:spPr/>
        <p:txBody>
          <a:bodyPr>
            <a:normAutofit/>
          </a:bodyPr>
          <a:lstStyle/>
          <a:p>
            <a:pPr marL="0" indent="0" algn="ctr">
              <a:buNone/>
            </a:pPr>
            <a:endParaRPr lang="en-US" sz="4000" dirty="0"/>
          </a:p>
          <a:p>
            <a:pPr marL="0" indent="0" algn="ctr">
              <a:buNone/>
            </a:pPr>
            <a:endParaRPr lang="en-US" sz="4000" dirty="0"/>
          </a:p>
          <a:p>
            <a:pPr marL="0" indent="0" algn="ctr">
              <a:buNone/>
            </a:pPr>
            <a:r>
              <a:rPr lang="en-US" sz="4000" dirty="0"/>
              <a:t>Sequence-to-Sequence is a perfect tool!!</a:t>
            </a:r>
          </a:p>
        </p:txBody>
      </p:sp>
      <p:pic>
        <p:nvPicPr>
          <p:cNvPr id="6" name="Graphic 5" descr="Close">
            <a:extLst>
              <a:ext uri="{FF2B5EF4-FFF2-40B4-BE49-F238E27FC236}">
                <a16:creationId xmlns:a16="http://schemas.microsoft.com/office/drawing/2014/main" id="{82E0B200-2801-2748-9F37-4D156D1FF4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90276" y="798226"/>
            <a:ext cx="5169108" cy="5169108"/>
          </a:xfrm>
          <a:prstGeom prst="rect">
            <a:avLst/>
          </a:prstGeom>
        </p:spPr>
      </p:pic>
    </p:spTree>
    <p:extLst>
      <p:ext uri="{BB962C8B-B14F-4D97-AF65-F5344CB8AC3E}">
        <p14:creationId xmlns:p14="http://schemas.microsoft.com/office/powerpoint/2010/main" val="36887854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a:bodyPr>
          <a:lstStyle/>
          <a:p>
            <a:r>
              <a:rPr kumimoji="1" lang="en-US" altLang="ja-JP" sz="3600" dirty="0"/>
              <a:t>Multichannel end-to-end ASR architecture</a:t>
            </a:r>
            <a:endParaRPr kumimoji="1"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endParaRPr lang="en-US" altLang="ja-JP" sz="2000" b="1" dirty="0">
              <a:solidFill>
                <a:srgbClr val="C00000"/>
              </a:solidFill>
            </a:endParaRPr>
          </a:p>
        </p:txBody>
      </p:sp>
      <p:pic>
        <p:nvPicPr>
          <p:cNvPr id="7" name="Picture 6"/>
          <p:cNvPicPr>
            <a:picLocks noChangeAspect="1" noChangeArrowheads="1"/>
          </p:cNvPicPr>
          <p:nvPr/>
        </p:nvPicPr>
        <p:blipFill>
          <a:blip r:embed="rId3" cstate="print"/>
          <a:srcRect/>
          <a:stretch>
            <a:fillRect/>
          </a:stretch>
        </p:blipFill>
        <p:spPr bwMode="auto">
          <a:xfrm>
            <a:off x="776035" y="2731612"/>
            <a:ext cx="4839143" cy="1900350"/>
          </a:xfrm>
          <a:prstGeom prst="rect">
            <a:avLst/>
          </a:prstGeom>
          <a:noFill/>
          <a:ln w="9525">
            <a:noFill/>
            <a:miter lim="800000"/>
            <a:headEnd/>
            <a:tailEnd/>
          </a:ln>
        </p:spPr>
      </p:pic>
    </p:spTree>
    <p:extLst>
      <p:ext uri="{BB962C8B-B14F-4D97-AF65-F5344CB8AC3E}">
        <p14:creationId xmlns:p14="http://schemas.microsoft.com/office/powerpoint/2010/main" val="37926884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a:bodyPr>
          <a:lstStyle/>
          <a:p>
            <a:r>
              <a:rPr kumimoji="1" lang="en-US" altLang="ja-JP" sz="3600" dirty="0"/>
              <a:t>Multichannel end-to-end ASR architecture</a:t>
            </a:r>
            <a:endParaRPr kumimoji="1"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endParaRPr lang="en-US" altLang="ja-JP" sz="2000" b="1" dirty="0">
              <a:solidFill>
                <a:srgbClr val="C00000"/>
              </a:solidFill>
            </a:endParaRPr>
          </a:p>
        </p:txBody>
      </p:sp>
      <p:pic>
        <p:nvPicPr>
          <p:cNvPr id="7" name="Picture 6"/>
          <p:cNvPicPr>
            <a:picLocks noChangeAspect="1" noChangeArrowheads="1"/>
          </p:cNvPicPr>
          <p:nvPr/>
        </p:nvPicPr>
        <p:blipFill>
          <a:blip r:embed="rId3" cstate="print"/>
          <a:srcRect/>
          <a:stretch>
            <a:fillRect/>
          </a:stretch>
        </p:blipFill>
        <p:spPr bwMode="auto">
          <a:xfrm>
            <a:off x="776035" y="2731612"/>
            <a:ext cx="4839143" cy="1900350"/>
          </a:xfrm>
          <a:prstGeom prst="rect">
            <a:avLst/>
          </a:prstGeom>
          <a:noFill/>
          <a:ln w="9525">
            <a:noFill/>
            <a:miter lim="800000"/>
            <a:headEnd/>
            <a:tailEnd/>
          </a:ln>
        </p:spPr>
      </p:pic>
      <p:pic>
        <p:nvPicPr>
          <p:cNvPr id="8" name="Picture 16">
            <a:extLst>
              <a:ext uri="{FF2B5EF4-FFF2-40B4-BE49-F238E27FC236}">
                <a16:creationId xmlns:a16="http://schemas.microsoft.com/office/drawing/2014/main" id="{D647F276-91AA-6F48-81F8-46E6C6552EC7}"/>
              </a:ext>
            </a:extLst>
          </p:cNvPr>
          <p:cNvPicPr>
            <a:picLocks noChangeAspect="1" noChangeArrowheads="1"/>
          </p:cNvPicPr>
          <p:nvPr/>
        </p:nvPicPr>
        <p:blipFill>
          <a:blip r:embed="rId4" cstate="print"/>
          <a:srcRect/>
          <a:stretch>
            <a:fillRect/>
          </a:stretch>
        </p:blipFill>
        <p:spPr bwMode="auto">
          <a:xfrm>
            <a:off x="6280111" y="2233119"/>
            <a:ext cx="4595622" cy="3660521"/>
          </a:xfrm>
          <a:prstGeom prst="rect">
            <a:avLst/>
          </a:prstGeom>
          <a:noFill/>
          <a:ln w="9525">
            <a:noFill/>
            <a:miter lim="800000"/>
            <a:headEnd/>
            <a:tailEnd/>
          </a:ln>
        </p:spPr>
      </p:pic>
      <p:sp>
        <p:nvSpPr>
          <p:cNvPr id="4" name="Rectangle 3">
            <a:extLst>
              <a:ext uri="{FF2B5EF4-FFF2-40B4-BE49-F238E27FC236}">
                <a16:creationId xmlns:a16="http://schemas.microsoft.com/office/drawing/2014/main" id="{DCFD8695-D147-9D41-A97A-330C5B35EB32}"/>
              </a:ext>
            </a:extLst>
          </p:cNvPr>
          <p:cNvSpPr/>
          <p:nvPr/>
        </p:nvSpPr>
        <p:spPr>
          <a:xfrm>
            <a:off x="6280111" y="2653259"/>
            <a:ext cx="2024439" cy="21585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BLSTM, CNN, </a:t>
            </a:r>
          </a:p>
          <a:p>
            <a:pPr algn="ctr"/>
            <a:r>
              <a:rPr lang="en-US" sz="2400" b="1" dirty="0"/>
              <a:t>or whatever</a:t>
            </a:r>
          </a:p>
        </p:txBody>
      </p:sp>
    </p:spTree>
    <p:extLst>
      <p:ext uri="{BB962C8B-B14F-4D97-AF65-F5344CB8AC3E}">
        <p14:creationId xmlns:p14="http://schemas.microsoft.com/office/powerpoint/2010/main" val="5261209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a:bodyPr>
          <a:lstStyle/>
          <a:p>
            <a:r>
              <a:rPr kumimoji="1" lang="en-US" altLang="ja-JP" sz="3600" dirty="0"/>
              <a:t>Multichannel end-to-end ASR architecture</a:t>
            </a:r>
            <a:endParaRPr kumimoji="1"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endParaRPr lang="en-US" altLang="ja-JP" sz="2000" b="1" dirty="0">
              <a:solidFill>
                <a:srgbClr val="C00000"/>
              </a:solidFill>
            </a:endParaRPr>
          </a:p>
        </p:txBody>
      </p:sp>
      <p:pic>
        <p:nvPicPr>
          <p:cNvPr id="7" name="Picture 6"/>
          <p:cNvPicPr>
            <a:picLocks noChangeAspect="1" noChangeArrowheads="1"/>
          </p:cNvPicPr>
          <p:nvPr/>
        </p:nvPicPr>
        <p:blipFill>
          <a:blip r:embed="rId3" cstate="print"/>
          <a:srcRect/>
          <a:stretch>
            <a:fillRect/>
          </a:stretch>
        </p:blipFill>
        <p:spPr bwMode="auto">
          <a:xfrm>
            <a:off x="776035" y="2731612"/>
            <a:ext cx="4839143" cy="1900350"/>
          </a:xfrm>
          <a:prstGeom prst="rect">
            <a:avLst/>
          </a:prstGeom>
          <a:noFill/>
          <a:ln w="9525">
            <a:noFill/>
            <a:miter lim="800000"/>
            <a:headEnd/>
            <a:tailEnd/>
          </a:ln>
        </p:spPr>
      </p:pic>
      <p:pic>
        <p:nvPicPr>
          <p:cNvPr id="8" name="Picture 16">
            <a:extLst>
              <a:ext uri="{FF2B5EF4-FFF2-40B4-BE49-F238E27FC236}">
                <a16:creationId xmlns:a16="http://schemas.microsoft.com/office/drawing/2014/main" id="{D647F276-91AA-6F48-81F8-46E6C6552EC7}"/>
              </a:ext>
            </a:extLst>
          </p:cNvPr>
          <p:cNvPicPr>
            <a:picLocks noChangeAspect="1" noChangeArrowheads="1"/>
          </p:cNvPicPr>
          <p:nvPr/>
        </p:nvPicPr>
        <p:blipFill>
          <a:blip r:embed="rId4" cstate="print"/>
          <a:srcRect/>
          <a:stretch>
            <a:fillRect/>
          </a:stretch>
        </p:blipFill>
        <p:spPr bwMode="auto">
          <a:xfrm>
            <a:off x="6280111" y="2233119"/>
            <a:ext cx="4595622" cy="3660521"/>
          </a:xfrm>
          <a:prstGeom prst="rect">
            <a:avLst/>
          </a:prstGeom>
          <a:noFill/>
          <a:ln w="9525">
            <a:noFill/>
            <a:miter lim="800000"/>
            <a:headEnd/>
            <a:tailEnd/>
          </a:ln>
        </p:spPr>
      </p:pic>
    </p:spTree>
    <p:extLst>
      <p:ext uri="{BB962C8B-B14F-4D97-AF65-F5344CB8AC3E}">
        <p14:creationId xmlns:p14="http://schemas.microsoft.com/office/powerpoint/2010/main" val="29404115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a:bodyPr>
          <a:lstStyle/>
          <a:p>
            <a:r>
              <a:rPr kumimoji="1" lang="en-US" altLang="ja-JP" sz="3600" dirty="0"/>
              <a:t>Multichannel end-to-end ASR architecture</a:t>
            </a:r>
            <a:endParaRPr kumimoji="1"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endParaRPr lang="en-US" altLang="ja-JP" sz="2000" b="1" dirty="0">
              <a:solidFill>
                <a:srgbClr val="C00000"/>
              </a:solidFill>
            </a:endParaRPr>
          </a:p>
        </p:txBody>
      </p:sp>
      <p:pic>
        <p:nvPicPr>
          <p:cNvPr id="7" name="Picture 6"/>
          <p:cNvPicPr>
            <a:picLocks noChangeAspect="1" noChangeArrowheads="1"/>
          </p:cNvPicPr>
          <p:nvPr/>
        </p:nvPicPr>
        <p:blipFill>
          <a:blip r:embed="rId5" cstate="print"/>
          <a:srcRect/>
          <a:stretch>
            <a:fillRect/>
          </a:stretch>
        </p:blipFill>
        <p:spPr bwMode="auto">
          <a:xfrm>
            <a:off x="776035" y="2731612"/>
            <a:ext cx="4839143" cy="1900350"/>
          </a:xfrm>
          <a:prstGeom prst="rect">
            <a:avLst/>
          </a:prstGeom>
          <a:noFill/>
          <a:ln w="9525">
            <a:noFill/>
            <a:miter lim="800000"/>
            <a:headEnd/>
            <a:tailEnd/>
          </a:ln>
        </p:spPr>
      </p:pic>
      <p:pic>
        <p:nvPicPr>
          <p:cNvPr id="8" name="Picture 16">
            <a:extLst>
              <a:ext uri="{FF2B5EF4-FFF2-40B4-BE49-F238E27FC236}">
                <a16:creationId xmlns:a16="http://schemas.microsoft.com/office/drawing/2014/main" id="{D647F276-91AA-6F48-81F8-46E6C6552EC7}"/>
              </a:ext>
            </a:extLst>
          </p:cNvPr>
          <p:cNvPicPr>
            <a:picLocks noChangeAspect="1" noChangeArrowheads="1"/>
          </p:cNvPicPr>
          <p:nvPr/>
        </p:nvPicPr>
        <p:blipFill>
          <a:blip r:embed="rId6" cstate="print"/>
          <a:srcRect/>
          <a:stretch>
            <a:fillRect/>
          </a:stretch>
        </p:blipFill>
        <p:spPr bwMode="auto">
          <a:xfrm>
            <a:off x="6280111" y="2233119"/>
            <a:ext cx="4595622" cy="3660521"/>
          </a:xfrm>
          <a:prstGeom prst="rect">
            <a:avLst/>
          </a:prstGeom>
          <a:noFill/>
          <a:ln w="9525">
            <a:noFill/>
            <a:miter lim="800000"/>
            <a:headEnd/>
            <a:tailEnd/>
          </a:ln>
        </p:spPr>
      </p:pic>
      <p:sp>
        <p:nvSpPr>
          <p:cNvPr id="4" name="Rectangular Callout 3">
            <a:extLst>
              <a:ext uri="{FF2B5EF4-FFF2-40B4-BE49-F238E27FC236}">
                <a16:creationId xmlns:a16="http://schemas.microsoft.com/office/drawing/2014/main" id="{74C99DEF-A3FA-3A4F-835A-5EF1F0ACD8D5}"/>
              </a:ext>
            </a:extLst>
          </p:cNvPr>
          <p:cNvSpPr/>
          <p:nvPr/>
        </p:nvSpPr>
        <p:spPr>
          <a:xfrm>
            <a:off x="314793" y="3372787"/>
            <a:ext cx="5006715" cy="2923082"/>
          </a:xfrm>
          <a:prstGeom prst="wedgeRectCallout">
            <a:avLst>
              <a:gd name="adj1" fmla="val 71505"/>
              <a:gd name="adj2" fmla="val -57076"/>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US" sz="2000" dirty="0"/>
              <a:t>Carefully design a neural network to meet signal processing knowledge (i.e., </a:t>
            </a:r>
            <a:r>
              <a:rPr lang="en-US" sz="2000" dirty="0" err="1"/>
              <a:t>bemforming</a:t>
            </a:r>
            <a:r>
              <a:rPr lang="en-US" sz="2000" dirty="0"/>
              <a:t>)</a:t>
            </a:r>
          </a:p>
          <a:p>
            <a:pPr marL="285750" indent="-285750">
              <a:buFont typeface="Arial" panose="020B0604020202020204" pitchFamily="34" charset="0"/>
              <a:buChar char="•"/>
            </a:pPr>
            <a:r>
              <a:rPr lang="en-US" sz="2000" dirty="0"/>
              <a:t>Still one neural network (everything differentiable)</a:t>
            </a:r>
          </a:p>
          <a:p>
            <a:pPr marL="285750" indent="-285750">
              <a:buFont typeface="Arial" panose="020B0604020202020204" pitchFamily="34" charset="0"/>
              <a:buChar char="•"/>
            </a:pPr>
            <a:r>
              <a:rPr lang="en-US" sz="2000" dirty="0"/>
              <a:t>We can provide the meaning of the each component (not black box)</a:t>
            </a:r>
          </a:p>
          <a:p>
            <a:pPr marL="285750" indent="-285750">
              <a:buFont typeface="Arial" panose="020B0604020202020204" pitchFamily="34" charset="0"/>
              <a:buChar char="•"/>
            </a:pPr>
            <a:r>
              <a:rPr lang="en-US" sz="2000" b="1" dirty="0">
                <a:solidFill>
                  <a:srgbClr val="FF0000"/>
                </a:solidFill>
              </a:rPr>
              <a:t>Good combination of data-driven and model-based techniques</a:t>
            </a:r>
          </a:p>
        </p:txBody>
      </p:sp>
      <p:pic>
        <p:nvPicPr>
          <p:cNvPr id="9" name="multi_end2end.wav">
            <a:hlinkClick r:id="" action="ppaction://media"/>
            <a:extLst>
              <a:ext uri="{FF2B5EF4-FFF2-40B4-BE49-F238E27FC236}">
                <a16:creationId xmlns:a16="http://schemas.microsoft.com/office/drawing/2014/main" id="{86FEE224-5FA9-2A4A-BE84-B2994F71A4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29640" y="1826719"/>
            <a:ext cx="406400" cy="406400"/>
          </a:xfrm>
          <a:prstGeom prst="rect">
            <a:avLst/>
          </a:prstGeom>
        </p:spPr>
      </p:pic>
      <p:pic>
        <p:nvPicPr>
          <p:cNvPr id="10" name="multi_end2end.wav">
            <a:hlinkClick r:id="" action="ppaction://media"/>
            <a:extLst>
              <a:ext uri="{FF2B5EF4-FFF2-40B4-BE49-F238E27FC236}">
                <a16:creationId xmlns:a16="http://schemas.microsoft.com/office/drawing/2014/main" id="{31CCDA82-85F9-2249-92C7-19F1B7A9F1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98499" y="4834328"/>
            <a:ext cx="406400" cy="406400"/>
          </a:xfrm>
          <a:prstGeom prst="rect">
            <a:avLst/>
          </a:prstGeom>
        </p:spPr>
      </p:pic>
    </p:spTree>
    <p:extLst>
      <p:ext uri="{BB962C8B-B14F-4D97-AF65-F5344CB8AC3E}">
        <p14:creationId xmlns:p14="http://schemas.microsoft.com/office/powerpoint/2010/main" val="412226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audio>
              <p:cMediaNode vol="80000">
                <p:cTn id="20" fill="hold" display="0">
                  <p:stCondLst>
                    <p:cond delay="indefinite"/>
                  </p:stCondLst>
                  <p:endCondLst>
                    <p:cond evt="onStopAudio" delay="0">
                      <p:tgtEl>
                        <p:sldTgt/>
                      </p:tgtEl>
                    </p:cond>
                  </p:endCondLst>
                </p:cTn>
                <p:tgtEl>
                  <p:spTgt spid="10"/>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1143000"/>
          </a:xfrm>
        </p:spPr>
        <p:txBody>
          <a:bodyPr>
            <a:normAutofit/>
          </a:bodyPr>
          <a:lstStyle/>
          <a:p>
            <a:r>
              <a:rPr kumimoji="1" lang="en-US" altLang="ja-JP" sz="3600" dirty="0"/>
              <a:t>Multichannel end-to-end ASR architecture</a:t>
            </a:r>
            <a:endParaRPr kumimoji="1" lang="ja-JP" altLang="en-US" sz="3600" dirty="0"/>
          </a:p>
        </p:txBody>
      </p:sp>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endParaRPr lang="en-US" altLang="ja-JP" sz="2000" b="1" dirty="0">
              <a:solidFill>
                <a:srgbClr val="C00000"/>
              </a:solidFill>
            </a:endParaRPr>
          </a:p>
        </p:txBody>
      </p:sp>
      <p:pic>
        <p:nvPicPr>
          <p:cNvPr id="7" name="Picture 6"/>
          <p:cNvPicPr>
            <a:picLocks noChangeAspect="1" noChangeArrowheads="1"/>
          </p:cNvPicPr>
          <p:nvPr/>
        </p:nvPicPr>
        <p:blipFill>
          <a:blip r:embed="rId5" cstate="print"/>
          <a:srcRect/>
          <a:stretch>
            <a:fillRect/>
          </a:stretch>
        </p:blipFill>
        <p:spPr bwMode="auto">
          <a:xfrm>
            <a:off x="776035" y="2731612"/>
            <a:ext cx="4839143" cy="1900350"/>
          </a:xfrm>
          <a:prstGeom prst="rect">
            <a:avLst/>
          </a:prstGeom>
          <a:noFill/>
          <a:ln w="9525">
            <a:noFill/>
            <a:miter lim="800000"/>
            <a:headEnd/>
            <a:tailEnd/>
          </a:ln>
        </p:spPr>
      </p:pic>
      <p:pic>
        <p:nvPicPr>
          <p:cNvPr id="8" name="Picture 16">
            <a:extLst>
              <a:ext uri="{FF2B5EF4-FFF2-40B4-BE49-F238E27FC236}">
                <a16:creationId xmlns:a16="http://schemas.microsoft.com/office/drawing/2014/main" id="{D647F276-91AA-6F48-81F8-46E6C6552EC7}"/>
              </a:ext>
            </a:extLst>
          </p:cNvPr>
          <p:cNvPicPr>
            <a:picLocks noChangeAspect="1" noChangeArrowheads="1"/>
          </p:cNvPicPr>
          <p:nvPr/>
        </p:nvPicPr>
        <p:blipFill>
          <a:blip r:embed="rId6" cstate="print"/>
          <a:srcRect/>
          <a:stretch>
            <a:fillRect/>
          </a:stretch>
        </p:blipFill>
        <p:spPr bwMode="auto">
          <a:xfrm>
            <a:off x="6280111" y="2233119"/>
            <a:ext cx="4595622" cy="3660521"/>
          </a:xfrm>
          <a:prstGeom prst="rect">
            <a:avLst/>
          </a:prstGeom>
          <a:noFill/>
          <a:ln w="9525">
            <a:noFill/>
            <a:miter lim="800000"/>
            <a:headEnd/>
            <a:tailEnd/>
          </a:ln>
        </p:spPr>
      </p:pic>
      <p:sp>
        <p:nvSpPr>
          <p:cNvPr id="4" name="Rectangular Callout 3">
            <a:extLst>
              <a:ext uri="{FF2B5EF4-FFF2-40B4-BE49-F238E27FC236}">
                <a16:creationId xmlns:a16="http://schemas.microsoft.com/office/drawing/2014/main" id="{74C99DEF-A3FA-3A4F-835A-5EF1F0ACD8D5}"/>
              </a:ext>
            </a:extLst>
          </p:cNvPr>
          <p:cNvSpPr/>
          <p:nvPr/>
        </p:nvSpPr>
        <p:spPr>
          <a:xfrm>
            <a:off x="314793" y="3372787"/>
            <a:ext cx="5006715" cy="2923082"/>
          </a:xfrm>
          <a:prstGeom prst="wedgeRectCallout">
            <a:avLst>
              <a:gd name="adj1" fmla="val 71505"/>
              <a:gd name="adj2" fmla="val -57076"/>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US" sz="2000" dirty="0"/>
              <a:t>Carefully design a neural network to meet signal processing knowledge (i.e., </a:t>
            </a:r>
            <a:r>
              <a:rPr lang="en-US" sz="2000" dirty="0" err="1"/>
              <a:t>bemforming</a:t>
            </a:r>
            <a:r>
              <a:rPr lang="en-US" sz="2000" dirty="0"/>
              <a:t>)</a:t>
            </a:r>
          </a:p>
          <a:p>
            <a:pPr marL="285750" indent="-285750">
              <a:buFont typeface="Arial" panose="020B0604020202020204" pitchFamily="34" charset="0"/>
              <a:buChar char="•"/>
            </a:pPr>
            <a:r>
              <a:rPr lang="en-US" sz="2000" dirty="0"/>
              <a:t>Still one neural network (everything differentiable)</a:t>
            </a:r>
          </a:p>
          <a:p>
            <a:pPr marL="285750" indent="-285750">
              <a:buFont typeface="Arial" panose="020B0604020202020204" pitchFamily="34" charset="0"/>
              <a:buChar char="•"/>
            </a:pPr>
            <a:r>
              <a:rPr lang="en-US" sz="2000" dirty="0"/>
              <a:t>We can provide the meaning of the each component (not black box)</a:t>
            </a:r>
          </a:p>
          <a:p>
            <a:pPr marL="285750" indent="-285750">
              <a:buFont typeface="Arial" panose="020B0604020202020204" pitchFamily="34" charset="0"/>
              <a:buChar char="•"/>
            </a:pPr>
            <a:r>
              <a:rPr lang="en-US" sz="2000" b="1" dirty="0">
                <a:solidFill>
                  <a:srgbClr val="FF0000"/>
                </a:solidFill>
              </a:rPr>
              <a:t>Good combination of data-driven and model-based techniques</a:t>
            </a:r>
          </a:p>
        </p:txBody>
      </p:sp>
      <p:pic>
        <p:nvPicPr>
          <p:cNvPr id="9" name="multi_end2end.wav">
            <a:hlinkClick r:id="" action="ppaction://media"/>
            <a:extLst>
              <a:ext uri="{FF2B5EF4-FFF2-40B4-BE49-F238E27FC236}">
                <a16:creationId xmlns:a16="http://schemas.microsoft.com/office/drawing/2014/main" id="{86FEE224-5FA9-2A4A-BE84-B2994F71A4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29640" y="1826719"/>
            <a:ext cx="406400" cy="406400"/>
          </a:xfrm>
          <a:prstGeom prst="rect">
            <a:avLst/>
          </a:prstGeom>
        </p:spPr>
      </p:pic>
      <p:pic>
        <p:nvPicPr>
          <p:cNvPr id="10" name="multi_end2end.wav">
            <a:hlinkClick r:id="" action="ppaction://media"/>
            <a:extLst>
              <a:ext uri="{FF2B5EF4-FFF2-40B4-BE49-F238E27FC236}">
                <a16:creationId xmlns:a16="http://schemas.microsoft.com/office/drawing/2014/main" id="{31CCDA82-85F9-2249-92C7-19F1B7A9F1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98499" y="4834328"/>
            <a:ext cx="406400" cy="406400"/>
          </a:xfrm>
          <a:prstGeom prst="rect">
            <a:avLst/>
          </a:prstGeom>
        </p:spPr>
      </p:pic>
      <p:pic>
        <p:nvPicPr>
          <p:cNvPr id="11" name="Picture 10">
            <a:extLst>
              <a:ext uri="{FF2B5EF4-FFF2-40B4-BE49-F238E27FC236}">
                <a16:creationId xmlns:a16="http://schemas.microsoft.com/office/drawing/2014/main" id="{0C1631AC-040F-0943-AF3C-98C7F55720A1}"/>
              </a:ext>
            </a:extLst>
          </p:cNvPr>
          <p:cNvPicPr>
            <a:picLocks noChangeAspect="1"/>
          </p:cNvPicPr>
          <p:nvPr/>
        </p:nvPicPr>
        <p:blipFill>
          <a:blip r:embed="rId8"/>
          <a:stretch>
            <a:fillRect/>
          </a:stretch>
        </p:blipFill>
        <p:spPr>
          <a:xfrm>
            <a:off x="6526673" y="1187624"/>
            <a:ext cx="4595622" cy="5134774"/>
          </a:xfrm>
          <a:prstGeom prst="rect">
            <a:avLst/>
          </a:prstGeom>
        </p:spPr>
      </p:pic>
    </p:spTree>
    <p:extLst>
      <p:ext uri="{BB962C8B-B14F-4D97-AF65-F5344CB8AC3E}">
        <p14:creationId xmlns:p14="http://schemas.microsoft.com/office/powerpoint/2010/main" val="101761816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audio>
              <p:cMediaNode vol="80000">
                <p:cTn id="3" fill="hold" display="0">
                  <p:stCondLst>
                    <p:cond delay="indefinite"/>
                  </p:stCondLst>
                  <p:endCondLst>
                    <p:cond evt="onStopAudio" delay="0">
                      <p:tgtEl>
                        <p:sldTgt/>
                      </p:tgtEl>
                    </p:cond>
                  </p:endCondLst>
                </p:cTn>
                <p:tgtEl>
                  <p:spTgt spid="10"/>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981200" y="1268760"/>
            <a:ext cx="8229600" cy="5589240"/>
          </a:xfrm>
        </p:spPr>
        <p:txBody>
          <a:bodyPr>
            <a:normAutofit/>
          </a:bodyPr>
          <a:lstStyle/>
          <a:p>
            <a:pPr>
              <a:buFont typeface="Wingdings" pitchFamily="2" charset="2"/>
              <a:buChar char="p"/>
            </a:pPr>
            <a:endParaRPr lang="en-US" altLang="ja-JP" sz="2000" b="1" dirty="0">
              <a:solidFill>
                <a:srgbClr val="C00000"/>
              </a:solidFill>
            </a:endParaRPr>
          </a:p>
        </p:txBody>
      </p:sp>
      <p:pic>
        <p:nvPicPr>
          <p:cNvPr id="7" name="Picture 6"/>
          <p:cNvPicPr>
            <a:picLocks noChangeAspect="1" noChangeArrowheads="1"/>
          </p:cNvPicPr>
          <p:nvPr/>
        </p:nvPicPr>
        <p:blipFill>
          <a:blip r:embed="rId5" cstate="print"/>
          <a:srcRect/>
          <a:stretch>
            <a:fillRect/>
          </a:stretch>
        </p:blipFill>
        <p:spPr bwMode="auto">
          <a:xfrm>
            <a:off x="776035" y="2731612"/>
            <a:ext cx="4839143" cy="1900350"/>
          </a:xfrm>
          <a:prstGeom prst="rect">
            <a:avLst/>
          </a:prstGeom>
          <a:noFill/>
          <a:ln w="9525">
            <a:noFill/>
            <a:miter lim="800000"/>
            <a:headEnd/>
            <a:tailEnd/>
          </a:ln>
        </p:spPr>
      </p:pic>
      <p:sp>
        <p:nvSpPr>
          <p:cNvPr id="4" name="Rectangular Callout 3">
            <a:extLst>
              <a:ext uri="{FF2B5EF4-FFF2-40B4-BE49-F238E27FC236}">
                <a16:creationId xmlns:a16="http://schemas.microsoft.com/office/drawing/2014/main" id="{74C99DEF-A3FA-3A4F-835A-5EF1F0ACD8D5}"/>
              </a:ext>
            </a:extLst>
          </p:cNvPr>
          <p:cNvSpPr/>
          <p:nvPr/>
        </p:nvSpPr>
        <p:spPr>
          <a:xfrm>
            <a:off x="314793" y="3372787"/>
            <a:ext cx="5006715" cy="2923082"/>
          </a:xfrm>
          <a:prstGeom prst="wedgeRectCallout">
            <a:avLst>
              <a:gd name="adj1" fmla="val 71505"/>
              <a:gd name="adj2" fmla="val -57076"/>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US" sz="2000" dirty="0"/>
              <a:t>Carefully design a neural network to meet signal processing knowledge (i.e., </a:t>
            </a:r>
            <a:r>
              <a:rPr lang="en-US" sz="2000" dirty="0" err="1"/>
              <a:t>bemforming</a:t>
            </a:r>
            <a:r>
              <a:rPr lang="en-US" sz="2000" dirty="0"/>
              <a:t>)</a:t>
            </a:r>
          </a:p>
          <a:p>
            <a:pPr marL="285750" indent="-285750">
              <a:buFont typeface="Arial" panose="020B0604020202020204" pitchFamily="34" charset="0"/>
              <a:buChar char="•"/>
            </a:pPr>
            <a:r>
              <a:rPr lang="en-US" sz="2000" dirty="0"/>
              <a:t>Still one neural network (everything differentiable)</a:t>
            </a:r>
          </a:p>
          <a:p>
            <a:pPr marL="285750" indent="-285750">
              <a:buFont typeface="Arial" panose="020B0604020202020204" pitchFamily="34" charset="0"/>
              <a:buChar char="•"/>
            </a:pPr>
            <a:r>
              <a:rPr lang="en-US" sz="2000" dirty="0"/>
              <a:t>We can provide the meaning of the each component (not black box)</a:t>
            </a:r>
          </a:p>
          <a:p>
            <a:pPr marL="285750" indent="-285750">
              <a:buFont typeface="Arial" panose="020B0604020202020204" pitchFamily="34" charset="0"/>
              <a:buChar char="•"/>
            </a:pPr>
            <a:r>
              <a:rPr lang="en-US" sz="2000" b="1" dirty="0">
                <a:solidFill>
                  <a:srgbClr val="FF0000"/>
                </a:solidFill>
              </a:rPr>
              <a:t>Good combination of data-driven and model-based techniques</a:t>
            </a:r>
          </a:p>
        </p:txBody>
      </p:sp>
      <p:pic>
        <p:nvPicPr>
          <p:cNvPr id="9" name="multi_end2end.wav">
            <a:hlinkClick r:id="" action="ppaction://media"/>
            <a:extLst>
              <a:ext uri="{FF2B5EF4-FFF2-40B4-BE49-F238E27FC236}">
                <a16:creationId xmlns:a16="http://schemas.microsoft.com/office/drawing/2014/main" id="{86FEE224-5FA9-2A4A-BE84-B2994F71A4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9640" y="1826719"/>
            <a:ext cx="406400" cy="406400"/>
          </a:xfrm>
          <a:prstGeom prst="rect">
            <a:avLst/>
          </a:prstGeom>
        </p:spPr>
      </p:pic>
      <p:pic>
        <p:nvPicPr>
          <p:cNvPr id="10" name="multi_end2end.wav">
            <a:hlinkClick r:id="" action="ppaction://media"/>
            <a:extLst>
              <a:ext uri="{FF2B5EF4-FFF2-40B4-BE49-F238E27FC236}">
                <a16:creationId xmlns:a16="http://schemas.microsoft.com/office/drawing/2014/main" id="{31CCDA82-85F9-2249-92C7-19F1B7A9F1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8499" y="4834328"/>
            <a:ext cx="406400" cy="406400"/>
          </a:xfrm>
          <a:prstGeom prst="rect">
            <a:avLst/>
          </a:prstGeom>
        </p:spPr>
      </p:pic>
      <p:pic>
        <p:nvPicPr>
          <p:cNvPr id="5" name="Picture 4">
            <a:extLst>
              <a:ext uri="{FF2B5EF4-FFF2-40B4-BE49-F238E27FC236}">
                <a16:creationId xmlns:a16="http://schemas.microsoft.com/office/drawing/2014/main" id="{DCA3E46B-FEB5-6D45-A4BA-81EA40199CD2}"/>
              </a:ext>
            </a:extLst>
          </p:cNvPr>
          <p:cNvPicPr>
            <a:picLocks noChangeAspect="1"/>
          </p:cNvPicPr>
          <p:nvPr/>
        </p:nvPicPr>
        <p:blipFill>
          <a:blip r:embed="rId7"/>
          <a:stretch>
            <a:fillRect/>
          </a:stretch>
        </p:blipFill>
        <p:spPr>
          <a:xfrm>
            <a:off x="-46338" y="2441075"/>
            <a:ext cx="6573011" cy="3131994"/>
          </a:xfrm>
          <a:prstGeom prst="rect">
            <a:avLst/>
          </a:prstGeom>
        </p:spPr>
      </p:pic>
      <p:sp>
        <p:nvSpPr>
          <p:cNvPr id="16" name="Title 15">
            <a:extLst>
              <a:ext uri="{FF2B5EF4-FFF2-40B4-BE49-F238E27FC236}">
                <a16:creationId xmlns:a16="http://schemas.microsoft.com/office/drawing/2014/main" id="{A437F290-F346-594B-B05D-0D28F3FBAD19}"/>
              </a:ext>
            </a:extLst>
          </p:cNvPr>
          <p:cNvSpPr>
            <a:spLocks noGrp="1"/>
          </p:cNvSpPr>
          <p:nvPr>
            <p:ph type="title"/>
          </p:nvPr>
        </p:nvSpPr>
        <p:spPr/>
        <p:txBody>
          <a:bodyPr/>
          <a:lstStyle/>
          <a:p>
            <a:endParaRPr lang="en-US"/>
          </a:p>
        </p:txBody>
      </p:sp>
      <p:pic>
        <p:nvPicPr>
          <p:cNvPr id="17" name="Picture 16">
            <a:extLst>
              <a:ext uri="{FF2B5EF4-FFF2-40B4-BE49-F238E27FC236}">
                <a16:creationId xmlns:a16="http://schemas.microsoft.com/office/drawing/2014/main" id="{264CED14-0DA5-F14A-8004-ACEE93BA7C8B}"/>
              </a:ext>
            </a:extLst>
          </p:cNvPr>
          <p:cNvPicPr>
            <a:picLocks noChangeAspect="1"/>
          </p:cNvPicPr>
          <p:nvPr/>
        </p:nvPicPr>
        <p:blipFill>
          <a:blip r:embed="rId8"/>
          <a:stretch>
            <a:fillRect/>
          </a:stretch>
        </p:blipFill>
        <p:spPr>
          <a:xfrm>
            <a:off x="6526673" y="1187624"/>
            <a:ext cx="4595622" cy="5134774"/>
          </a:xfrm>
          <a:prstGeom prst="rect">
            <a:avLst/>
          </a:prstGeom>
        </p:spPr>
      </p:pic>
    </p:spTree>
    <p:extLst>
      <p:ext uri="{BB962C8B-B14F-4D97-AF65-F5344CB8AC3E}">
        <p14:creationId xmlns:p14="http://schemas.microsoft.com/office/powerpoint/2010/main" val="16702777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audio>
              <p:cMediaNode vol="80000">
                <p:cTn id="3"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400.446"/>
  <p:tag name="LATEXADDIN" val="\documentclass{article}&#10;\usepackage{amsmath,amssymb}&#10;\pagestyle{empty}&#10;\begin{document}&#10;&#10;\begin{equation*}&#10;X = \{x_l \in \mathbb{Z}| l = 1, \dots, L\}&#10;\end{equation*}&#10;&#10;&#10;\end{document}"/>
  <p:tag name="IGUANATEXSIZE" val="20"/>
  <p:tag name="IGUANATEXCURSOR" val="167"/>
  <p:tag name="TRANSPARENCY" val="True"/>
  <p:tag name="FILENAME" val=""/>
  <p:tag name="TEMPFOLDER" val="c:\temp\"/>
  <p:tag name="LATEXFORMHEIGHT" val="356"/>
  <p:tag name="LATEXFORMWIDTH" val="384"/>
  <p:tag name="LATEXFORMWRAP" val="False"/>
  <p:tag name="EMFOUTPUT" val="False"/>
</p:tagLst>
</file>

<file path=ppt/tags/tag10.xml><?xml version="1.0" encoding="utf-8"?>
<p:tagLst xmlns:a="http://schemas.openxmlformats.org/drawingml/2006/main" xmlns:r="http://schemas.openxmlformats.org/officeDocument/2006/relationships" xmlns:p="http://schemas.openxmlformats.org/presentationml/2006/main">
  <p:tag name="ORIGINALHEIGHT" val="4.659085"/>
  <p:tag name="ORIGINALWIDTH" val="2.613637"/>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4.659085"/>
  <p:tag name="ORIGINALWIDTH" val="2.613637"/>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RIGINALHEIGHT" val="3.29545"/>
  <p:tag name="ORIGINALWIDTH" val="4.03411"/>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7.727284"/>
  <p:tag name="ORIGINALWIDTH" val="6.704543"/>
  <p:tag name="LATEXADDIN" val="\documentclass{article}&#10;\usepackage{amsmath,amssymb,amsfonts}&#10;\pagestyle{empty}&#10;&#10;\begin{document}&#10;&#10;$\mathcal{L}_{\text{CTC}}$&#10;&#10;\end{document}"/>
  <p:tag name="IGUANATEXSIZE" val="22"/>
  <p:tag name="IGUANATEXCURSOR" val="113"/>
  <p:tag name="TRANSPARENCY" val="True"/>
  <p:tag name="FILENAME" val=""/>
  <p:tag name="LATEXENGINEID" val="1"/>
  <p:tag name="TEMPFOLDER" val="c:\temp\"/>
  <p:tag name="LATEXFORMHEIGHT" val="312"/>
  <p:tag name="LATEXFORMWIDTH" val="384"/>
  <p:tag name="LATEXFORMWRAP" val="True"/>
  <p:tag name="BITMAPVECTOR" val="1"/>
  <p:tag name="EMFCHILD" val="True"/>
</p:tagLst>
</file>

<file path=ppt/tags/tag14.xml><?xml version="1.0" encoding="utf-8"?>
<p:tagLst xmlns:a="http://schemas.openxmlformats.org/drawingml/2006/main" xmlns:r="http://schemas.openxmlformats.org/officeDocument/2006/relationships" xmlns:p="http://schemas.openxmlformats.org/presentationml/2006/main">
  <p:tag name="ORIGINALHEIGHT" val="5.454554"/>
  <p:tag name="ORIGINALWIDTH" val="5.113634"/>
  <p:tag name="EMFCHILD" val="True"/>
</p:tagLst>
</file>

<file path=ppt/tags/tag15.xml><?xml version="1.0" encoding="utf-8"?>
<p:tagLst xmlns:a="http://schemas.openxmlformats.org/drawingml/2006/main" xmlns:r="http://schemas.openxmlformats.org/officeDocument/2006/relationships" xmlns:p="http://schemas.openxmlformats.org/presentationml/2006/main">
  <p:tag name="ORIGINALHEIGHT" val="5.113644"/>
  <p:tag name="ORIGINALWIDTH" val="5.511379"/>
  <p:tag name="EMFCHILD" val="True"/>
</p:tagLst>
</file>

<file path=ppt/tags/tag16.xml><?xml version="1.0" encoding="utf-8"?>
<p:tagLst xmlns:a="http://schemas.openxmlformats.org/drawingml/2006/main" xmlns:r="http://schemas.openxmlformats.org/officeDocument/2006/relationships" xmlns:p="http://schemas.openxmlformats.org/presentationml/2006/main">
  <p:tag name="ORIGINALHEIGHT" val="5.454554"/>
  <p:tag name="ORIGINALWIDTH" val="5.17047"/>
  <p:tag name="EMFCHILD" val="True"/>
</p:tagLst>
</file>

<file path=ppt/tags/tag17.xml><?xml version="1.0" encoding="utf-8"?>
<p:tagLst xmlns:a="http://schemas.openxmlformats.org/drawingml/2006/main" xmlns:r="http://schemas.openxmlformats.org/officeDocument/2006/relationships" xmlns:p="http://schemas.openxmlformats.org/presentationml/2006/main">
  <p:tag name="ORIGINALHEIGHT" val="7.670427"/>
  <p:tag name="ORIGINALWIDTH" val="6.647747"/>
  <p:tag name="LATEXADDIN" val="\documentclass{article}&#10;\usepackage{amsmath,amssymb,amsfonts}&#10;\pagestyle{empty}&#10;&#10;\begin{document}&#10;&#10;$\mathcal{L}_{\text{attn}}$&#10;&#10;\end{document}"/>
  <p:tag name="IGUANATEXSIZE" val="22"/>
  <p:tag name="IGUANATEXCURSOR" val="123"/>
  <p:tag name="TRANSPARENCY" val="True"/>
  <p:tag name="FILENAME" val=""/>
  <p:tag name="LATEXENGINEID" val="1"/>
  <p:tag name="TEMPFOLDER" val="c:\temp\"/>
  <p:tag name="LATEXFORMHEIGHT" val="312"/>
  <p:tag name="LATEXFORMWIDTH" val="384"/>
  <p:tag name="LATEXFORMWRAP" val="True"/>
  <p:tag name="BITMAPVECTOR" val="1"/>
  <p:tag name="EMFCHILD" val="True"/>
</p:tagLst>
</file>

<file path=ppt/tags/tag18.xml><?xml version="1.0" encoding="utf-8"?>
<p:tagLst xmlns:a="http://schemas.openxmlformats.org/drawingml/2006/main" xmlns:r="http://schemas.openxmlformats.org/officeDocument/2006/relationships" xmlns:p="http://schemas.openxmlformats.org/presentationml/2006/main">
  <p:tag name="ORIGINALHEIGHT" val="3.409087"/>
  <p:tag name="ORIGINALWIDTH" val="3.806837"/>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4.659085"/>
  <p:tag name="ORIGINALWIDTH" val="2.613637"/>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ORIGINALHEIGHT" val="124.5174"/>
  <p:tag name="ORIGINALWIDTH" val="1533.964"/>
  <p:tag name="OUTPUTDPI" val="1200"/>
  <p:tag name="LATEXADDIN" val="\documentclass{article}&#10;\usepackage{amsmath,amssymb}&#10;\pagestyle{empty}&#10;\begin{document}&#10;&#10;\begin{equation*}&#10;W = \{w_n \in \mathcal{V}| n = 1, \dots, N\}&#10;\end{equation*}&#10;&#10;&#10;\end{document}"/>
  <p:tag name="IGUANATEXSIZE" val="20"/>
  <p:tag name="IGUANATEXCURSOR" val="108"/>
  <p:tag name="TRANSPARENCY" val="True"/>
  <p:tag name="FILENAME" val=""/>
  <p:tag name="INPUTTYPE" val="0"/>
  <p:tag name="LATEXENGINEID" val="1"/>
  <p:tag name="TEMPFOLDER" val=".\"/>
</p:tagLst>
</file>

<file path=ppt/tags/tag20.xml><?xml version="1.0" encoding="utf-8"?>
<p:tagLst xmlns:a="http://schemas.openxmlformats.org/drawingml/2006/main" xmlns:r="http://schemas.openxmlformats.org/officeDocument/2006/relationships" xmlns:p="http://schemas.openxmlformats.org/presentationml/2006/main">
  <p:tag name="ORIGINALHEIGHT" val="4.659085"/>
  <p:tag name="ORIGINALWIDTH" val="2.613637"/>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3.29545"/>
  <p:tag name="ORIGINALWIDTH" val="4.03411"/>
  <p:tag name="EMFCHILD" val="True"/>
</p:tagLst>
</file>

<file path=ppt/tags/tag22.xml><?xml version="1.0" encoding="utf-8"?>
<p:tagLst xmlns:a="http://schemas.openxmlformats.org/drawingml/2006/main" xmlns:r="http://schemas.openxmlformats.org/officeDocument/2006/relationships" xmlns:p="http://schemas.openxmlformats.org/presentationml/2006/main">
  <p:tag name="ORIGINALHEIGHT" val="7.727284"/>
  <p:tag name="ORIGINALWIDTH" val="6.704543"/>
  <p:tag name="LATEXADDIN" val="\documentclass{article}&#10;\usepackage{amsmath,amssymb,amsfonts}&#10;\pagestyle{empty}&#10;&#10;\begin{document}&#10;&#10;$\mathcal{L}_{\text{CTC}}$&#10;&#10;\end{document}"/>
  <p:tag name="IGUANATEXSIZE" val="22"/>
  <p:tag name="IGUANATEXCURSOR" val="113"/>
  <p:tag name="TRANSPARENCY" val="True"/>
  <p:tag name="FILENAME" val=""/>
  <p:tag name="LATEXENGINEID" val="1"/>
  <p:tag name="TEMPFOLDER" val="c:\temp\"/>
  <p:tag name="LATEXFORMHEIGHT" val="312"/>
  <p:tag name="LATEXFORMWIDTH" val="384"/>
  <p:tag name="LATEXFORMWRAP" val="True"/>
  <p:tag name="BITMAPVECTOR" val="1"/>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5.454554"/>
  <p:tag name="ORIGINALWIDTH" val="5.113634"/>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5.113644"/>
  <p:tag name="ORIGINALWIDTH" val="5.511379"/>
  <p:tag name="EMFCHILD" val="True"/>
</p:tagLst>
</file>

<file path=ppt/tags/tag25.xml><?xml version="1.0" encoding="utf-8"?>
<p:tagLst xmlns:a="http://schemas.openxmlformats.org/drawingml/2006/main" xmlns:r="http://schemas.openxmlformats.org/officeDocument/2006/relationships" xmlns:p="http://schemas.openxmlformats.org/presentationml/2006/main">
  <p:tag name="ORIGINALHEIGHT" val="5.454554"/>
  <p:tag name="ORIGINALWIDTH" val="5.17047"/>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87.76228"/>
  <p:tag name="ORIGINALWIDTH" val="552.0771"/>
  <p:tag name="LATEXADDIN" val="\documentclass{article}&#10;\usepackage{amsmath,amssymb}&#10;\pagestyle{empty}&#10;\begin{document}&#10;&#10;\begin{equation*}&#10;L = 43263&#10;\end{equation*}&#10;&#10;&#10;\end{document}"/>
  <p:tag name="IGUANATEXSIZE" val="20"/>
  <p:tag name="IGUANATEXCURSOR" val="108"/>
  <p:tag name="TRANSPARENCY" val="True"/>
  <p:tag name="FILENAME" val=""/>
  <p:tag name="TEMPFOLDER" val="c:\temp\"/>
  <p:tag name="LATEXFORMHEIGHT" val="356"/>
  <p:tag name="LATEXFORMWIDTH" val="384"/>
  <p:tag name="LATEXFORMWRAP" val="False"/>
  <p:tag name="EMFOUTPUT" val="False"/>
</p:tagLst>
</file>

<file path=ppt/tags/tag4.xml><?xml version="1.0" encoding="utf-8"?>
<p:tagLst xmlns:a="http://schemas.openxmlformats.org/drawingml/2006/main" xmlns:r="http://schemas.openxmlformats.org/officeDocument/2006/relationships" xmlns:p="http://schemas.openxmlformats.org/presentationml/2006/main">
  <p:tag name="ORIGINALHEIGHT" val="87.76228"/>
  <p:tag name="ORIGINALWIDTH" val="331.5463"/>
  <p:tag name="OUTPUTDPI" val="1200"/>
  <p:tag name="LATEXADDIN" val="\documentclass{article}&#10;\usepackage{amsmath,amssymb}&#10;\pagestyle{empty}&#10;\begin{document}&#10;&#10;\begin{equation*}&#10;N=3&#10;\end{equation*}&#10;&#10;&#10;\end{document}"/>
  <p:tag name="IGUANATEXSIZE" val="20"/>
  <p:tag name="IGUANATEXCURSOR" val="110"/>
  <p:tag name="TRANSPARENCY" val="True"/>
  <p:tag name="FILENAME" val=""/>
  <p:tag name="INPUTTYPE" val="0"/>
  <p:tag name="LATEXENGINEID" val="1"/>
  <p:tag name="TEMPFOLDER" val=".\"/>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41.7698"/>
  <p:tag name="ORIGINALWIDTH" val="1518.212"/>
  <p:tag name="LATEXADDIN" val="\documentclass{article}&#10;\usepackage{amsmath,amssymb}&#10;\pagestyle{empty}&#10;\begin{document}&#10;&#10;\begin{equation*}&#10;X = \{\mathbf{x}_t \in \mathbb{C} ^D | t = 1, \dots, T\}&#10;\end{equation*}&#10;&#10;&#10;\end{document}"/>
  <p:tag name="IGUANATEXSIZE" val="20"/>
  <p:tag name="IGUANATEXCURSOR" val="147"/>
  <p:tag name="TRANSPARENCY" val="True"/>
  <p:tag name="FILENAME" val=""/>
  <p:tag name="TEMPFOLDER" val="c:\temp\"/>
  <p:tag name="LATEXFORMHEIGHT" val="356"/>
  <p:tag name="LATEXFORMWIDTH" val="384"/>
  <p:tag name="LATEXFORMWRAP" val="False"/>
  <p:tag name="EMFOUTPUT" val="False"/>
</p:tagLst>
</file>

<file path=ppt/tags/tag6.xml><?xml version="1.0" encoding="utf-8"?>
<p:tagLst xmlns:a="http://schemas.openxmlformats.org/drawingml/2006/main" xmlns:r="http://schemas.openxmlformats.org/officeDocument/2006/relationships" xmlns:p="http://schemas.openxmlformats.org/presentationml/2006/main">
  <p:tag name="ORIGINALHEIGHT" val="87.01212"/>
  <p:tag name="ORIGINALWIDTH" val="434.3106"/>
  <p:tag name="OUTPUTDPI" val="1200"/>
  <p:tag name="LATEXADDIN" val="\documentclass{article}&#10;\usepackage{amsmath,amssymb}&#10;\pagestyle{empty}&#10;\begin{document}&#10;&#10;\begin{equation*}&#10;T = 268&#10;\end{equation*}&#10;&#10;&#10;\end{document}"/>
  <p:tag name="IGUANATEXSIZE" val="20"/>
  <p:tag name="IGUANATEXCURSOR" val="108"/>
  <p:tag name="TRANSPARENCY" val="True"/>
  <p:tag name="FILENAME" val=""/>
  <p:tag name="INPUTTYPE" val="0"/>
  <p:tag name="LATEXENGINEID" val="1"/>
  <p:tag name="TEMPFOLDER" val=".\"/>
</p:tagLst>
</file>

<file path=ppt/tags/tag7.xml><?xml version="1.0" encoding="utf-8"?>
<p:tagLst xmlns:a="http://schemas.openxmlformats.org/drawingml/2006/main" xmlns:r="http://schemas.openxmlformats.org/officeDocument/2006/relationships" xmlns:p="http://schemas.openxmlformats.org/presentationml/2006/main">
  <p:tag name="ORIGINALHEIGHT" val="124.5174"/>
  <p:tag name="ORIGINALWIDTH" val="1891.014"/>
  <p:tag name="OUTPUTDPI" val="1200"/>
  <p:tag name="LATEXADDIN" val="\documentclass{article}&#10;\usepackage{amsmath,amssymb}&#10;\pagestyle{empty}&#10;&#10;\begin{document}&#10;&#10;\begin{align*}&#10;\mathcal{L} _{\text{MTL}} = \lambda \mathcal{L} _{\text{CTC}} + (1 - \lambda) \mathcal{L} _{\text{Attention}}&#10;\end{align*}&#10;&#10;\end{document}"/>
  <p:tag name="IGUANATEXSIZE" val="20"/>
  <p:tag name="IGUANATEXCURSOR" val="214"/>
  <p:tag name="TRANSPARENCY" val="True"/>
  <p:tag name="FILENAME" val=""/>
  <p:tag name="INPUTTYPE" val="0"/>
  <p:tag name="LATEXENGINEID" val="3"/>
  <p:tag name="TEMPFOLDER" val=".\.\"/>
</p:tagLst>
</file>

<file path=ppt/tags/tag8.xml><?xml version="1.0" encoding="utf-8"?>
<p:tagLst xmlns:a="http://schemas.openxmlformats.org/drawingml/2006/main" xmlns:r="http://schemas.openxmlformats.org/officeDocument/2006/relationships" xmlns:p="http://schemas.openxmlformats.org/presentationml/2006/main">
  <p:tag name="ORIGINALHEIGHT" val="7.670427"/>
  <p:tag name="ORIGINALWIDTH" val="6.647747"/>
  <p:tag name="LATEXADDIN" val="\documentclass{article}&#10;\usepackage{amsmath,amssymb,amsfonts}&#10;\pagestyle{empty}&#10;&#10;\begin{document}&#10;&#10;$\mathcal{L}_{\text{attn}}$&#10;&#10;\end{document}"/>
  <p:tag name="IGUANATEXSIZE" val="22"/>
  <p:tag name="IGUANATEXCURSOR" val="123"/>
  <p:tag name="TRANSPARENCY" val="True"/>
  <p:tag name="FILENAME" val=""/>
  <p:tag name="LATEXENGINEID" val="1"/>
  <p:tag name="TEMPFOLDER" val="c:\temp\"/>
  <p:tag name="LATEXFORMHEIGHT" val="312"/>
  <p:tag name="LATEXFORMWIDTH" val="384"/>
  <p:tag name="LATEXFORMWRAP" val="True"/>
  <p:tag name="BITMAPVECTOR" val="1"/>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RIGINALHEIGHT" val="3.409087"/>
  <p:tag name="ORIGINALWIDTH" val="3.806837"/>
  <p:tag name="EMFCHILD" val="True"/>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13882</TotalTime>
  <Words>5381</Words>
  <Application>Microsoft Macintosh PowerPoint</Application>
  <PresentationFormat>Widescreen</PresentationFormat>
  <Paragraphs>1369</Paragraphs>
  <Slides>100</Slides>
  <Notes>44</Notes>
  <HiddenSlides>2</HiddenSlides>
  <MMClips>23</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100</vt:i4>
      </vt:variant>
    </vt:vector>
  </HeadingPairs>
  <TitlesOfParts>
    <vt:vector size="124" baseType="lpstr">
      <vt:lpstr>メイリオ</vt:lpstr>
      <vt:lpstr>ＭＳ 明朝</vt:lpstr>
      <vt:lpstr>ＭＳ Ｐゴシック</vt:lpstr>
      <vt:lpstr>ＭＳ Ｐ明朝</vt:lpstr>
      <vt:lpstr>新細明體</vt:lpstr>
      <vt:lpstr>Segoe UI</vt:lpstr>
      <vt:lpstr>游ゴシック</vt:lpstr>
      <vt:lpstr>游ゴシック Light</vt:lpstr>
      <vt:lpstr>Arial</vt:lpstr>
      <vt:lpstr>Calibri</vt:lpstr>
      <vt:lpstr>Calibri Light</vt:lpstr>
      <vt:lpstr>Cambria Math</vt:lpstr>
      <vt:lpstr>Franklin Gothic Medium</vt:lpstr>
      <vt:lpstr>Lucida Calligraphy</vt:lpstr>
      <vt:lpstr>Lucida Console</vt:lpstr>
      <vt:lpstr>Mangal</vt:lpstr>
      <vt:lpstr>Monaco</vt:lpstr>
      <vt:lpstr>Times</vt:lpstr>
      <vt:lpstr>Times New Roman</vt:lpstr>
      <vt:lpstr>Wingdings</vt:lpstr>
      <vt:lpstr>Office テーマ</vt:lpstr>
      <vt:lpstr>1_Office Theme</vt:lpstr>
      <vt:lpstr>Office Theme</vt:lpstr>
      <vt:lpstr>2_Office Theme</vt:lpstr>
      <vt:lpstr>Neural End-to-End Architectures for Speech Recognition in Adverse Environments</vt:lpstr>
      <vt:lpstr>Center for Language and Speech Processing (CLSP)</vt:lpstr>
      <vt:lpstr>Jelinek methodology (1970s-)</vt:lpstr>
      <vt:lpstr>Jelinek methodology (1970s-)</vt:lpstr>
      <vt:lpstr>Jelinek methodology (1970s-)</vt:lpstr>
      <vt:lpstr>Jelinek methodology (1970s-)</vt:lpstr>
      <vt:lpstr>Jelinek methodology (1970s-)</vt:lpstr>
      <vt:lpstr>Jelinek methodology (1970s-)</vt:lpstr>
      <vt:lpstr>Jelinek methodology (1970s-)</vt:lpstr>
      <vt:lpstr>However,</vt:lpstr>
      <vt:lpstr>PowerPoint Presentation</vt:lpstr>
      <vt:lpstr>PowerPoint Presentation</vt:lpstr>
      <vt:lpstr>PowerPoint Presentation</vt:lpstr>
      <vt:lpstr>PowerPoint Presentation</vt:lpstr>
      <vt:lpstr>Sequence to Sequence</vt:lpstr>
      <vt:lpstr>Outline</vt:lpstr>
      <vt:lpstr>Challenges</vt:lpstr>
      <vt:lpstr>Automatic Speech Recognition (ASR)</vt:lpstr>
      <vt:lpstr>Automatic Speech Recognition (ASR)</vt:lpstr>
      <vt:lpstr>Speech recognition pipeline</vt:lpstr>
      <vt:lpstr>Speech recognition pipeline</vt:lpstr>
      <vt:lpstr>End-to-end ASR (1) Connectionist temporal classification (CTC)          [Graves+ 2006, Graves+ 2014, Miao+ 2015]</vt:lpstr>
      <vt:lpstr>End-to-end ASR (2) Attention-based encoder decoder [Chorowski+ 2014, Chan+ 2015]</vt:lpstr>
      <vt:lpstr>Input/output alignment by temporal attention</vt:lpstr>
      <vt:lpstr>Outline</vt:lpstr>
      <vt:lpstr>Hybrid CTC/attention network [Kim+’17]</vt:lpstr>
      <vt:lpstr>More robust input/output alignment of attention</vt:lpstr>
      <vt:lpstr>Joint CTC/attention decoding [Hori+’17]</vt:lpstr>
      <vt:lpstr>Joint CTC/attention decoding</vt:lpstr>
      <vt:lpstr>Language model integration (shallow fusion)</vt:lpstr>
      <vt:lpstr>Experiments</vt:lpstr>
      <vt:lpstr>Results</vt:lpstr>
      <vt:lpstr>Example of recovering insertion errors (HKUST)</vt:lpstr>
      <vt:lpstr>Example of recovering deletion errors (CSJ)</vt:lpstr>
      <vt:lpstr>Discussions</vt:lpstr>
      <vt:lpstr>Outline</vt:lpstr>
      <vt:lpstr>Speech recognition pipeline</vt:lpstr>
      <vt:lpstr>Multichannel speech recognition pipeline</vt:lpstr>
      <vt:lpstr>Multichannel speech recognition pipeline</vt:lpstr>
      <vt:lpstr>Multichannel end-to-end ASR architecture [Ochiai et al., 2017, ICML]</vt:lpstr>
      <vt:lpstr>Overview of entire architecture</vt:lpstr>
      <vt:lpstr>Overview of entire architecture</vt:lpstr>
      <vt:lpstr>Overview of entire architecture</vt:lpstr>
      <vt:lpstr>Proposed framework Overview of entire architecture</vt:lpstr>
      <vt:lpstr>Proposed framework Overview of entire architecture</vt:lpstr>
      <vt:lpstr>Proposed framework Overview of entire architecture</vt:lpstr>
      <vt:lpstr>Proposed framework Overview of entire architecture</vt:lpstr>
      <vt:lpstr>Proposed framework Overview of entire architecture</vt:lpstr>
      <vt:lpstr>Proposed framework Overview of entire architecture</vt:lpstr>
      <vt:lpstr>Proposed framework Overview of entire architecture</vt:lpstr>
      <vt:lpstr>Overview of entire architecture</vt:lpstr>
      <vt:lpstr>PowerPoint Presentation</vt:lpstr>
      <vt:lpstr>Discussions</vt:lpstr>
      <vt:lpstr>Outline</vt:lpstr>
      <vt:lpstr>Speech recognition pipeline</vt:lpstr>
      <vt:lpstr>Multilingual speech recognition pipeline</vt:lpstr>
      <vt:lpstr>Multilingual speech recognition pipeline</vt:lpstr>
      <vt:lpstr>Multi-lingual end-to-end speech recognition [Watanabe+’17, Seki+’18]</vt:lpstr>
      <vt:lpstr>PowerPoint Presentation</vt:lpstr>
      <vt:lpstr>ASR performance for 10 languages</vt:lpstr>
      <vt:lpstr>ASR performance for 10 languages</vt:lpstr>
      <vt:lpstr>ASR performance for Babel 10 languages</vt:lpstr>
      <vt:lpstr>Actually it was one of the easiest studies in my work</vt:lpstr>
      <vt:lpstr>Data generation for multi-lingual code-switching speech</vt:lpstr>
      <vt:lpstr>Recognition of speech with code-switching </vt:lpstr>
      <vt:lpstr>Recognition of speech with code-switching </vt:lpstr>
      <vt:lpstr>Outline</vt:lpstr>
      <vt:lpstr>Speech recognition pipeline</vt:lpstr>
      <vt:lpstr>Multi-speaker speech recognition pipeline</vt:lpstr>
      <vt:lpstr>Multi-speaker multilingual  speech recognition pipeline</vt:lpstr>
      <vt:lpstr>Multi-speaker multilingual  speech recognition pipeline</vt:lpstr>
      <vt:lpstr>Purely end-to-end approach [Seki+ ACL’18] </vt:lpstr>
      <vt:lpstr>Purely end-to-end approach [Seki+ ACL’18] </vt:lpstr>
      <vt:lpstr>Multi-lingual ASR</vt:lpstr>
      <vt:lpstr>Multi-speaker ASR w/ Purely E2E model</vt:lpstr>
      <vt:lpstr>Multi-lingual Multi-speaker ASR</vt:lpstr>
      <vt:lpstr>Discussions</vt:lpstr>
      <vt:lpstr>Outline</vt:lpstr>
      <vt:lpstr>ESPnet: End-to-end speech processing toolkit</vt:lpstr>
      <vt:lpstr>ESPnet</vt:lpstr>
      <vt:lpstr>Functionalities</vt:lpstr>
      <vt:lpstr>Not only for ASR! ESPnet supports text to speech        (TTS)!</vt:lpstr>
      <vt:lpstr>Not only for ASR! ESPnet supports Speech translation</vt:lpstr>
      <vt:lpstr>Supported recipes (20 recipes)</vt:lpstr>
      <vt:lpstr>Supported languages (25 languages)</vt:lpstr>
      <vt:lpstr>Experiments (&lt; 80 hours)</vt:lpstr>
      <vt:lpstr>Experiments (&gt; 100 hours)</vt:lpstr>
      <vt:lpstr>Experiments (&gt; 100 hours)</vt:lpstr>
      <vt:lpstr>Experiments (~ 1,000 hours)</vt:lpstr>
      <vt:lpstr>Summary of my talk</vt:lpstr>
      <vt:lpstr>Take home message</vt:lpstr>
      <vt:lpstr>PowerPoint Presentation</vt:lpstr>
      <vt:lpstr>PowerPoint Presentation</vt:lpstr>
      <vt:lpstr>Multichannel end-to-end ASR architecture</vt:lpstr>
      <vt:lpstr>Multichannel end-to-end ASR architecture</vt:lpstr>
      <vt:lpstr>Multichannel end-to-end ASR architecture</vt:lpstr>
      <vt:lpstr>Multichannel end-to-end ASR architecture</vt:lpstr>
      <vt:lpstr>Multichannel end-to-end ASR architecture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Neural End-to-End Architectures for Speech Recognition in Adverse Environments.</dc:title>
  <dc:creator>Shinji Watanabe</dc:creator>
  <cp:lastModifiedBy>Shinji Watanabe</cp:lastModifiedBy>
  <cp:revision>82</cp:revision>
  <dcterms:created xsi:type="dcterms:W3CDTF">2018-10-01T23:42:06Z</dcterms:created>
  <dcterms:modified xsi:type="dcterms:W3CDTF">2018-10-19T23:18:20Z</dcterms:modified>
</cp:coreProperties>
</file>